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6" r:id="rId1"/>
  </p:sldMasterIdLst>
  <p:notesMasterIdLst>
    <p:notesMasterId r:id="rId74"/>
  </p:notesMasterIdLst>
  <p:handoutMasterIdLst>
    <p:handoutMasterId r:id="rId75"/>
  </p:handoutMasterIdLst>
  <p:sldIdLst>
    <p:sldId id="257" r:id="rId2"/>
    <p:sldId id="258" r:id="rId3"/>
    <p:sldId id="308" r:id="rId4"/>
    <p:sldId id="271" r:id="rId5"/>
    <p:sldId id="272" r:id="rId6"/>
    <p:sldId id="273" r:id="rId7"/>
    <p:sldId id="274" r:id="rId8"/>
    <p:sldId id="275" r:id="rId9"/>
    <p:sldId id="276" r:id="rId10"/>
    <p:sldId id="277" r:id="rId11"/>
    <p:sldId id="278" r:id="rId12"/>
    <p:sldId id="279" r:id="rId13"/>
    <p:sldId id="280" r:id="rId14"/>
    <p:sldId id="281" r:id="rId15"/>
    <p:sldId id="282" r:id="rId16"/>
    <p:sldId id="283" r:id="rId17"/>
    <p:sldId id="284" r:id="rId18"/>
    <p:sldId id="285" r:id="rId19"/>
    <p:sldId id="289" r:id="rId20"/>
    <p:sldId id="286" r:id="rId21"/>
    <p:sldId id="288" r:id="rId22"/>
    <p:sldId id="287" r:id="rId23"/>
    <p:sldId id="293" r:id="rId24"/>
    <p:sldId id="290" r:id="rId25"/>
    <p:sldId id="291" r:id="rId26"/>
    <p:sldId id="294" r:id="rId27"/>
    <p:sldId id="292" r:id="rId28"/>
    <p:sldId id="295" r:id="rId29"/>
    <p:sldId id="296" r:id="rId30"/>
    <p:sldId id="297" r:id="rId31"/>
    <p:sldId id="298" r:id="rId32"/>
    <p:sldId id="299" r:id="rId33"/>
    <p:sldId id="300" r:id="rId34"/>
    <p:sldId id="301" r:id="rId35"/>
    <p:sldId id="302" r:id="rId36"/>
    <p:sldId id="303" r:id="rId37"/>
    <p:sldId id="304" r:id="rId38"/>
    <p:sldId id="309" r:id="rId39"/>
    <p:sldId id="316" r:id="rId40"/>
    <p:sldId id="320" r:id="rId41"/>
    <p:sldId id="305" r:id="rId42"/>
    <p:sldId id="306" r:id="rId43"/>
    <p:sldId id="307" r:id="rId44"/>
    <p:sldId id="310" r:id="rId45"/>
    <p:sldId id="311" r:id="rId46"/>
    <p:sldId id="312" r:id="rId47"/>
    <p:sldId id="317" r:id="rId48"/>
    <p:sldId id="313" r:id="rId49"/>
    <p:sldId id="314" r:id="rId50"/>
    <p:sldId id="338" r:id="rId51"/>
    <p:sldId id="339" r:id="rId52"/>
    <p:sldId id="315" r:id="rId53"/>
    <p:sldId id="318" r:id="rId54"/>
    <p:sldId id="319" r:id="rId55"/>
    <p:sldId id="329" r:id="rId56"/>
    <p:sldId id="330" r:id="rId57"/>
    <p:sldId id="321" r:id="rId58"/>
    <p:sldId id="322" r:id="rId59"/>
    <p:sldId id="323" r:id="rId60"/>
    <p:sldId id="324" r:id="rId61"/>
    <p:sldId id="325" r:id="rId62"/>
    <p:sldId id="326" r:id="rId63"/>
    <p:sldId id="331" r:id="rId64"/>
    <p:sldId id="332" r:id="rId65"/>
    <p:sldId id="327" r:id="rId66"/>
    <p:sldId id="333" r:id="rId67"/>
    <p:sldId id="334" r:id="rId68"/>
    <p:sldId id="340" r:id="rId69"/>
    <p:sldId id="328" r:id="rId70"/>
    <p:sldId id="335" r:id="rId71"/>
    <p:sldId id="336" r:id="rId72"/>
    <p:sldId id="337" r:id="rId7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7296" userDrawn="1">
          <p15:clr>
            <a:srgbClr val="A4A3A4"/>
          </p15:clr>
        </p15:guide>
        <p15:guide id="4" orient="horz" pos="412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86" autoAdjust="0"/>
    <p:restoredTop sz="89911" autoAdjust="0"/>
  </p:normalViewPr>
  <p:slideViewPr>
    <p:cSldViewPr snapToGrid="0">
      <p:cViewPr varScale="1">
        <p:scale>
          <a:sx n="95" d="100"/>
          <a:sy n="95" d="100"/>
        </p:scale>
        <p:origin x="78" y="228"/>
      </p:cViewPr>
      <p:guideLst>
        <p:guide orient="horz" pos="2160"/>
        <p:guide pos="3840"/>
        <p:guide pos="7296"/>
        <p:guide orient="horz" pos="412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6" d="100"/>
          <a:sy n="76" d="100"/>
        </p:scale>
        <p:origin x="2538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796EA6-6F25-4F19-87BA-7ADCC16DAEFF}" type="datetimeFigureOut">
              <a:rPr lang="en-US" smtClean="0"/>
              <a:t>10/15/2020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4E50CC-F33A-4EF4-9F12-93EC4A21A0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32950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9C172E-A8B5-46F6-B05C-DFA3E2E0F207}" type="datetimeFigureOut">
              <a:rPr lang="en-US" smtClean="0"/>
              <a:t>10/15/2020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674CE4-FBD8-4481-AEFB-CA53E599A7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268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674CE4-FBD8-4481-AEFB-CA53E599A74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9742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 the FARS website, you can select Florida data.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674CE4-FBD8-4481-AEFB-CA53E599A745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4843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also do rough high-level analysis similar to CARS. But NOT the certified numbers.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674CE4-FBD8-4481-AEFB-CA53E599A745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7998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can click on any of the dots here to see more information about that particular crash, including the crash number, with a hot-link to the crash report.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674CE4-FBD8-4481-AEFB-CA53E599A745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4633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 proven countermeasures. On the FHWA website, you can click on any of these icons to find out more about these specific countermeasures.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674CE4-FBD8-4481-AEFB-CA53E599A745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8216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FHWA Intersection Safety Strategies Brochure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674CE4-FBD8-4481-AEFB-CA53E599A745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2105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FHWA Intersection Safety Strategies Brochure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674CE4-FBD8-4481-AEFB-CA53E599A745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213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searched for “flashing yellow arrow.” It returned 38 CMFs: 2 under Traffic Control Type, 36 under Signal Phasing or Timing.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674CE4-FBD8-4481-AEFB-CA53E599A745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6326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Here, I searched for LPI = Leading Pedestrian Interval. 19 CMFs were found for LPI. Look at the first five of the 19 here.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674CE4-FBD8-4481-AEFB-CA53E599A745}" type="slidenum">
              <a:rPr lang="en-US" smtClean="0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4474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are more of the CMFs for putting in a LPI. The values range from 0.72 to 1.09 for all crashes, and 0.413 to 0.91 for vehicle/ped crashes. That means between 28% crash reduction and 9% crash increase for all crashes; and a 9% to 58.7% reduction in </a:t>
            </a:r>
            <a:r>
              <a:rPr lang="en-US" dirty="0" err="1"/>
              <a:t>veh</a:t>
            </a:r>
            <a:r>
              <a:rPr lang="en-US" dirty="0"/>
              <a:t>/ped crashes. That is a pretty wide range! Which one do you use? That is a topic we will look at in a later session.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674CE4-FBD8-4481-AEFB-CA53E599A745}" type="slidenum">
              <a:rPr lang="en-US" smtClean="0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57087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FHWA’s Desktop Reference for Crash Reduction Factors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674CE4-FBD8-4481-AEFB-CA53E599A745}" type="slidenum">
              <a:rPr lang="en-US" smtClean="0"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166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2FD335-6D8E-486A-8F5F-DFC7325903F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670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all the different CRFs for improving the change intervals. Note for older drivers; 42% CRF! Need to note that ITE recently update the recommended practice.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674CE4-FBD8-4481-AEFB-CA53E599A745}" type="slidenum">
              <a:rPr lang="en-US" smtClean="0"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08881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70% reduction in emergency vehicle crashes by using preemption. Look at all of the ped signal CMFs!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674CE4-FBD8-4481-AEFB-CA53E599A745}" type="slidenum">
              <a:rPr lang="en-US" smtClean="0"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6624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that LPI only has 5% CRF here. Actuation of a signal has 80% CRF for left turn crashes?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674CE4-FBD8-4481-AEFB-CA53E599A745}" type="slidenum">
              <a:rPr lang="en-US" smtClean="0"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29431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Sometimes in our vehicles…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674CE4-FBD8-4481-AEFB-CA53E599A745}" type="slidenum">
              <a:rPr lang="en-US" smtClean="0"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4460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Sometimes as pedestrians.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674CE4-FBD8-4481-AEFB-CA53E599A745}" type="slidenum">
              <a:rPr lang="en-US" smtClean="0"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4001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Sometimes as pedestrians.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674CE4-FBD8-4481-AEFB-CA53E599A745}" type="slidenum">
              <a:rPr lang="en-US" smtClean="0"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15210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Sometimes as pedestrians.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674CE4-FBD8-4481-AEFB-CA53E599A745}" type="slidenum">
              <a:rPr lang="en-US" smtClean="0"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2575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will talk in another session about the Safe Systems approach and what it means and where it could take us.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674CE4-FBD8-4481-AEFB-CA53E599A745}" type="slidenum">
              <a:rPr lang="en-US" smtClean="0"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7297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 to www.trafficsafetyguru.com/safetyacademy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674CE4-FBD8-4481-AEFB-CA53E599A745}" type="slidenum">
              <a:rPr lang="en-US" smtClean="0"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83453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our next session, we will be talking about safety treatments. It will be on Monday, the 19</a:t>
            </a:r>
            <a:r>
              <a:rPr lang="en-US" baseline="30000" dirty="0"/>
              <a:t>th</a:t>
            </a:r>
            <a:r>
              <a:rPr lang="en-US" dirty="0"/>
              <a:t> at 10AM.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674CE4-FBD8-4481-AEFB-CA53E599A745}" type="slidenum">
              <a:rPr lang="en-US" smtClean="0"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7557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Current version is the 2016 version. It is typically updated every 5 years. The 2021 version is currently being worked 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674CE4-FBD8-4481-AEFB-CA53E599A74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6103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Truly multi-disciplinary. Look at the people that signed off on it here: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674CE4-FBD8-4481-AEFB-CA53E599A74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14874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Numbers are heading the wrong way.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674CE4-FBD8-4481-AEFB-CA53E599A74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3605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Statistics as of January 1, 2020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674CE4-FBD8-4481-AEFB-CA53E599A74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92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Remember: 9 out of 10 Floridians live in urbanized areas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674CE4-FBD8-4481-AEFB-CA53E599A745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0204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13</a:t>
            </a:r>
            <a:r>
              <a:rPr lang="en-US" baseline="30000" dirty="0"/>
              <a:t>th</a:t>
            </a:r>
            <a:r>
              <a:rPr lang="en-US" dirty="0"/>
              <a:t> Emphasis Area – Improve Crash Data (Traffic Records and Information Systems)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674CE4-FBD8-4481-AEFB-CA53E599A745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6094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now look at specific strategies related to each of the emphasis areas.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674CE4-FBD8-4481-AEFB-CA53E599A745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610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2192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3" name="Rectangle 22"/>
          <p:cNvSpPr/>
          <p:nvPr/>
        </p:nvSpPr>
        <p:spPr>
          <a:xfrm flipV="1">
            <a:off x="7213577" y="3810001"/>
            <a:ext cx="4978425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4" name="Rectangle 23"/>
          <p:cNvSpPr/>
          <p:nvPr/>
        </p:nvSpPr>
        <p:spPr>
          <a:xfrm flipV="1">
            <a:off x="7213601" y="3897010"/>
            <a:ext cx="49784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5" name="Rectangle 24"/>
          <p:cNvSpPr/>
          <p:nvPr/>
        </p:nvSpPr>
        <p:spPr>
          <a:xfrm flipV="1">
            <a:off x="7213601" y="4115167"/>
            <a:ext cx="49784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6" name="Rectangle 25"/>
          <p:cNvSpPr/>
          <p:nvPr/>
        </p:nvSpPr>
        <p:spPr>
          <a:xfrm flipV="1">
            <a:off x="7213600" y="4164403"/>
            <a:ext cx="262128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7" name="Rectangle 26"/>
          <p:cNvSpPr/>
          <p:nvPr/>
        </p:nvSpPr>
        <p:spPr>
          <a:xfrm flipV="1">
            <a:off x="7213600" y="4199572"/>
            <a:ext cx="262128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 useBgFill="1">
        <p:nvSpPr>
          <p:cNvPr id="30" name="Rounded Rectangle 29"/>
          <p:cNvSpPr/>
          <p:nvPr/>
        </p:nvSpPr>
        <p:spPr bwMode="white">
          <a:xfrm>
            <a:off x="7213600" y="3962400"/>
            <a:ext cx="408432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 useBgFill="1">
        <p:nvSpPr>
          <p:cNvPr id="31" name="Rounded Rectangle 30"/>
          <p:cNvSpPr/>
          <p:nvPr/>
        </p:nvSpPr>
        <p:spPr bwMode="white">
          <a:xfrm>
            <a:off x="9835343" y="4060983"/>
            <a:ext cx="21336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7" name="Rectangle 6"/>
          <p:cNvSpPr/>
          <p:nvPr/>
        </p:nvSpPr>
        <p:spPr>
          <a:xfrm>
            <a:off x="1" y="3649662"/>
            <a:ext cx="12192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0" name="Rectangle 9"/>
          <p:cNvSpPr/>
          <p:nvPr/>
        </p:nvSpPr>
        <p:spPr>
          <a:xfrm>
            <a:off x="1" y="3675528"/>
            <a:ext cx="12192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1" name="Rectangle 10"/>
          <p:cNvSpPr/>
          <p:nvPr/>
        </p:nvSpPr>
        <p:spPr>
          <a:xfrm flipV="1">
            <a:off x="8552068" y="3643090"/>
            <a:ext cx="3639933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09600" y="2389009"/>
            <a:ext cx="112776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609600" y="3899938"/>
            <a:ext cx="6604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  <a:endParaRPr kumimoji="0"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7265116" y="4205288"/>
            <a:ext cx="1727200" cy="457200"/>
          </a:xfrm>
        </p:spPr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9043832" y="4206240"/>
            <a:ext cx="1280160" cy="457200"/>
          </a:xfrm>
        </p:spPr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741685F0-D9D8-44DA-A9FF-A4B8DC7E0CB2}" type="datetime1">
              <a:rPr lang="en-US" smtClean="0"/>
              <a:t>10/15/2020</a:t>
            </a:fld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1093451" y="1136"/>
            <a:ext cx="996949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15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5pPr>
              <a:defRPr/>
            </a:lvl5pPr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F6840-0B14-4900-982E-11794FA1A34C}" type="datetime1">
              <a:rPr lang="en-US" smtClean="0"/>
              <a:t>10/15/2020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844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9042400" y="1143000"/>
            <a:ext cx="2540000" cy="5448300"/>
          </a:xfrm>
        </p:spPr>
        <p:txBody>
          <a:bodyPr vert="eaVert"/>
          <a:lstStyle>
            <a:lvl1pPr>
              <a:defRPr/>
            </a:lvl1pPr>
          </a:lstStyle>
          <a:p>
            <a:r>
              <a:rPr kumimoji="0" lang="en-US" dirty="0"/>
              <a:t>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1143000"/>
            <a:ext cx="8331200" cy="5448300"/>
          </a:xfrm>
        </p:spPr>
        <p:txBody>
          <a:bodyPr vert="eaVert"/>
          <a:lstStyle>
            <a:lvl5pPr>
              <a:defRPr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29705-9C38-4513-A6FE-A6D7C445301B}" type="datetime1">
              <a:rPr lang="en-US" smtClean="0"/>
              <a:t>10/15/2020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808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5pPr>
              <a:defRPr/>
            </a:lvl5pPr>
            <a:lvl6pPr>
              <a:defRPr/>
            </a:lvl6pPr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E0935-E04A-4A80-9FC5-1581E87468EF}" type="datetime1">
              <a:rPr lang="en-US" smtClean="0"/>
              <a:t>10/15/2020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430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968322"/>
            <a:ext cx="103632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chemeClr val="accent2"/>
                </a:solidFill>
                <a:effectLst/>
              </a:defRPr>
            </a:lvl1pPr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3367088"/>
            <a:ext cx="103632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A6DD4-D4B3-4910-85A6-8506E2EC8A1B}" type="datetime1">
              <a:rPr lang="en-US" smtClean="0"/>
              <a:t>10/15/2020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12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249425"/>
            <a:ext cx="5384800" cy="4341875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249425"/>
            <a:ext cx="5384800" cy="4341875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AC80F-2409-4126-AFAE-0F5FA3E938ED}" type="datetime1">
              <a:rPr lang="en-US" smtClean="0"/>
              <a:t>10/15/2020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44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0" orient="horz" pos="2160" userDrawn="1">
          <p15:clr>
            <a:srgbClr val="FBAE40"/>
          </p15:clr>
        </p15:guide>
        <p15:guide id="1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1143000"/>
            <a:ext cx="11176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2244970"/>
            <a:ext cx="5388864" cy="457200"/>
          </a:xfrm>
          <a:solidFill>
            <a:schemeClr val="accent2">
              <a:lumMod val="60000"/>
              <a:lumOff val="4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508000" y="2708519"/>
            <a:ext cx="5388864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294968" y="2244970"/>
            <a:ext cx="5389033" cy="457200"/>
          </a:xfrm>
          <a:solidFill>
            <a:schemeClr val="accent2">
              <a:lumMod val="60000"/>
              <a:lumOff val="4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1073" y="2708519"/>
            <a:ext cx="5389033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r>
              <a:rPr lang="en-US" dirty="0"/>
              <a:t>Add a footer</a:t>
            </a:r>
          </a:p>
        </p:txBody>
      </p:sp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C61F3547-537F-4C80-B9FF-96AD55FD85BA}" type="datetime1">
              <a:rPr lang="en-US" smtClean="0"/>
              <a:t>10/15/2020</a:t>
            </a:fld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16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010400" y="612648"/>
            <a:ext cx="1767840" cy="457200"/>
          </a:xfrm>
        </p:spPr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778240" y="612648"/>
            <a:ext cx="1276352" cy="457200"/>
          </a:xfrm>
        </p:spPr>
        <p:txBody>
          <a:bodyPr/>
          <a:lstStyle/>
          <a:p>
            <a:fld id="{ED9792FC-7917-4F86-9817-B8EF9EA9A78A}" type="datetime1">
              <a:rPr lang="en-US" smtClean="0"/>
              <a:t>10/15/2020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899648" y="2272"/>
            <a:ext cx="1016000" cy="365760"/>
          </a:xfrm>
        </p:spPr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195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4B517-79A1-455B-B5D9-DFFFFF86D14A}" type="datetime1">
              <a:rPr lang="en-US" smtClean="0"/>
              <a:t>10/15/2020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69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37995" y="1101970"/>
            <a:ext cx="451104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en-US" dirty="0"/>
              <a:t>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03200" y="776287"/>
            <a:ext cx="6803136" cy="580508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7137995" y="2010727"/>
            <a:ext cx="4511040" cy="4580573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A14C6-5048-4C99-861D-357A7A26665C}" type="datetime1">
              <a:rPr lang="en-US" smtClean="0"/>
              <a:t>10/15/2020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68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3913" y="1109161"/>
            <a:ext cx="782404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538228" y="1143000"/>
            <a:ext cx="6096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17924" y="3274309"/>
            <a:ext cx="34544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14EE8-2099-4354-8EF5-442F8DE31441}" type="datetime1">
              <a:rPr lang="en-US" smtClean="0"/>
              <a:t>10/15/2020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61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" y="366819"/>
            <a:ext cx="12192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9" name="Rectangle 28"/>
          <p:cNvSpPr/>
          <p:nvPr/>
        </p:nvSpPr>
        <p:spPr>
          <a:xfrm>
            <a:off x="0" y="-1"/>
            <a:ext cx="12192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30" name="Rectangle 29"/>
          <p:cNvSpPr/>
          <p:nvPr/>
        </p:nvSpPr>
        <p:spPr>
          <a:xfrm>
            <a:off x="1" y="308277"/>
            <a:ext cx="12192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31" name="Rectangle 30"/>
          <p:cNvSpPr/>
          <p:nvPr/>
        </p:nvSpPr>
        <p:spPr>
          <a:xfrm flipV="1">
            <a:off x="7213577" y="360247"/>
            <a:ext cx="4978425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32" name="Rectangle 31"/>
          <p:cNvSpPr/>
          <p:nvPr/>
        </p:nvSpPr>
        <p:spPr>
          <a:xfrm flipV="1">
            <a:off x="7213601" y="440113"/>
            <a:ext cx="49784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7209785" y="497504"/>
            <a:ext cx="408432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9831528" y="588943"/>
            <a:ext cx="21336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35" name="Rectangle 34"/>
          <p:cNvSpPr/>
          <p:nvPr/>
        </p:nvSpPr>
        <p:spPr bwMode="invGray">
          <a:xfrm>
            <a:off x="12113288" y="-2001"/>
            <a:ext cx="76835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36" name="Rectangle 35"/>
          <p:cNvSpPr/>
          <p:nvPr/>
        </p:nvSpPr>
        <p:spPr bwMode="invGray">
          <a:xfrm>
            <a:off x="12059308" y="-2001"/>
            <a:ext cx="3657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37" name="Rectangle 36"/>
          <p:cNvSpPr/>
          <p:nvPr/>
        </p:nvSpPr>
        <p:spPr bwMode="invGray">
          <a:xfrm>
            <a:off x="12033904" y="-2001"/>
            <a:ext cx="12192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38" name="Rectangle 37"/>
          <p:cNvSpPr/>
          <p:nvPr/>
        </p:nvSpPr>
        <p:spPr bwMode="invGray">
          <a:xfrm>
            <a:off x="11967231" y="-2001"/>
            <a:ext cx="36576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39" name="Rectangle 38"/>
          <p:cNvSpPr/>
          <p:nvPr/>
        </p:nvSpPr>
        <p:spPr bwMode="invGray">
          <a:xfrm>
            <a:off x="11887569" y="380"/>
            <a:ext cx="73152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40" name="Rectangle 39"/>
          <p:cNvSpPr/>
          <p:nvPr/>
        </p:nvSpPr>
        <p:spPr bwMode="invGray">
          <a:xfrm>
            <a:off x="11831300" y="380"/>
            <a:ext cx="12192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2249424"/>
            <a:ext cx="109728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7010400" y="612648"/>
            <a:ext cx="176784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1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782048" y="612648"/>
            <a:ext cx="127635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1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FDAFAB68-026A-4D19-A027-FA0666DF3696}" type="datetime1">
              <a:rPr lang="en-US" smtClean="0"/>
              <a:t>10/15/2020</a:t>
            </a:fld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0899648" y="2272"/>
            <a:ext cx="1016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171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>
            <a:lumMod val="75000"/>
          </a:schemeClr>
        </a:buClr>
        <a:buFont typeface="Georgia"/>
        <a:buChar char="•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>
            <a:lumMod val="75000"/>
          </a:schemeClr>
        </a:buClr>
        <a:buFont typeface="Georgia"/>
        <a:buChar char="▫"/>
        <a:defRPr kumimoji="0" sz="2600" kern="1200">
          <a:solidFill>
            <a:schemeClr val="tx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>
            <a:lumMod val="50000"/>
          </a:schemeClr>
        </a:buClr>
        <a:buFont typeface="Wingdings 2" panose="05020102010507070707" pitchFamily="18" charset="2"/>
        <a:buChar char="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>
            <a:lumMod val="50000"/>
          </a:schemeClr>
        </a:buClr>
        <a:buFont typeface="Wingdings 2" panose="05020102010507070707" pitchFamily="18" charset="2"/>
        <a:buChar char="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1">
            <a:lumMod val="50000"/>
          </a:schemeClr>
        </a:buClr>
        <a:buFont typeface="Wingdings 2" panose="05020102010507070707" pitchFamily="18" charset="2"/>
        <a:buChar char="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1">
            <a:lumMod val="50000"/>
          </a:schemeClr>
        </a:buClr>
        <a:buFont typeface="Wingdings 2" panose="05020102010507070707" pitchFamily="18" charset="2"/>
        <a:buChar char="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1">
            <a:lumMod val="50000"/>
          </a:schemeClr>
        </a:buClr>
        <a:buFont typeface="Wingdings 2" panose="05020102010507070707" pitchFamily="18" charset="2"/>
        <a:buChar char="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1">
            <a:lumMod val="50000"/>
          </a:schemeClr>
        </a:buClr>
        <a:buFont typeface="Wingdings 2" panose="05020102010507070707" pitchFamily="18" charset="2"/>
        <a:buChar char=""/>
        <a:defRPr kumimoji="0"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1">
            <a:lumMod val="50000"/>
          </a:schemeClr>
        </a:buClr>
        <a:buFont typeface="Wingdings 2" panose="05020102010507070707" pitchFamily="18" charset="2"/>
        <a:buChar char="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orient="horz" pos="2160" userDrawn="1">
          <p15:clr>
            <a:srgbClr val="F26B43"/>
          </p15:clr>
        </p15:guide>
        <p15:guide id="1" pos="3840" userDrawn="1">
          <p15:clr>
            <a:srgbClr val="F26B43"/>
          </p15:clr>
        </p15:guide>
        <p15:guide id="2" orient="horz" pos="415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District One Traffic Safety Academy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899938"/>
            <a:ext cx="6604000" cy="602614"/>
          </a:xfrm>
        </p:spPr>
        <p:txBody>
          <a:bodyPr/>
          <a:lstStyle/>
          <a:p>
            <a:r>
              <a:rPr lang="en-US" dirty="0"/>
              <a:t>Presented by: Larry Hagen, P.E., PTOE, RSP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0D78B9-11D7-4D4A-9D40-D97DE6F30D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600"/>
          <a:stretch/>
        </p:blipFill>
        <p:spPr>
          <a:xfrm>
            <a:off x="1387475" y="4393695"/>
            <a:ext cx="2524125" cy="24643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895732C-A844-4AAA-B97F-B77C2BBE67CB}"/>
              </a:ext>
            </a:extLst>
          </p:cNvPr>
          <p:cNvSpPr txBox="1"/>
          <p:nvPr/>
        </p:nvSpPr>
        <p:spPr>
          <a:xfrm>
            <a:off x="7013542" y="5052977"/>
            <a:ext cx="46984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Session 1 - Introduction</a:t>
            </a:r>
          </a:p>
        </p:txBody>
      </p:sp>
    </p:spTree>
    <p:extLst>
      <p:ext uri="{BB962C8B-B14F-4D97-AF65-F5344CB8AC3E}">
        <p14:creationId xmlns:p14="http://schemas.microsoft.com/office/powerpoint/2010/main" val="70630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7C96F-BD1B-496A-B11A-9B078AEE1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F1A45B-9B01-4A1F-BED3-EAF4B45C3C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9DE9E5-02A4-4CC8-B530-7E6F4AEBAF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092" y="0"/>
            <a:ext cx="9359816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C04490-9E0F-472E-B0D5-8CDC20E09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500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A136E-89B5-4373-B15B-1351958CB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Elderly Road Users in Florida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1737DB-B074-4EAD-80D2-460E51BD10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249424"/>
            <a:ext cx="10972800" cy="3896733"/>
          </a:xfrm>
        </p:spPr>
        <p:txBody>
          <a:bodyPr/>
          <a:lstStyle/>
          <a:p>
            <a:pPr marL="109728" indent="0">
              <a:buNone/>
            </a:pPr>
            <a:r>
              <a:rPr lang="en-US" dirty="0"/>
              <a:t>According to the Department of Highway Safety and Motor Vehicles:</a:t>
            </a:r>
          </a:p>
          <a:p>
            <a:pPr>
              <a:lnSpc>
                <a:spcPct val="120000"/>
              </a:lnSpc>
            </a:pPr>
            <a:r>
              <a:rPr lang="en-US" sz="3600" dirty="0"/>
              <a:t>There are 1,256,839 licenses for people 65-69 years old</a:t>
            </a:r>
          </a:p>
          <a:p>
            <a:pPr>
              <a:lnSpc>
                <a:spcPct val="120000"/>
              </a:lnSpc>
            </a:pPr>
            <a:r>
              <a:rPr lang="en-US" sz="3600" dirty="0"/>
              <a:t>There are 1,862,415 licenses for people 70-79 years old</a:t>
            </a:r>
          </a:p>
          <a:p>
            <a:pPr>
              <a:lnSpc>
                <a:spcPct val="120000"/>
              </a:lnSpc>
            </a:pPr>
            <a:r>
              <a:rPr lang="en-US" sz="3600" dirty="0"/>
              <a:t>There are 713,085 licenses for people 80-89 years old</a:t>
            </a:r>
          </a:p>
          <a:p>
            <a:pPr>
              <a:lnSpc>
                <a:spcPct val="120000"/>
              </a:lnSpc>
            </a:pPr>
            <a:r>
              <a:rPr lang="en-US" sz="3600" dirty="0"/>
              <a:t>There are 112,148 licenses for people 90+ years old</a:t>
            </a:r>
          </a:p>
          <a:p>
            <a:pPr marL="109728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12F218-5FE9-48F8-A23E-FBDA683C3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571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60EC9-2E22-4215-8A88-0B044104A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ADC52-8C3C-460C-9CE1-ADDB9FC6B4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F2FFEB-BCCE-4980-9F0C-548AEA0EE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5571" y="0"/>
            <a:ext cx="9280857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270DB7-C424-4584-9B8E-6B430BEA2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84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C731B-00A6-45CE-9113-37E920644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143000"/>
            <a:ext cx="6894561" cy="1066800"/>
          </a:xfrm>
        </p:spPr>
        <p:txBody>
          <a:bodyPr/>
          <a:lstStyle/>
          <a:p>
            <a:r>
              <a:rPr lang="en-US" dirty="0"/>
              <a:t>Florida’s Transportation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384C55-3894-4051-B467-5DEC958BD8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5049520"/>
            <a:ext cx="6894561" cy="1525016"/>
          </a:xfrm>
        </p:spPr>
        <p:txBody>
          <a:bodyPr/>
          <a:lstStyle/>
          <a:p>
            <a:pPr marL="109728" indent="0">
              <a:buNone/>
            </a:pPr>
            <a:r>
              <a:rPr lang="en-US" dirty="0"/>
              <a:t>Note how sparse the bicycle / pedestrian network is on the State Highway System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94E063-47D3-4D93-8F46-43F63393D3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4161" y="0"/>
            <a:ext cx="4687839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3E22A2-DCC2-4B41-BD7C-DB7403722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47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CCA0A-4287-4261-A32F-20A4033DA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6438" y="1143000"/>
            <a:ext cx="5155962" cy="1066800"/>
          </a:xfrm>
        </p:spPr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State vs Local Roads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F291C0-DC27-4CBD-A5D9-E9CE2507B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6438" y="2249424"/>
            <a:ext cx="5155962" cy="432511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E91C68-CAEC-4333-BCF8-A757F24596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3" y="487680"/>
            <a:ext cx="6415155" cy="63703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056DF0-8F62-4D63-ACA9-514DC7751D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6438" y="2304747"/>
            <a:ext cx="5653802" cy="230343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BF4D5B-70DD-481B-A1CD-38E8ABB00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793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70162-801B-4E36-9CF8-2A7409FDB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9792" y="1143000"/>
            <a:ext cx="4822608" cy="1066800"/>
          </a:xfrm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Florida’s Urban Areas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00343F-0FBF-4A50-AB41-590042B0F5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59792" y="2249424"/>
            <a:ext cx="4822608" cy="4325112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CF3BFE-E247-4596-94CC-629EE20A8C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505" y="477520"/>
            <a:ext cx="6589287" cy="6350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ADCAE2-19A1-483B-99AF-6E18A8B48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965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90B91-9FAD-4324-9EC3-A5779AE4F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3A6C32-220C-4D62-9492-34553EA257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EFF39C-2637-48F0-BA8D-56A42EACFD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2280" y="0"/>
            <a:ext cx="940744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CC2738-F590-431E-87DB-54096B2D7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55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3EF8B-EF9E-4651-A9E6-9B0BA1D61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E02656-7777-4981-BF2D-D8F23D76B1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C857B4-5649-49E4-8F5A-E1C10BA1DD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4112" y="0"/>
            <a:ext cx="7343776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3CB0D2-00E9-4363-B677-C3166FB66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6857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2C716-5402-4B53-A433-EA281D6AB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DB03C0-ADEA-4D24-8452-5A1320B884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F4250A-9E19-4634-A045-406040FF25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6442"/>
            <a:ext cx="12192000" cy="53871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840F2D-968A-4C6B-8624-7849DA5F0B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" y="705771"/>
            <a:ext cx="11927840" cy="71635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840A66-EDE0-4104-8A70-BA4EF6DD2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040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2C716-5402-4B53-A433-EA281D6AB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DB03C0-ADEA-4D24-8452-5A1320B884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840F2D-968A-4C6B-8624-7849DA5F0B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" y="705771"/>
            <a:ext cx="11927840" cy="7163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F8BD77-699D-4AA9-A64A-F461DA719B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07777"/>
            <a:ext cx="12192000" cy="257940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3F5C3B-3AD9-4428-9EB2-0EF784B8F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419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249424"/>
            <a:ext cx="7373257" cy="432511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5400" dirty="0"/>
              <a:t>What is the Academy</a:t>
            </a:r>
          </a:p>
          <a:p>
            <a:pPr lvl="1">
              <a:lnSpc>
                <a:spcPct val="150000"/>
              </a:lnSpc>
            </a:pPr>
            <a:r>
              <a:rPr lang="en-US" sz="5400" dirty="0"/>
              <a:t>What to expect</a:t>
            </a:r>
          </a:p>
          <a:p>
            <a:pPr lvl="1">
              <a:lnSpc>
                <a:spcPct val="150000"/>
              </a:lnSpc>
            </a:pPr>
            <a:r>
              <a:rPr lang="en-US" sz="5400" dirty="0"/>
              <a:t>How it works</a:t>
            </a:r>
          </a:p>
        </p:txBody>
      </p:sp>
      <p:pic>
        <p:nvPicPr>
          <p:cNvPr id="5" name="Picture 4" descr="A picture containing holding, front, sitting, sign&#10;&#10;Description automatically generated">
            <a:extLst>
              <a:ext uri="{FF2B5EF4-FFF2-40B4-BE49-F238E27FC236}">
                <a16:creationId xmlns:a16="http://schemas.microsoft.com/office/drawing/2014/main" id="{130200B3-5FA1-4E20-B38F-84FC1FB5A8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997" y="1676400"/>
            <a:ext cx="3590925" cy="428625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DBEEAD-C93B-4726-BDB0-E8D5532C3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89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20CE0-7B21-40D4-AEE3-7E38C4840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07ECB2-BE03-46F5-B20C-C07A8DFA28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B90323-C314-435A-9337-791AF716B3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5338" y="0"/>
            <a:ext cx="9821324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246762-2CA4-4AE1-BCEB-A24EED1C5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371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20CE0-7B21-40D4-AEE3-7E38C4840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07ECB2-BE03-46F5-B20C-C07A8DFA28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BA7CED-2B7E-4E48-B1F5-BDABD7B27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8837" y="0"/>
            <a:ext cx="9554325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761A1B-3355-4AFC-BCD1-F854243D5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156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E8369-2AFF-4377-B844-D790EE224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CAA5BC-4C3D-421F-A126-F66E8732EF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270B4E-D43E-47C0-A8D6-4ED1ED537E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6111" y="0"/>
            <a:ext cx="9479778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7C4359-1E96-4610-9C27-8C6847861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063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D668B-9928-4556-9334-E6AE6B29B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60CE64-AF6A-4BA0-8CE7-80043FA96A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13C65C-C40E-4576-A19F-F6048990F6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1950" y="0"/>
            <a:ext cx="9628099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90FB38-035E-4D71-A085-C3EE3DCAA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865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CD8DC-4EC7-4692-B671-48D6F9C4F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26CE43-D6B6-42FE-9ED6-FF80CAB7CE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A98219-C3A4-4A3C-9217-870930D7D2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3920" y="0"/>
            <a:ext cx="966416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4BF357-14AC-4A5B-804F-8707F7E86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88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E9356-FEE1-480E-BFFA-D02AEDB8B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3B62FD-2A4B-4429-8134-4BF56AE15E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898632-31CE-46A9-9260-530A7BF190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63" r="2000"/>
          <a:stretch/>
        </p:blipFill>
        <p:spPr>
          <a:xfrm>
            <a:off x="1310575" y="0"/>
            <a:ext cx="9470547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5F1F6C-7583-476B-A4B1-CFE4864EE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70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5A87C-379D-43A8-9A7C-7261D2515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DE37DB-BF35-4197-9D67-9235275CDB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B85FAB-8451-4263-A005-8A0A372E0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603" y="0"/>
            <a:ext cx="9638794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1B9682-320A-4F30-AB3B-68237387B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74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40FE4-322F-4258-A12A-D3F5F665B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3E7BE8-FFAD-46BA-9580-F160F0AED4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E861F3-6737-4842-BE8A-9749DE6E3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959" y="0"/>
            <a:ext cx="9694082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6BFE5A-0E0B-499A-9E67-D43AFC650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271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077B5-5FE7-42E6-B495-892B3CF32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BB75EC-A8DE-423A-A585-DBF3D914D3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25C43B-77E7-4783-A85C-0C7883F5B1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6937" y="0"/>
            <a:ext cx="9798125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55EEB8-43C0-49C5-BA48-666658D1E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08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8F1C1-112E-4C35-A006-6A6FF18D7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DC346E-F766-49A4-8F6F-136A1B821C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2027F4-12AB-4189-9075-6FA1AE79CA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327" y="0"/>
            <a:ext cx="9529346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B62DF7-0DDD-4B5A-B705-A3E50BC0D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34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36E7521-C56B-4991-9D2E-351950191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3721230"/>
          </a:xfrm>
        </p:spPr>
        <p:txBody>
          <a:bodyPr>
            <a:noAutofit/>
          </a:bodyPr>
          <a:lstStyle/>
          <a:p>
            <a:pPr algn="ctr"/>
            <a:r>
              <a:rPr lang="en-US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JULIAN" panose="02000000000000000000" pitchFamily="2" charset="0"/>
              </a:rPr>
              <a:t>Strategic Highway Safety Plan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93DA8A4-EBD3-45C8-9B39-CFE155822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4864230"/>
            <a:ext cx="10972800" cy="171030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A3CC3A-D205-4236-8944-67C6F065D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802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5332D-3F4D-4428-BB64-43A427862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999D4E-32C2-4445-A122-E1F23D3594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968680-0549-486F-9B12-EE5F00E50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600" y="0"/>
            <a:ext cx="9932799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64A541-5EE3-4C04-AA55-21BDA0401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73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E9E5C-00CF-424B-A000-7F45E9EE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3272BA-E111-40A6-842A-8F1CDB3D87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644827-F1BA-4975-A015-14372FD063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4289" y="0"/>
            <a:ext cx="9543422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E90BBB-4884-4A7A-AC65-5AB194FC4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804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4AD00-375B-461D-9633-B7DAC3381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DF6AFC-CB91-492A-ABB5-B8B9CA9C45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7CADFD-BE00-41C8-A541-28545A75A8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6797" y="0"/>
            <a:ext cx="9518406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DDF9A1-6CEA-4748-A3FA-7DACD7D0C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115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A4947-EE05-4371-A843-579F0B666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A33BE0-C7AC-451A-9784-9550C2D189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AE728C-4F85-4BE3-BDA2-FCBD76EB4E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3745" y="1143000"/>
            <a:ext cx="9284510" cy="504410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46E48-54A0-41C8-977D-61637FED1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56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C6CC7-CF34-42B0-AE9D-6B8FEA576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21A5C7-02F7-4B30-B742-4934BBABD1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5547AB-E6BF-43C3-B140-A645E2100C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0562" y="1143000"/>
            <a:ext cx="6790876" cy="543153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24AF99-9F46-4818-8D0C-A559BDA4E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26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4352A-BF74-4A3F-AE1A-C606E155D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FD4373-068A-48CF-A6B7-9F1C04AB9E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83FBDD-1A9E-4642-BD30-F6F5359AB2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6566" y="1143000"/>
            <a:ext cx="6938868" cy="528733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4B2F58-750F-49E5-BBC2-2E490ECBD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01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95E51-6DA5-4B41-9080-D3B0981E2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87957B-F76C-49B2-8B66-AE231F71AB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5942D3-AEB7-42A2-A3C3-39B4F000F1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3733" y="1143000"/>
            <a:ext cx="8684533" cy="505041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51CD7D-F68A-4214-BDDE-E34D23B3A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694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9EABFF-0E02-437D-AD29-60826FDA99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B0C663-C320-4B9A-A017-175486060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37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3AF9A7-D0C6-40E5-9E95-C5F342BADD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1072" y="1371970"/>
            <a:ext cx="5169856" cy="51698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F3450B-F893-45A1-999C-FD3722649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9180" y="652807"/>
            <a:ext cx="10253220" cy="1066800"/>
          </a:xfrm>
        </p:spPr>
        <p:txBody>
          <a:bodyPr>
            <a:normAutofit/>
          </a:bodyPr>
          <a:lstStyle/>
          <a:p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90809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36E7521-C56B-4991-9D2E-351950191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3721230"/>
          </a:xfrm>
        </p:spPr>
        <p:txBody>
          <a:bodyPr>
            <a:noAutofit/>
          </a:bodyPr>
          <a:lstStyle/>
          <a:p>
            <a:pPr algn="ctr"/>
            <a:r>
              <a:rPr lang="en-US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JULIAN" panose="02000000000000000000" pitchFamily="2" charset="0"/>
              </a:rPr>
              <a:t>Crash Data Resources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93DA8A4-EBD3-45C8-9B39-CFE155822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4864230"/>
            <a:ext cx="10972800" cy="171030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A3CC3A-D205-4236-8944-67C6F065D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2806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A3339-C210-467D-BA5B-48CE0ADCD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143000"/>
            <a:ext cx="11306048" cy="1066800"/>
          </a:xfrm>
        </p:spPr>
        <p:txBody>
          <a:bodyPr>
            <a:normAutofit/>
          </a:bodyPr>
          <a:lstStyle/>
          <a:p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Fatality Analysis Reporting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9AD89B-BC48-4CD5-95A7-82607BB475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2249424"/>
            <a:ext cx="9601200" cy="432511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4000" dirty="0"/>
              <a:t>Maintained by NHTSA</a:t>
            </a:r>
          </a:p>
          <a:p>
            <a:pPr>
              <a:lnSpc>
                <a:spcPct val="150000"/>
              </a:lnSpc>
            </a:pPr>
            <a:r>
              <a:rPr lang="en-US" sz="4000" dirty="0"/>
              <a:t>National records of fatal crash data</a:t>
            </a:r>
          </a:p>
          <a:p>
            <a:pPr>
              <a:lnSpc>
                <a:spcPct val="150000"/>
              </a:lnSpc>
            </a:pPr>
            <a:r>
              <a:rPr lang="en-US" sz="4000" dirty="0"/>
              <a:t>Typically about two years behind</a:t>
            </a:r>
          </a:p>
          <a:p>
            <a:pPr>
              <a:lnSpc>
                <a:spcPct val="150000"/>
              </a:lnSpc>
            </a:pPr>
            <a:r>
              <a:rPr lang="en-US" sz="4000" dirty="0"/>
              <a:t>Good historical and trend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CC8A17-3C52-4D5D-802B-4724E49D8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0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8A678-8284-4C2D-9DCE-E96D9435E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Resources – Strategic Highway Safety Plan (SHSP)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3668A0-FF43-494F-ACBF-139FF1F403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Required of each state by FHWA in order to receive federal safety funds</a:t>
            </a:r>
          </a:p>
          <a:p>
            <a:r>
              <a:rPr lang="en-US" sz="3600" dirty="0"/>
              <a:t>The SHSP is a statewide, data-driven safety plan for all of Florida’s road users</a:t>
            </a:r>
          </a:p>
          <a:p>
            <a:r>
              <a:rPr lang="en-US" sz="3600" dirty="0"/>
              <a:t>Identifies 13 “Emphasis Areas”</a:t>
            </a:r>
          </a:p>
          <a:p>
            <a:r>
              <a:rPr lang="en-US" sz="3600" dirty="0"/>
              <a:t>Emphasis Areas guide the safety efforts</a:t>
            </a:r>
          </a:p>
          <a:p>
            <a:r>
              <a:rPr lang="en-US" sz="3600" dirty="0"/>
              <a:t>Focus is on fatalities and serious injury crashes</a:t>
            </a:r>
          </a:p>
          <a:p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E83C83-F0E1-46B0-9467-A8155E9D5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933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51650-CBCB-4B44-BCA3-4C42C6DA1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A248F-37CD-486A-B825-D7D8A67A3F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70A29D-9393-4DCC-B6A6-C33E1353D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40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33C7F2-9B82-412E-95C6-E766373BAB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42"/>
          <a:stretch/>
        </p:blipFill>
        <p:spPr>
          <a:xfrm>
            <a:off x="0" y="565608"/>
            <a:ext cx="12192000" cy="6165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36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A3339-C210-467D-BA5B-48CE0ADCD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Crash Analysis Reporting 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CC8A17-3C52-4D5D-802B-4724E49D8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41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4944D3C-A781-4770-AACE-387BF822EA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2138896"/>
            <a:ext cx="9601200" cy="4714084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sz="4000" dirty="0"/>
              <a:t>Maintained by DHSMV</a:t>
            </a:r>
          </a:p>
          <a:p>
            <a:pPr>
              <a:lnSpc>
                <a:spcPct val="150000"/>
              </a:lnSpc>
            </a:pPr>
            <a:r>
              <a:rPr lang="en-US" sz="4000" dirty="0"/>
              <a:t>Statewide database of vehicle crash data</a:t>
            </a:r>
          </a:p>
          <a:p>
            <a:pPr>
              <a:lnSpc>
                <a:spcPct val="150000"/>
              </a:lnSpc>
            </a:pPr>
            <a:r>
              <a:rPr lang="en-US" sz="4000" dirty="0"/>
              <a:t>Typically one to two years behind</a:t>
            </a:r>
          </a:p>
          <a:p>
            <a:pPr>
              <a:lnSpc>
                <a:spcPct val="150000"/>
              </a:lnSpc>
            </a:pPr>
            <a:r>
              <a:rPr lang="en-US" sz="4000" dirty="0"/>
              <a:t>Summaries only – no crash narratives</a:t>
            </a:r>
          </a:p>
          <a:p>
            <a:pPr>
              <a:lnSpc>
                <a:spcPct val="150000"/>
              </a:lnSpc>
            </a:pPr>
            <a:r>
              <a:rPr lang="en-US" sz="4000" dirty="0"/>
              <a:t>Certified crash data that goes to NHTSA</a:t>
            </a:r>
          </a:p>
        </p:txBody>
      </p:sp>
    </p:spTree>
    <p:extLst>
      <p:ext uri="{BB962C8B-B14F-4D97-AF65-F5344CB8AC3E}">
        <p14:creationId xmlns:p14="http://schemas.microsoft.com/office/powerpoint/2010/main" val="63966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8B364-6479-4776-8A48-BC9C22B74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Signal 4 Analytics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F38145-2C57-4504-AA71-311EFA8B15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9040" y="2249424"/>
            <a:ext cx="10373360" cy="432511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en-US" sz="4000" dirty="0"/>
              <a:t>GIS-based crash record management system</a:t>
            </a:r>
          </a:p>
          <a:p>
            <a:pPr>
              <a:lnSpc>
                <a:spcPct val="110000"/>
              </a:lnSpc>
            </a:pPr>
            <a:r>
              <a:rPr lang="en-US" sz="4000" dirty="0"/>
              <a:t>Maintained by the University of Florida</a:t>
            </a:r>
          </a:p>
          <a:p>
            <a:pPr>
              <a:lnSpc>
                <a:spcPct val="110000"/>
              </a:lnSpc>
            </a:pPr>
            <a:r>
              <a:rPr lang="en-US" sz="4000" dirty="0"/>
              <a:t>Pretty current crash data</a:t>
            </a:r>
          </a:p>
          <a:p>
            <a:pPr>
              <a:lnSpc>
                <a:spcPct val="110000"/>
              </a:lnSpc>
            </a:pPr>
            <a:r>
              <a:rPr lang="en-US" sz="4000" dirty="0"/>
              <a:t>Input from state and local sources</a:t>
            </a:r>
          </a:p>
          <a:p>
            <a:pPr>
              <a:lnSpc>
                <a:spcPct val="110000"/>
              </a:lnSpc>
            </a:pPr>
            <a:r>
              <a:rPr lang="en-US" sz="4000" dirty="0"/>
              <a:t>Includes link to .PDF of crash report</a:t>
            </a:r>
          </a:p>
          <a:p>
            <a:pPr>
              <a:lnSpc>
                <a:spcPct val="110000"/>
              </a:lnSpc>
            </a:pPr>
            <a:r>
              <a:rPr lang="en-US" sz="4000" dirty="0"/>
              <a:t>Charts &amp; graphs to simplify analysis</a:t>
            </a:r>
          </a:p>
          <a:p>
            <a:pPr>
              <a:lnSpc>
                <a:spcPct val="110000"/>
              </a:lnSpc>
            </a:pPr>
            <a:r>
              <a:rPr lang="en-US" sz="4000" dirty="0"/>
              <a:t>Export to Excel for further analysis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3730C8-FF43-4319-BA9B-35033CD21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425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96E54-340B-4CF5-A6DA-D00039BE1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77852A-689D-4045-8565-7147A8B26F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73A9D7-B410-4BCE-A0BD-FCE4D96C5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43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C81207-E192-4D8D-AB65-C6F40A6A8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876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41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4DED1-8DEF-4CF1-ADC2-09BFB7876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CF765D-C1B6-435F-BA06-1C6A3F533A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9F54F3-7A0E-446D-927C-919BF5374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44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BD7E4A-FBC8-4DF8-A338-2C5BAEFDC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876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43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6F8F8-AE91-4277-B0EA-5A5AAC046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0EB0A3-F17F-4EB2-A61E-F265F25D87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7FF034-74C4-4742-9540-C4C9CCA0F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45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55C7B2-80CA-4A35-87E6-8064FFBECA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869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C8C4A-0DBA-421C-A94D-A626B42D4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31C3AC-C9C5-4A47-80AF-A4AF66B6E2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8B42AD-BED4-4F86-9E84-619177922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46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77260E-B9B6-4D3D-AF9D-3C6C37A33B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9478" y="0"/>
            <a:ext cx="8093043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B28A614-5612-4DF5-98F1-7CA8961A829A}"/>
              </a:ext>
            </a:extLst>
          </p:cNvPr>
          <p:cNvSpPr/>
          <p:nvPr/>
        </p:nvSpPr>
        <p:spPr>
          <a:xfrm>
            <a:off x="2438400" y="4719321"/>
            <a:ext cx="1595120" cy="1168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B11E4B-8E38-40B8-BABC-F87A15ED076D}"/>
              </a:ext>
            </a:extLst>
          </p:cNvPr>
          <p:cNvSpPr/>
          <p:nvPr/>
        </p:nvSpPr>
        <p:spPr>
          <a:xfrm>
            <a:off x="4917440" y="4729481"/>
            <a:ext cx="1595120" cy="888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EF49216-0CCD-41B1-9DD3-D6FF2DE93E80}"/>
              </a:ext>
            </a:extLst>
          </p:cNvPr>
          <p:cNvSpPr/>
          <p:nvPr/>
        </p:nvSpPr>
        <p:spPr>
          <a:xfrm>
            <a:off x="2286000" y="4353560"/>
            <a:ext cx="1595120" cy="1168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81796D7-51C1-4C4E-8443-515F5794C738}"/>
              </a:ext>
            </a:extLst>
          </p:cNvPr>
          <p:cNvSpPr/>
          <p:nvPr/>
        </p:nvSpPr>
        <p:spPr>
          <a:xfrm>
            <a:off x="7823200" y="4178299"/>
            <a:ext cx="1595120" cy="888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823C2B-3D98-4FDA-B197-A19BA0FB75CB}"/>
              </a:ext>
            </a:extLst>
          </p:cNvPr>
          <p:cNvSpPr/>
          <p:nvPr/>
        </p:nvSpPr>
        <p:spPr>
          <a:xfrm>
            <a:off x="7025640" y="4511039"/>
            <a:ext cx="1595120" cy="1168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0A5A1D0-A54E-4DFC-89C2-C01F6DCF5F70}"/>
              </a:ext>
            </a:extLst>
          </p:cNvPr>
          <p:cNvSpPr/>
          <p:nvPr/>
        </p:nvSpPr>
        <p:spPr>
          <a:xfrm>
            <a:off x="3489961" y="4528823"/>
            <a:ext cx="1163319" cy="9905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A8D5291-5C3B-44CB-A5A9-001344C78DE0}"/>
              </a:ext>
            </a:extLst>
          </p:cNvPr>
          <p:cNvSpPr/>
          <p:nvPr/>
        </p:nvSpPr>
        <p:spPr>
          <a:xfrm>
            <a:off x="7498080" y="4729481"/>
            <a:ext cx="1915160" cy="1092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1FCE24F-27FD-4EDA-A3CD-30837DF87F4B}"/>
              </a:ext>
            </a:extLst>
          </p:cNvPr>
          <p:cNvSpPr/>
          <p:nvPr/>
        </p:nvSpPr>
        <p:spPr>
          <a:xfrm>
            <a:off x="4778043" y="4173219"/>
            <a:ext cx="525477" cy="888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4AA43FB-6FC2-4388-B0D5-A2E5560D7B29}"/>
              </a:ext>
            </a:extLst>
          </p:cNvPr>
          <p:cNvSpPr/>
          <p:nvPr/>
        </p:nvSpPr>
        <p:spPr>
          <a:xfrm>
            <a:off x="7098999" y="4190999"/>
            <a:ext cx="525477" cy="888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851F490-2969-4570-8A67-5BD531CA2A56}"/>
              </a:ext>
            </a:extLst>
          </p:cNvPr>
          <p:cNvSpPr/>
          <p:nvPr/>
        </p:nvSpPr>
        <p:spPr>
          <a:xfrm>
            <a:off x="8765239" y="6424677"/>
            <a:ext cx="525477" cy="888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082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36E7521-C56B-4991-9D2E-351950191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3721230"/>
          </a:xfrm>
        </p:spPr>
        <p:txBody>
          <a:bodyPr>
            <a:noAutofit/>
          </a:bodyPr>
          <a:lstStyle/>
          <a:p>
            <a:pPr algn="ctr"/>
            <a:r>
              <a:rPr lang="en-US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JULIAN" panose="02000000000000000000" pitchFamily="2" charset="0"/>
              </a:rPr>
              <a:t>Crash Countermeasure Resources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93DA8A4-EBD3-45C8-9B39-CFE155822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4864230"/>
            <a:ext cx="10972800" cy="171030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A3CC3A-D205-4236-8944-67C6F065D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4771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CBC15-A57C-4CED-B9BB-DED8F1C49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FHWA’s Proven Safety Countermeasures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D53720-F1B7-4150-A25C-9A3D93BCF8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09728" indent="0" algn="ctr">
              <a:buNone/>
            </a:pPr>
            <a:r>
              <a:rPr lang="en-US" sz="3200" dirty="0"/>
              <a:t>www.safety.fhwa.dot.gov/provencountermeasures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926F0C-FF58-42E4-9F4C-9DC864AFC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48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471F0F-D1D6-463C-A786-3B191DCB2F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923" b="34427"/>
          <a:stretch/>
        </p:blipFill>
        <p:spPr>
          <a:xfrm>
            <a:off x="0" y="2984768"/>
            <a:ext cx="12192000" cy="387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39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8B135-7C07-4074-9CB8-5A1123799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145567-46AF-4493-A014-53384E4783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A83270-2F67-479B-8522-CEBBD1DD1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49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C317DD-CD40-4349-B8A7-7592C72CCC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588" t="11067" r="25386" b="9568"/>
          <a:stretch/>
        </p:blipFill>
        <p:spPr>
          <a:xfrm>
            <a:off x="2381392" y="473696"/>
            <a:ext cx="7429215" cy="638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90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76DE0-599A-4C1D-8F2A-808BA79CA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39C390-9C88-4756-A96C-464DCB143F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8F4D9E-39DC-41FC-9DA7-A8DB0944FE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69"/>
          <a:stretch/>
        </p:blipFill>
        <p:spPr>
          <a:xfrm>
            <a:off x="0" y="402766"/>
            <a:ext cx="12192000" cy="644753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52AB55-551D-46A8-972C-E099677CD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1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BFF85-80AB-4EC0-B78C-26C41B0D8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33693"/>
            <a:ext cx="10972800" cy="1066800"/>
          </a:xfrm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FHWA Intersection Safety Strategies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FFDF03-FE1D-463A-B35C-D36AA81A10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28F790-B03D-49F4-9A64-043166595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50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C0155B-BC5E-4152-AFCD-3161AF21FE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31285"/>
            <a:ext cx="12192000" cy="6707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640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BFF85-80AB-4EC0-B78C-26C41B0D8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33693"/>
            <a:ext cx="10972800" cy="1066800"/>
          </a:xfrm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FHWA Intersection Safety Strategies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FFDF03-FE1D-463A-B35C-D36AA81A10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28F790-B03D-49F4-9A64-043166595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51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D8A63F-61F9-404C-9083-B61807C032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286186"/>
            <a:ext cx="12201905" cy="742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17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2AF80-692F-4305-B988-85D194CC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Crash Modification Factors Clearinghouse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C76C6B-05FA-4240-A2E4-10163A3645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09728" indent="0" algn="ctr">
              <a:buNone/>
            </a:pPr>
            <a:r>
              <a:rPr lang="en-US" sz="3200" dirty="0"/>
              <a:t>www.cmfclearinghouse.org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E8D1E-F728-4DF1-983A-BDE58B251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52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0D98F4-7D81-4BC8-A45F-36764AA575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84" b="32764"/>
          <a:stretch/>
        </p:blipFill>
        <p:spPr>
          <a:xfrm>
            <a:off x="0" y="2865747"/>
            <a:ext cx="12192000" cy="3992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4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B919D-A117-428C-B54D-9C89E2216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4B29D0-5161-4A2E-B5D6-6E4A299253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35907B-81EB-4F55-B0B1-1DB7B286F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53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0179AA-9863-4946-9CE2-85E2574776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070"/>
          <a:stretch/>
        </p:blipFill>
        <p:spPr>
          <a:xfrm>
            <a:off x="0" y="593888"/>
            <a:ext cx="12192000" cy="613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785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35C8E-CCA6-42DC-B184-A68503C40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5C312B-3C59-4FBB-8972-E9B59F5E5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3E3C18-6B16-4913-918A-D1D13B89E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54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1EE9D1-F93C-46FE-B6EE-6C3F428AF3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9551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26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39A4B-AE53-418E-A48E-32D36C610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3E328B-CF0F-4DA5-A723-D25F9A36CB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656D14-9900-4E34-A190-D81E86269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55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0B6437-AEAD-4439-ACD6-78B79A5432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97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C6F49-A6CA-4B78-B848-FA6FAE558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F76C69-52DE-4884-A114-71891CFFD2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DDBE7D-5413-4F9D-AA29-6B63B1B58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56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757F67-BF7C-4854-9521-6822DE07BC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42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DD5BF-1F5B-4A00-B1D1-0AA205B93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C6D705-E084-4981-A44C-876BD09BD6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E8AF0F-365B-41D5-A56B-E003E56CC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57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0E81ED-CABB-4988-B96F-BBCA056B63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1528" y="729577"/>
            <a:ext cx="8145380" cy="60570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197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EC493-4CA5-491F-989E-E4274D992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9781BB-AD02-4D58-8BF1-3776A516BC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090CB4-89FC-4223-965C-DECE20D95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58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4F1331-8A0D-427E-BDAB-EEA13A25F9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967" y="527124"/>
            <a:ext cx="8939158" cy="62023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1995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CCE7E-E262-41BE-B901-81B0CD1D2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60BB4B-AEBE-49DE-96DC-AA49F1531F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6D2E77-B8A1-4C4A-A8F5-7A7FFA1B9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59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8511C7-89F2-48ED-BA38-8AD212FCB0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7500" y="0"/>
            <a:ext cx="915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41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EE88D-6F78-4410-A93C-6836892EC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9CFFCF-7AA8-4250-A566-6B60BF6A6B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B577B3-795A-4AFD-8E16-BECCC3AB4B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3964" y="0"/>
            <a:ext cx="8864072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12336B-0CEA-47DE-B7A5-0BDF76F9D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763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D46DC-2C10-4C12-9AC7-E9616EE7E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79B82D-1CC8-43DA-BF12-C01DBACED8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63FAB0-149F-4CBF-A975-44B04018C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60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621F6F-F3DF-4732-BCFF-7FBF9FE10E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9637" y="0"/>
            <a:ext cx="89727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98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13DF1-4E7B-4A3C-93F0-E860EB658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63A2DA-832A-4E7C-BE70-ECE8366FDB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6C5FCE-2B1B-425B-9B46-A7F1FCA99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61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BD8EE2-3FE2-4194-B21A-2A73473578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034" y="0"/>
            <a:ext cx="90159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61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ECEB9-5768-4DDD-B1D1-6D85C87D0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65DCE3-3428-452F-B63F-54088B3FB4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F3C00E-24E2-40F1-A2AF-2B810BD77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62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824223-FC74-4E55-A031-ACCC24B1D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674" y="0"/>
            <a:ext cx="90266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88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9EABFF-0E02-437D-AD29-60826FDA99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B0C663-C320-4B9A-A017-175486060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63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3AF9A7-D0C6-40E5-9E95-C5F342BADD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1072" y="1371970"/>
            <a:ext cx="5169856" cy="51698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F3450B-F893-45A1-999C-FD3722649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9180" y="652807"/>
            <a:ext cx="10253220" cy="1066800"/>
          </a:xfrm>
        </p:spPr>
        <p:txBody>
          <a:bodyPr>
            <a:normAutofit/>
          </a:bodyPr>
          <a:lstStyle/>
          <a:p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46757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36E7521-C56B-4991-9D2E-351950191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3721230"/>
          </a:xfrm>
        </p:spPr>
        <p:txBody>
          <a:bodyPr>
            <a:noAutofit/>
          </a:bodyPr>
          <a:lstStyle/>
          <a:p>
            <a:pPr algn="ctr"/>
            <a:r>
              <a:rPr lang="en-US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JULIAN" panose="02000000000000000000" pitchFamily="2" charset="0"/>
              </a:rPr>
              <a:t>Why are we</a:t>
            </a:r>
            <a:br>
              <a:rPr lang="en-US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JULIAN" panose="02000000000000000000" pitchFamily="2" charset="0"/>
              </a:rPr>
            </a:br>
            <a:r>
              <a:rPr lang="en-US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JULIAN" panose="02000000000000000000" pitchFamily="2" charset="0"/>
              </a:rPr>
              <a:t>doing this?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93DA8A4-EBD3-45C8-9B39-CFE155822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4864230"/>
            <a:ext cx="10972800" cy="171030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A3CC3A-D205-4236-8944-67C6F065D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8072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F931A-8246-4658-BDF8-F1802C31C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all have families / loved ones that use the roads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4BD86D-F4AA-43F8-B50A-D917F23620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3DCBB8-C407-4B91-ABAB-E1CCE4419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65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BF8A72-659F-4743-B013-12A1FF2E2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0" y="2319337"/>
            <a:ext cx="10287000" cy="378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425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F931A-8246-4658-BDF8-F1802C31C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all have families / loved ones that use the roads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4BD86D-F4AA-43F8-B50A-D917F23620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3DCBB8-C407-4B91-ABAB-E1CCE4419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66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526ABA-9888-4EAC-A794-AAEA7DB52E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929" y="2190749"/>
            <a:ext cx="10131546" cy="418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330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F931A-8246-4658-BDF8-F1802C31C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all have families / loved ones that use the roads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4BD86D-F4AA-43F8-B50A-D917F23620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3DCBB8-C407-4B91-ABAB-E1CCE4419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67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61B887-D4A1-443C-B27F-F9F3584C1C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4975" y="2099050"/>
            <a:ext cx="8518398" cy="447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86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F931A-8246-4658-BDF8-F1802C31C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all have families / loved ones that use the roads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4BD86D-F4AA-43F8-B50A-D917F23620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3DCBB8-C407-4B91-ABAB-E1CCE4419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68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281E09-E19F-4BC5-BB8C-63C0198225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066" y="2009826"/>
            <a:ext cx="7315868" cy="4864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94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FC27B-5074-4AD3-BF34-63643B768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Vision Zero – A New Vision for Safety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96F3F9-642C-4A26-A3DF-D6E7E58245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60AE8F-AA47-42B9-9839-D4AD1DD83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69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FEDE5F-8D86-49A0-98AF-60F73DBE13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6048" y="2345436"/>
            <a:ext cx="97536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84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12339-7803-4921-B696-2F255AA6D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A829FB-68F2-4A68-AF7F-F4F7D0D5BA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89A114-FB45-4FCE-9EAF-45F074519E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3588" y="0"/>
            <a:ext cx="8864823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DCDCA0-F11E-4E4A-82D4-C6F8E7345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24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3438C-7870-465F-A7E5-EE9BB7C29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Taking the Lead for Safe Streets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570BC8-69C3-41A4-9A44-683E51F694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5400" y="2658999"/>
            <a:ext cx="6477000" cy="3160776"/>
          </a:xfrm>
        </p:spPr>
        <p:txBody>
          <a:bodyPr>
            <a:normAutofit/>
          </a:bodyPr>
          <a:lstStyle/>
          <a:p>
            <a:r>
              <a:rPr lang="en-US" sz="3600" dirty="0"/>
              <a:t>Vision Zero is not a slogan, not a tagline, not even just a program. It is a fundamentally different way to approach traffic safety.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C275CA-57B2-44DA-9A84-B8816A043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70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80C48A-E9EF-4143-846B-18015D43B0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428875"/>
            <a:ext cx="4168082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941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9EABFF-0E02-437D-AD29-60826FDA99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B0C663-C320-4B9A-A017-175486060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71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3AF9A7-D0C6-40E5-9E95-C5F342BADD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1072" y="1371970"/>
            <a:ext cx="5169856" cy="51698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F3450B-F893-45A1-999C-FD3722649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9180" y="652807"/>
            <a:ext cx="10253220" cy="1066800"/>
          </a:xfrm>
        </p:spPr>
        <p:txBody>
          <a:bodyPr>
            <a:normAutofit/>
          </a:bodyPr>
          <a:lstStyle/>
          <a:p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06827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0C4D4E4-32C7-4AE8-9757-33458143A6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2074684"/>
            <a:ext cx="11277600" cy="1470025"/>
          </a:xfrm>
        </p:spPr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 for attending today’s session!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FD38C43E-FC87-41D2-9A7C-D62DD0AD42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C110C6-B250-433A-B231-82D952598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438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5D9F5-6E2B-4169-9EA9-6EEA59F03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Vision is a Fatality Free Transportation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453297-A4D4-4282-B02F-430DA8F827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558004"/>
            <a:ext cx="6020001" cy="4016531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en-US" sz="6600" dirty="0"/>
              <a:t>So how are we doing in pursuit of that goal?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05A547-A6DD-4AF7-9D08-91C78916E4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601" y="2209800"/>
            <a:ext cx="4952799" cy="460857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12946B-B3F4-4892-A854-3980BBEB8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3890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0F097-09E0-4AC9-A699-64B3CC4E7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C3A1E0-C4DE-445D-9CBA-F7DBABDE76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AD9B2D-02D6-4FA5-9396-DD1AFC88BE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3606" y="0"/>
            <a:ext cx="9124787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FA3EA6-54A6-4193-9034-9EDDCD498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5939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aining presentation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Calibri">
      <a:maj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aining presentation.potx" id="{7B9FCAFE-DDE5-4198-9987-54DFCAD80598}" vid="{6015A8B0-C387-4E39-945C-0F39E3EB10B6}"/>
    </a:ext>
  </a:extLst>
</a:theme>
</file>

<file path=ppt/theme/theme2.xml><?xml version="1.0" encoding="utf-8"?>
<a:theme xmlns:a="http://schemas.openxmlformats.org/drawingml/2006/main" name="Office Them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Calibri">
      <a:maj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Calibri">
      <a:maj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Training presentation</Template>
  <TotalTime>4951</TotalTime>
  <Words>1015</Words>
  <Application>Microsoft Office PowerPoint</Application>
  <PresentationFormat>Widescreen</PresentationFormat>
  <Paragraphs>192</Paragraphs>
  <Slides>72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8" baseType="lpstr">
      <vt:lpstr>AR JULIAN</vt:lpstr>
      <vt:lpstr>Arial</vt:lpstr>
      <vt:lpstr>Calibri</vt:lpstr>
      <vt:lpstr>Georgia</vt:lpstr>
      <vt:lpstr>Wingdings 2</vt:lpstr>
      <vt:lpstr>Training presentation</vt:lpstr>
      <vt:lpstr>District One Traffic Safety Academy</vt:lpstr>
      <vt:lpstr>Introduction:</vt:lpstr>
      <vt:lpstr>Strategic Highway Safety Plan</vt:lpstr>
      <vt:lpstr>Resources – Strategic Highway Safety Plan (SHSP)</vt:lpstr>
      <vt:lpstr>PowerPoint Presentation</vt:lpstr>
      <vt:lpstr>PowerPoint Presentation</vt:lpstr>
      <vt:lpstr>PowerPoint Presentation</vt:lpstr>
      <vt:lpstr>Vision is a Fatality Free Transportation System</vt:lpstr>
      <vt:lpstr>PowerPoint Presentation</vt:lpstr>
      <vt:lpstr>PowerPoint Presentation</vt:lpstr>
      <vt:lpstr>Elderly Road Users in Florida</vt:lpstr>
      <vt:lpstr>PowerPoint Presentation</vt:lpstr>
      <vt:lpstr>Florida’s Transportation System</vt:lpstr>
      <vt:lpstr>State vs Local Roads</vt:lpstr>
      <vt:lpstr>Florida’s Urban Areas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  <vt:lpstr>Crash Data Resources</vt:lpstr>
      <vt:lpstr>Fatality Analysis Reporting System</vt:lpstr>
      <vt:lpstr>PowerPoint Presentation</vt:lpstr>
      <vt:lpstr>Crash Analysis Reporting System</vt:lpstr>
      <vt:lpstr>Signal 4 Analytics</vt:lpstr>
      <vt:lpstr>PowerPoint Presentation</vt:lpstr>
      <vt:lpstr>PowerPoint Presentation</vt:lpstr>
      <vt:lpstr>PowerPoint Presentation</vt:lpstr>
      <vt:lpstr>PowerPoint Presentation</vt:lpstr>
      <vt:lpstr>Crash Countermeasure Resources</vt:lpstr>
      <vt:lpstr>FHWA’s Proven Safety Countermeasures</vt:lpstr>
      <vt:lpstr>PowerPoint Presentation</vt:lpstr>
      <vt:lpstr>FHWA Intersection Safety Strategies</vt:lpstr>
      <vt:lpstr>FHWA Intersection Safety Strategies</vt:lpstr>
      <vt:lpstr>Crash Modification Factors Clearinghouse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  <vt:lpstr>Why are we doing this?</vt:lpstr>
      <vt:lpstr>We all have families / loved ones that use the roads</vt:lpstr>
      <vt:lpstr>We all have families / loved ones that use the roads</vt:lpstr>
      <vt:lpstr>We all have families / loved ones that use the roads</vt:lpstr>
      <vt:lpstr>We all have families / loved ones that use the roads</vt:lpstr>
      <vt:lpstr>Vision Zero – A New Vision for Safety</vt:lpstr>
      <vt:lpstr>Taking the Lead for Safe Streets</vt:lpstr>
      <vt:lpstr>Questions?</vt:lpstr>
      <vt:lpstr>Thank you for attending today’s session!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Training Presentation</dc:title>
  <dc:creator>Larry Hagen</dc:creator>
  <cp:lastModifiedBy>Larry Hagen</cp:lastModifiedBy>
  <cp:revision>44</cp:revision>
  <cp:lastPrinted>2020-07-17T13:21:21Z</cp:lastPrinted>
  <dcterms:created xsi:type="dcterms:W3CDTF">2018-06-06T14:28:18Z</dcterms:created>
  <dcterms:modified xsi:type="dcterms:W3CDTF">2020-10-15T19:10:20Z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</Properties>
</file>