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6"/>
  </p:notesMasterIdLst>
  <p:sldIdLst>
    <p:sldId id="257" r:id="rId5"/>
    <p:sldId id="652" r:id="rId6"/>
    <p:sldId id="655" r:id="rId7"/>
    <p:sldId id="653" r:id="rId8"/>
    <p:sldId id="654" r:id="rId9"/>
    <p:sldId id="656" r:id="rId10"/>
    <p:sldId id="657" r:id="rId11"/>
    <p:sldId id="668" r:id="rId12"/>
    <p:sldId id="669" r:id="rId13"/>
    <p:sldId id="660" r:id="rId14"/>
    <p:sldId id="661" r:id="rId15"/>
    <p:sldId id="662" r:id="rId16"/>
    <p:sldId id="741" r:id="rId17"/>
    <p:sldId id="733" r:id="rId18"/>
    <p:sldId id="735" r:id="rId19"/>
    <p:sldId id="732" r:id="rId20"/>
    <p:sldId id="736" r:id="rId21"/>
    <p:sldId id="737" r:id="rId22"/>
    <p:sldId id="738" r:id="rId23"/>
    <p:sldId id="739" r:id="rId24"/>
    <p:sldId id="740" r:id="rId25"/>
    <p:sldId id="743" r:id="rId26"/>
    <p:sldId id="685" r:id="rId27"/>
    <p:sldId id="686" r:id="rId28"/>
    <p:sldId id="466" r:id="rId29"/>
    <p:sldId id="806" r:id="rId30"/>
    <p:sldId id="683" r:id="rId31"/>
    <p:sldId id="730" r:id="rId32"/>
    <p:sldId id="731" r:id="rId33"/>
    <p:sldId id="684" r:id="rId34"/>
    <p:sldId id="687" r:id="rId35"/>
    <p:sldId id="688" r:id="rId36"/>
    <p:sldId id="689" r:id="rId37"/>
    <p:sldId id="470" r:id="rId38"/>
    <p:sldId id="719" r:id="rId39"/>
    <p:sldId id="720" r:id="rId40"/>
    <p:sldId id="704" r:id="rId41"/>
    <p:sldId id="705" r:id="rId42"/>
    <p:sldId id="706" r:id="rId43"/>
    <p:sldId id="721" r:id="rId44"/>
    <p:sldId id="728" r:id="rId45"/>
    <p:sldId id="729" r:id="rId46"/>
    <p:sldId id="722" r:id="rId47"/>
    <p:sldId id="723" r:id="rId48"/>
    <p:sldId id="724" r:id="rId49"/>
    <p:sldId id="725" r:id="rId50"/>
    <p:sldId id="714" r:id="rId51"/>
    <p:sldId id="726" r:id="rId52"/>
    <p:sldId id="727" r:id="rId53"/>
    <p:sldId id="718" r:id="rId54"/>
    <p:sldId id="467" r:id="rId55"/>
    <p:sldId id="472" r:id="rId56"/>
    <p:sldId id="691" r:id="rId57"/>
    <p:sldId id="693" r:id="rId58"/>
    <p:sldId id="692" r:id="rId59"/>
    <p:sldId id="694" r:id="rId60"/>
    <p:sldId id="695" r:id="rId61"/>
    <p:sldId id="805" r:id="rId62"/>
    <p:sldId id="807" r:id="rId63"/>
    <p:sldId id="264" r:id="rId64"/>
    <p:sldId id="26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876435-92C7-5A77-01DD-C8D30078DDB2}" name="Ryan Cunningham" initials="RC" userId="S::rcunningham@kittelson.com::94b34d4d-8ff5-4535-b57f-7c872c2c72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3C8"/>
    <a:srgbClr val="1C6371"/>
    <a:srgbClr val="784793"/>
    <a:srgbClr val="8952A8"/>
    <a:srgbClr val="BEB8B4"/>
    <a:srgbClr val="4A2D5B"/>
    <a:srgbClr val="15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7" autoAdjust="0"/>
    <p:restoredTop sz="73381" autoAdjust="0"/>
  </p:normalViewPr>
  <p:slideViewPr>
    <p:cSldViewPr snapToGrid="0">
      <p:cViewPr varScale="1">
        <p:scale>
          <a:sx n="63" d="100"/>
          <a:sy n="63" d="100"/>
        </p:scale>
        <p:origin x="451" y="62"/>
      </p:cViewPr>
      <p:guideLst>
        <p:guide orient="horz" pos="2160"/>
        <p:guide pos="3840"/>
      </p:guideLst>
    </p:cSldViewPr>
  </p:slideViewPr>
  <p:notesTextViewPr>
    <p:cViewPr>
      <p:scale>
        <a:sx n="1" d="1"/>
        <a:sy n="1" d="1"/>
      </p:scale>
      <p:origin x="0" y="0"/>
    </p:cViewPr>
  </p:notesTextViewPr>
  <p:sorterViewPr>
    <p:cViewPr>
      <p:scale>
        <a:sx n="100" d="100"/>
        <a:sy n="100" d="100"/>
      </p:scale>
      <p:origin x="0" y="-132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D5E71B-48CD-4D76-9CE7-97651C7F5FF4}" type="doc">
      <dgm:prSet loTypeId="urn:microsoft.com/office/officeart/2005/8/layout/hProcess9" loCatId="process" qsTypeId="urn:microsoft.com/office/officeart/2005/8/quickstyle/simple1" qsCatId="simple" csTypeId="urn:microsoft.com/office/officeart/2005/8/colors/accent1_2" csCatId="accent1" phldr="1"/>
      <dgm:spPr/>
    </dgm:pt>
    <dgm:pt modelId="{EA936F8E-BC34-4AC0-BDBA-9E1E34A1AC25}">
      <dgm:prSet phldrT="[Text]"/>
      <dgm:spPr/>
      <dgm:t>
        <a:bodyPr/>
        <a:lstStyle/>
        <a:p>
          <a:r>
            <a:rPr lang="en-US" b="1" dirty="0">
              <a:latin typeface="Arial" panose="020B0604020202020204" pitchFamily="34" charset="0"/>
              <a:cs typeface="Arial" panose="020B0604020202020204" pitchFamily="34" charset="0"/>
            </a:rPr>
            <a:t>Understand Our Mission</a:t>
          </a:r>
        </a:p>
      </dgm:t>
    </dgm:pt>
    <dgm:pt modelId="{7DCAACCF-EBED-49F6-92DC-A89AADF3019B}" type="parTrans" cxnId="{FDD3FCC9-39EE-446E-B249-52C9E41E44EB}">
      <dgm:prSet/>
      <dgm:spPr/>
      <dgm:t>
        <a:bodyPr/>
        <a:lstStyle/>
        <a:p>
          <a:endParaRPr lang="en-US"/>
        </a:p>
      </dgm:t>
    </dgm:pt>
    <dgm:pt modelId="{BBC7CA45-AAAE-4245-A57D-E49D5F681542}" type="sibTrans" cxnId="{FDD3FCC9-39EE-446E-B249-52C9E41E44EB}">
      <dgm:prSet/>
      <dgm:spPr/>
      <dgm:t>
        <a:bodyPr/>
        <a:lstStyle/>
        <a:p>
          <a:endParaRPr lang="en-US"/>
        </a:p>
      </dgm:t>
    </dgm:pt>
    <dgm:pt modelId="{47BC7E4A-6C25-4F8F-9E18-FFB84E68FF21}">
      <dgm:prSet phldrT="[Text]"/>
      <dgm:spPr/>
      <dgm:t>
        <a:bodyPr/>
        <a:lstStyle/>
        <a:p>
          <a:r>
            <a:rPr lang="en-US" b="1" dirty="0">
              <a:latin typeface="Arial" panose="020B0604020202020204" pitchFamily="34" charset="0"/>
              <a:cs typeface="Arial" panose="020B0604020202020204" pitchFamily="34" charset="0"/>
            </a:rPr>
            <a:t>Understand How to Find and Use Data</a:t>
          </a:r>
        </a:p>
      </dgm:t>
    </dgm:pt>
    <dgm:pt modelId="{9D565FFB-FC60-4CA5-8A6A-970DDA33BF82}" type="parTrans" cxnId="{9114C230-FE63-4795-9FE0-E819C4191D4E}">
      <dgm:prSet/>
      <dgm:spPr/>
      <dgm:t>
        <a:bodyPr/>
        <a:lstStyle/>
        <a:p>
          <a:endParaRPr lang="en-US"/>
        </a:p>
      </dgm:t>
    </dgm:pt>
    <dgm:pt modelId="{09AE4ED5-3121-4138-8BF7-01583E24B524}" type="sibTrans" cxnId="{9114C230-FE63-4795-9FE0-E819C4191D4E}">
      <dgm:prSet/>
      <dgm:spPr/>
      <dgm:t>
        <a:bodyPr/>
        <a:lstStyle/>
        <a:p>
          <a:endParaRPr lang="en-US"/>
        </a:p>
      </dgm:t>
    </dgm:pt>
    <dgm:pt modelId="{7E44A7F7-158B-4B9F-A1B0-2511A4CFEA41}">
      <dgm:prSet phldrT="[Text]"/>
      <dgm:spPr/>
      <dgm:t>
        <a:bodyPr/>
        <a:lstStyle/>
        <a:p>
          <a:r>
            <a:rPr lang="en-US" b="1" dirty="0">
              <a:latin typeface="Arial" panose="020B0604020202020204" pitchFamily="34" charset="0"/>
              <a:cs typeface="Arial" panose="020B0604020202020204" pitchFamily="34" charset="0"/>
            </a:rPr>
            <a:t>Understand Our Top 3 Problems</a:t>
          </a:r>
        </a:p>
      </dgm:t>
    </dgm:pt>
    <dgm:pt modelId="{E803E2A1-2667-4DAA-AED5-2671D5CA58B4}" type="parTrans" cxnId="{28DF8ADF-6FCE-4F39-923E-1AC7A372AE6B}">
      <dgm:prSet/>
      <dgm:spPr/>
      <dgm:t>
        <a:bodyPr/>
        <a:lstStyle/>
        <a:p>
          <a:endParaRPr lang="en-US"/>
        </a:p>
      </dgm:t>
    </dgm:pt>
    <dgm:pt modelId="{AB488D4E-A881-4C79-AE32-D9711B09E390}" type="sibTrans" cxnId="{28DF8ADF-6FCE-4F39-923E-1AC7A372AE6B}">
      <dgm:prSet/>
      <dgm:spPr/>
      <dgm:t>
        <a:bodyPr/>
        <a:lstStyle/>
        <a:p>
          <a:endParaRPr lang="en-US"/>
        </a:p>
      </dgm:t>
    </dgm:pt>
    <dgm:pt modelId="{70820D20-E360-493E-AC49-38A9F77C664E}">
      <dgm:prSet phldrT="[Text]"/>
      <dgm:spPr/>
      <dgm:t>
        <a:bodyPr/>
        <a:lstStyle/>
        <a:p>
          <a:r>
            <a:rPr lang="en-US" b="1" dirty="0">
              <a:latin typeface="Arial" panose="020B0604020202020204" pitchFamily="34" charset="0"/>
              <a:cs typeface="Arial" panose="020B0604020202020204" pitchFamily="34" charset="0"/>
            </a:rPr>
            <a:t>Learn to Solve the Top 3 Problems</a:t>
          </a:r>
        </a:p>
      </dgm:t>
    </dgm:pt>
    <dgm:pt modelId="{79858EFC-78A0-441A-BD79-4216B18893A6}" type="parTrans" cxnId="{7F8B076A-B6AA-4CA6-AACD-FBB2A4DD3452}">
      <dgm:prSet/>
      <dgm:spPr/>
      <dgm:t>
        <a:bodyPr/>
        <a:lstStyle/>
        <a:p>
          <a:endParaRPr lang="en-US"/>
        </a:p>
      </dgm:t>
    </dgm:pt>
    <dgm:pt modelId="{0F703CE4-D6A6-4886-B5AE-3038A29D3BDA}" type="sibTrans" cxnId="{7F8B076A-B6AA-4CA6-AACD-FBB2A4DD3452}">
      <dgm:prSet/>
      <dgm:spPr/>
      <dgm:t>
        <a:bodyPr/>
        <a:lstStyle/>
        <a:p>
          <a:endParaRPr lang="en-US"/>
        </a:p>
      </dgm:t>
    </dgm:pt>
    <dgm:pt modelId="{7CA4E78D-D003-4C46-A6B5-EA0659C023DE}">
      <dgm:prSet phldrT="[Text]"/>
      <dgm:spPr/>
      <dgm:t>
        <a:bodyPr/>
        <a:lstStyle/>
        <a:p>
          <a:r>
            <a:rPr lang="en-US" b="1" dirty="0">
              <a:latin typeface="Arial" panose="020B0604020202020204" pitchFamily="34" charset="0"/>
              <a:cs typeface="Arial" panose="020B0604020202020204" pitchFamily="34" charset="0"/>
            </a:rPr>
            <a:t>Demonstrate Mastery by Fixing an Actual Project</a:t>
          </a:r>
        </a:p>
      </dgm:t>
    </dgm:pt>
    <dgm:pt modelId="{7B8AD06B-DD35-42D8-B4C3-0F42EB17EAC4}" type="parTrans" cxnId="{FC1ADD85-101B-4B9A-B7A2-9C1422A00014}">
      <dgm:prSet/>
      <dgm:spPr/>
      <dgm:t>
        <a:bodyPr/>
        <a:lstStyle/>
        <a:p>
          <a:endParaRPr lang="en-US"/>
        </a:p>
      </dgm:t>
    </dgm:pt>
    <dgm:pt modelId="{A10602F2-9CA7-4912-8CBF-C6FBE258151A}" type="sibTrans" cxnId="{FC1ADD85-101B-4B9A-B7A2-9C1422A00014}">
      <dgm:prSet/>
      <dgm:spPr/>
      <dgm:t>
        <a:bodyPr/>
        <a:lstStyle/>
        <a:p>
          <a:endParaRPr lang="en-US"/>
        </a:p>
      </dgm:t>
    </dgm:pt>
    <dgm:pt modelId="{03428E1F-65EA-4172-BD2A-524EC917467D}" type="pres">
      <dgm:prSet presAssocID="{CAD5E71B-48CD-4D76-9CE7-97651C7F5FF4}" presName="CompostProcess" presStyleCnt="0">
        <dgm:presLayoutVars>
          <dgm:dir/>
          <dgm:resizeHandles val="exact"/>
        </dgm:presLayoutVars>
      </dgm:prSet>
      <dgm:spPr/>
    </dgm:pt>
    <dgm:pt modelId="{80ED812A-A7DD-4724-9E11-F53342902380}" type="pres">
      <dgm:prSet presAssocID="{CAD5E71B-48CD-4D76-9CE7-97651C7F5FF4}" presName="arrow" presStyleLbl="bgShp" presStyleIdx="0" presStyleCnt="1"/>
      <dgm:spPr/>
    </dgm:pt>
    <dgm:pt modelId="{43881744-FC59-443D-9091-912D69D4C5FF}" type="pres">
      <dgm:prSet presAssocID="{CAD5E71B-48CD-4D76-9CE7-97651C7F5FF4}" presName="linearProcess" presStyleCnt="0"/>
      <dgm:spPr/>
    </dgm:pt>
    <dgm:pt modelId="{7D298665-741C-4060-B60B-03B9A6DF1D0D}" type="pres">
      <dgm:prSet presAssocID="{EA936F8E-BC34-4AC0-BDBA-9E1E34A1AC25}" presName="textNode" presStyleLbl="node1" presStyleIdx="0" presStyleCnt="5">
        <dgm:presLayoutVars>
          <dgm:bulletEnabled val="1"/>
        </dgm:presLayoutVars>
      </dgm:prSet>
      <dgm:spPr/>
    </dgm:pt>
    <dgm:pt modelId="{01E398EA-DB6B-406C-9BA3-DB9D60AF5290}" type="pres">
      <dgm:prSet presAssocID="{BBC7CA45-AAAE-4245-A57D-E49D5F681542}" presName="sibTrans" presStyleCnt="0"/>
      <dgm:spPr/>
    </dgm:pt>
    <dgm:pt modelId="{A3930C81-19C8-4A92-8D32-952B2982C492}" type="pres">
      <dgm:prSet presAssocID="{47BC7E4A-6C25-4F8F-9E18-FFB84E68FF21}" presName="textNode" presStyleLbl="node1" presStyleIdx="1" presStyleCnt="5">
        <dgm:presLayoutVars>
          <dgm:bulletEnabled val="1"/>
        </dgm:presLayoutVars>
      </dgm:prSet>
      <dgm:spPr/>
    </dgm:pt>
    <dgm:pt modelId="{C77635EF-0109-4CA9-861B-F727A514137F}" type="pres">
      <dgm:prSet presAssocID="{09AE4ED5-3121-4138-8BF7-01583E24B524}" presName="sibTrans" presStyleCnt="0"/>
      <dgm:spPr/>
    </dgm:pt>
    <dgm:pt modelId="{FBF193F4-7B2F-4731-9C2F-04973B33EFFB}" type="pres">
      <dgm:prSet presAssocID="{7E44A7F7-158B-4B9F-A1B0-2511A4CFEA41}" presName="textNode" presStyleLbl="node1" presStyleIdx="2" presStyleCnt="5">
        <dgm:presLayoutVars>
          <dgm:bulletEnabled val="1"/>
        </dgm:presLayoutVars>
      </dgm:prSet>
      <dgm:spPr/>
    </dgm:pt>
    <dgm:pt modelId="{1B6CC6D9-0563-4D53-A974-3EA33FBF7338}" type="pres">
      <dgm:prSet presAssocID="{AB488D4E-A881-4C79-AE32-D9711B09E390}" presName="sibTrans" presStyleCnt="0"/>
      <dgm:spPr/>
    </dgm:pt>
    <dgm:pt modelId="{9924C30D-5777-4E4B-9A8A-C46CE04E7EC3}" type="pres">
      <dgm:prSet presAssocID="{70820D20-E360-493E-AC49-38A9F77C664E}" presName="textNode" presStyleLbl="node1" presStyleIdx="3" presStyleCnt="5">
        <dgm:presLayoutVars>
          <dgm:bulletEnabled val="1"/>
        </dgm:presLayoutVars>
      </dgm:prSet>
      <dgm:spPr/>
    </dgm:pt>
    <dgm:pt modelId="{FE4E4E45-1D6B-4DF7-B757-E3FFA080C802}" type="pres">
      <dgm:prSet presAssocID="{0F703CE4-D6A6-4886-B5AE-3038A29D3BDA}" presName="sibTrans" presStyleCnt="0"/>
      <dgm:spPr/>
    </dgm:pt>
    <dgm:pt modelId="{746AC2A9-E522-4E09-A879-9FEACDAEEAF5}" type="pres">
      <dgm:prSet presAssocID="{7CA4E78D-D003-4C46-A6B5-EA0659C023DE}" presName="textNode" presStyleLbl="node1" presStyleIdx="4" presStyleCnt="5">
        <dgm:presLayoutVars>
          <dgm:bulletEnabled val="1"/>
        </dgm:presLayoutVars>
      </dgm:prSet>
      <dgm:spPr/>
    </dgm:pt>
  </dgm:ptLst>
  <dgm:cxnLst>
    <dgm:cxn modelId="{8B973D22-B400-4E1C-97C5-F3218DD1EED3}" type="presOf" srcId="{70820D20-E360-493E-AC49-38A9F77C664E}" destId="{9924C30D-5777-4E4B-9A8A-C46CE04E7EC3}" srcOrd="0" destOrd="0" presId="urn:microsoft.com/office/officeart/2005/8/layout/hProcess9"/>
    <dgm:cxn modelId="{FC306023-B9D2-4764-B6AE-46B059CD63FE}" type="presOf" srcId="{7E44A7F7-158B-4B9F-A1B0-2511A4CFEA41}" destId="{FBF193F4-7B2F-4731-9C2F-04973B33EFFB}" srcOrd="0" destOrd="0" presId="urn:microsoft.com/office/officeart/2005/8/layout/hProcess9"/>
    <dgm:cxn modelId="{7AF7F72C-E5A8-4DB6-9D9D-C6D85A6D928B}" type="presOf" srcId="{CAD5E71B-48CD-4D76-9CE7-97651C7F5FF4}" destId="{03428E1F-65EA-4172-BD2A-524EC917467D}" srcOrd="0" destOrd="0" presId="urn:microsoft.com/office/officeart/2005/8/layout/hProcess9"/>
    <dgm:cxn modelId="{9114C230-FE63-4795-9FE0-E819C4191D4E}" srcId="{CAD5E71B-48CD-4D76-9CE7-97651C7F5FF4}" destId="{47BC7E4A-6C25-4F8F-9E18-FFB84E68FF21}" srcOrd="1" destOrd="0" parTransId="{9D565FFB-FC60-4CA5-8A6A-970DDA33BF82}" sibTransId="{09AE4ED5-3121-4138-8BF7-01583E24B524}"/>
    <dgm:cxn modelId="{78FEBD31-1FD0-47E8-B0A5-E0341E4D7C4E}" type="presOf" srcId="{EA936F8E-BC34-4AC0-BDBA-9E1E34A1AC25}" destId="{7D298665-741C-4060-B60B-03B9A6DF1D0D}" srcOrd="0" destOrd="0" presId="urn:microsoft.com/office/officeart/2005/8/layout/hProcess9"/>
    <dgm:cxn modelId="{BDD26F69-FEEC-4505-A797-1683C45521C7}" type="presOf" srcId="{7CA4E78D-D003-4C46-A6B5-EA0659C023DE}" destId="{746AC2A9-E522-4E09-A879-9FEACDAEEAF5}" srcOrd="0" destOrd="0" presId="urn:microsoft.com/office/officeart/2005/8/layout/hProcess9"/>
    <dgm:cxn modelId="{7F8B076A-B6AA-4CA6-AACD-FBB2A4DD3452}" srcId="{CAD5E71B-48CD-4D76-9CE7-97651C7F5FF4}" destId="{70820D20-E360-493E-AC49-38A9F77C664E}" srcOrd="3" destOrd="0" parTransId="{79858EFC-78A0-441A-BD79-4216B18893A6}" sibTransId="{0F703CE4-D6A6-4886-B5AE-3038A29D3BDA}"/>
    <dgm:cxn modelId="{FC1ADD85-101B-4B9A-B7A2-9C1422A00014}" srcId="{CAD5E71B-48CD-4D76-9CE7-97651C7F5FF4}" destId="{7CA4E78D-D003-4C46-A6B5-EA0659C023DE}" srcOrd="4" destOrd="0" parTransId="{7B8AD06B-DD35-42D8-B4C3-0F42EB17EAC4}" sibTransId="{A10602F2-9CA7-4912-8CBF-C6FBE258151A}"/>
    <dgm:cxn modelId="{FDD3FCC9-39EE-446E-B249-52C9E41E44EB}" srcId="{CAD5E71B-48CD-4D76-9CE7-97651C7F5FF4}" destId="{EA936F8E-BC34-4AC0-BDBA-9E1E34A1AC25}" srcOrd="0" destOrd="0" parTransId="{7DCAACCF-EBED-49F6-92DC-A89AADF3019B}" sibTransId="{BBC7CA45-AAAE-4245-A57D-E49D5F681542}"/>
    <dgm:cxn modelId="{B0A352DF-DA74-4E6E-B2EB-296DE0CA145B}" type="presOf" srcId="{47BC7E4A-6C25-4F8F-9E18-FFB84E68FF21}" destId="{A3930C81-19C8-4A92-8D32-952B2982C492}" srcOrd="0" destOrd="0" presId="urn:microsoft.com/office/officeart/2005/8/layout/hProcess9"/>
    <dgm:cxn modelId="{28DF8ADF-6FCE-4F39-923E-1AC7A372AE6B}" srcId="{CAD5E71B-48CD-4D76-9CE7-97651C7F5FF4}" destId="{7E44A7F7-158B-4B9F-A1B0-2511A4CFEA41}" srcOrd="2" destOrd="0" parTransId="{E803E2A1-2667-4DAA-AED5-2671D5CA58B4}" sibTransId="{AB488D4E-A881-4C79-AE32-D9711B09E390}"/>
    <dgm:cxn modelId="{82667319-7848-4A5B-969B-56859EDE1500}" type="presParOf" srcId="{03428E1F-65EA-4172-BD2A-524EC917467D}" destId="{80ED812A-A7DD-4724-9E11-F53342902380}" srcOrd="0" destOrd="0" presId="urn:microsoft.com/office/officeart/2005/8/layout/hProcess9"/>
    <dgm:cxn modelId="{DEC50C92-C70C-459E-94DE-B06D5C4C9439}" type="presParOf" srcId="{03428E1F-65EA-4172-BD2A-524EC917467D}" destId="{43881744-FC59-443D-9091-912D69D4C5FF}" srcOrd="1" destOrd="0" presId="urn:microsoft.com/office/officeart/2005/8/layout/hProcess9"/>
    <dgm:cxn modelId="{17716234-F51F-401D-B791-C7DCC640C05B}" type="presParOf" srcId="{43881744-FC59-443D-9091-912D69D4C5FF}" destId="{7D298665-741C-4060-B60B-03B9A6DF1D0D}" srcOrd="0" destOrd="0" presId="urn:microsoft.com/office/officeart/2005/8/layout/hProcess9"/>
    <dgm:cxn modelId="{FB8E2A5A-2956-4661-A407-BA02EF60ACE0}" type="presParOf" srcId="{43881744-FC59-443D-9091-912D69D4C5FF}" destId="{01E398EA-DB6B-406C-9BA3-DB9D60AF5290}" srcOrd="1" destOrd="0" presId="urn:microsoft.com/office/officeart/2005/8/layout/hProcess9"/>
    <dgm:cxn modelId="{A9590DDF-E306-49B1-A5C7-C3FECD3A6211}" type="presParOf" srcId="{43881744-FC59-443D-9091-912D69D4C5FF}" destId="{A3930C81-19C8-4A92-8D32-952B2982C492}" srcOrd="2" destOrd="0" presId="urn:microsoft.com/office/officeart/2005/8/layout/hProcess9"/>
    <dgm:cxn modelId="{A6D86AB1-4B86-45C1-9E3E-4C1A0F605087}" type="presParOf" srcId="{43881744-FC59-443D-9091-912D69D4C5FF}" destId="{C77635EF-0109-4CA9-861B-F727A514137F}" srcOrd="3" destOrd="0" presId="urn:microsoft.com/office/officeart/2005/8/layout/hProcess9"/>
    <dgm:cxn modelId="{71CBBCC1-718C-436C-8A9E-D12998159914}" type="presParOf" srcId="{43881744-FC59-443D-9091-912D69D4C5FF}" destId="{FBF193F4-7B2F-4731-9C2F-04973B33EFFB}" srcOrd="4" destOrd="0" presId="urn:microsoft.com/office/officeart/2005/8/layout/hProcess9"/>
    <dgm:cxn modelId="{B434E24E-4588-423A-93E5-94C99ED02C73}" type="presParOf" srcId="{43881744-FC59-443D-9091-912D69D4C5FF}" destId="{1B6CC6D9-0563-4D53-A974-3EA33FBF7338}" srcOrd="5" destOrd="0" presId="urn:microsoft.com/office/officeart/2005/8/layout/hProcess9"/>
    <dgm:cxn modelId="{84EE88C5-8370-4B1F-A414-B118CEDC33A5}" type="presParOf" srcId="{43881744-FC59-443D-9091-912D69D4C5FF}" destId="{9924C30D-5777-4E4B-9A8A-C46CE04E7EC3}" srcOrd="6" destOrd="0" presId="urn:microsoft.com/office/officeart/2005/8/layout/hProcess9"/>
    <dgm:cxn modelId="{6724CC0D-3C23-4146-AB81-7336BD1A6487}" type="presParOf" srcId="{43881744-FC59-443D-9091-912D69D4C5FF}" destId="{FE4E4E45-1D6B-4DF7-B757-E3FFA080C802}" srcOrd="7" destOrd="0" presId="urn:microsoft.com/office/officeart/2005/8/layout/hProcess9"/>
    <dgm:cxn modelId="{70C90A2B-DD2F-4E8E-A044-C6B32AE849D3}" type="presParOf" srcId="{43881744-FC59-443D-9091-912D69D4C5FF}" destId="{746AC2A9-E522-4E09-A879-9FEACDAEEAF5}"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D812A-A7DD-4724-9E11-F53342902380}">
      <dsp:nvSpPr>
        <dsp:cNvPr id="0" name=""/>
        <dsp:cNvSpPr/>
      </dsp:nvSpPr>
      <dsp:spPr>
        <a:xfrm>
          <a:off x="832757" y="0"/>
          <a:ext cx="9437914" cy="496032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98665-741C-4060-B60B-03B9A6DF1D0D}">
      <dsp:nvSpPr>
        <dsp:cNvPr id="0" name=""/>
        <dsp:cNvSpPr/>
      </dsp:nvSpPr>
      <dsp:spPr>
        <a:xfrm>
          <a:off x="4879" y="1488096"/>
          <a:ext cx="2133398" cy="1984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Understand Our Mission</a:t>
          </a:r>
        </a:p>
      </dsp:txBody>
      <dsp:txXfrm>
        <a:off x="101736" y="1584953"/>
        <a:ext cx="1939684" cy="1790414"/>
      </dsp:txXfrm>
    </dsp:sp>
    <dsp:sp modelId="{A3930C81-19C8-4A92-8D32-952B2982C492}">
      <dsp:nvSpPr>
        <dsp:cNvPr id="0" name=""/>
        <dsp:cNvSpPr/>
      </dsp:nvSpPr>
      <dsp:spPr>
        <a:xfrm>
          <a:off x="2244947" y="1488096"/>
          <a:ext cx="2133398" cy="1984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Understand How to Find and Use Data</a:t>
          </a:r>
        </a:p>
      </dsp:txBody>
      <dsp:txXfrm>
        <a:off x="2341804" y="1584953"/>
        <a:ext cx="1939684" cy="1790414"/>
      </dsp:txXfrm>
    </dsp:sp>
    <dsp:sp modelId="{FBF193F4-7B2F-4731-9C2F-04973B33EFFB}">
      <dsp:nvSpPr>
        <dsp:cNvPr id="0" name=""/>
        <dsp:cNvSpPr/>
      </dsp:nvSpPr>
      <dsp:spPr>
        <a:xfrm>
          <a:off x="4485015" y="1488096"/>
          <a:ext cx="2133398" cy="1984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Understand Our Top 3 Problems</a:t>
          </a:r>
        </a:p>
      </dsp:txBody>
      <dsp:txXfrm>
        <a:off x="4581872" y="1584953"/>
        <a:ext cx="1939684" cy="1790414"/>
      </dsp:txXfrm>
    </dsp:sp>
    <dsp:sp modelId="{9924C30D-5777-4E4B-9A8A-C46CE04E7EC3}">
      <dsp:nvSpPr>
        <dsp:cNvPr id="0" name=""/>
        <dsp:cNvSpPr/>
      </dsp:nvSpPr>
      <dsp:spPr>
        <a:xfrm>
          <a:off x="6725083" y="1488096"/>
          <a:ext cx="2133398" cy="1984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Learn to Solve the Top 3 Problems</a:t>
          </a:r>
        </a:p>
      </dsp:txBody>
      <dsp:txXfrm>
        <a:off x="6821940" y="1584953"/>
        <a:ext cx="1939684" cy="1790414"/>
      </dsp:txXfrm>
    </dsp:sp>
    <dsp:sp modelId="{746AC2A9-E522-4E09-A879-9FEACDAEEAF5}">
      <dsp:nvSpPr>
        <dsp:cNvPr id="0" name=""/>
        <dsp:cNvSpPr/>
      </dsp:nvSpPr>
      <dsp:spPr>
        <a:xfrm>
          <a:off x="8965151" y="1488096"/>
          <a:ext cx="2133398" cy="1984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Demonstrate Mastery by Fixing an Actual Project</a:t>
          </a:r>
        </a:p>
      </dsp:txBody>
      <dsp:txXfrm>
        <a:off x="9062008" y="1584953"/>
        <a:ext cx="1939684" cy="17904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A36F8-9FB6-45FE-81A7-1B20E68CD396}" type="datetimeFigureOut">
              <a:rPr lang="en-US" smtClean="0"/>
              <a:t>4/29/2022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E5AF3-2C33-45BC-A85E-21A2E9F67D31}" type="slidenum">
              <a:rPr lang="en-US" smtClean="0"/>
              <a:t>‹#›</a:t>
            </a:fld>
            <a:endParaRPr lang="en-US"/>
          </a:p>
        </p:txBody>
      </p:sp>
    </p:spTree>
    <p:extLst>
      <p:ext uri="{BB962C8B-B14F-4D97-AF65-F5344CB8AC3E}">
        <p14:creationId xmlns:p14="http://schemas.microsoft.com/office/powerpoint/2010/main" val="214342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afety.fhwa.dot.gov/zerodeath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ri.org/publication/sustainable-and-safe-vision-and-guidance-zero-road-death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safety.fhwa.dot.gov/systemic/"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189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Florida is consistently ranked as a leading state in F/SI crashes.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436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Another example of the COVID19 effect on transportation crashes.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909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Discuss FDOT’s commitment to improve safety. </a:t>
            </a:r>
          </a:p>
          <a:p>
            <a:endParaRPr lang="en-US" dirty="0"/>
          </a:p>
          <a:p>
            <a:r>
              <a:rPr lang="en-US" dirty="0"/>
              <a:t>Belief that we can reduce and eventually eliminate F/SI crashes.</a:t>
            </a:r>
          </a:p>
          <a:p>
            <a:endParaRPr lang="en-US" dirty="0"/>
          </a:p>
          <a:p>
            <a:r>
              <a:rPr lang="en-US" dirty="0"/>
              <a:t>Effort to align the organization with safety as a primary goal.</a:t>
            </a:r>
          </a:p>
          <a:p>
            <a:endParaRPr lang="en-US" dirty="0"/>
          </a:p>
          <a:p>
            <a:r>
              <a:rPr lang="en-US" dirty="0"/>
              <a:t>EVERY  PERSON IS A SAFETY SPECIALIST (why you are participating in this training)</a:t>
            </a:r>
          </a:p>
          <a:p>
            <a:endParaRPr lang="en-US" dirty="0"/>
          </a:p>
          <a:p>
            <a:r>
              <a:rPr lang="en-US" dirty="0"/>
              <a:t>EVERY JOB IS A SAFETY JOB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227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The only option we can have is ZERO.</a:t>
            </a:r>
          </a:p>
          <a:p>
            <a:endParaRPr lang="en-US" dirty="0"/>
          </a:p>
          <a:p>
            <a:r>
              <a:rPr lang="en-US" dirty="0"/>
              <a:t>ZERO fatalities. They only way this works is for every person in their jobs be focused on eliminating fatal and severe injury crashes. These crashes affect thousands of peoples lives</a:t>
            </a:r>
          </a:p>
          <a:p>
            <a:endParaRPr lang="en-US" dirty="0"/>
          </a:p>
          <a:p>
            <a:r>
              <a:rPr lang="en-US" dirty="0"/>
              <a:t>Severe injuries stay with a person for the rest of their lives – amputations, mobility issues, severe scaring, lifelong pain, etc.</a:t>
            </a:r>
          </a:p>
          <a:p>
            <a:endParaRPr lang="en-US" dirty="0"/>
          </a:p>
          <a:p>
            <a:r>
              <a:rPr lang="en-US" dirty="0"/>
              <a:t>This can affect any one of us or our families and loved ones. </a:t>
            </a:r>
          </a:p>
          <a:p>
            <a:endParaRPr lang="en-US" dirty="0"/>
          </a:p>
          <a:p>
            <a:r>
              <a:rPr lang="en-US" dirty="0"/>
              <a:t>We cannot emphasize this enough. Zero is the only number.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366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Discuss the different groups. Assume that class is not “seasoned” and need each area explained.</a:t>
            </a:r>
          </a:p>
          <a:p>
            <a:endParaRPr lang="en-US" dirty="0"/>
          </a:p>
          <a:p>
            <a:r>
              <a:rPr lang="en-US" dirty="0"/>
              <a:t>Declare that the TOP 3 Emphasis Areas are in Lane Departure, Intersections, and Bike/Ped</a:t>
            </a:r>
          </a:p>
          <a:p>
            <a:endParaRPr lang="en-US" dirty="0"/>
          </a:p>
          <a:p>
            <a:r>
              <a:rPr lang="en-US" dirty="0"/>
              <a:t>We will focus on those three areas in this Academy, and how to solve them, for this reason.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93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What are Lane Departures?</a:t>
            </a:r>
          </a:p>
          <a:p>
            <a:endParaRPr lang="en-US" dirty="0"/>
          </a:p>
          <a:p>
            <a:r>
              <a:rPr lang="en-US" dirty="0"/>
              <a:t>Leaving the roadway, crossing the center line, improper passing – Any situation when a vehicle leaves its designated lane at an improper time.</a:t>
            </a:r>
          </a:p>
          <a:p>
            <a:endParaRPr lang="en-US" dirty="0"/>
          </a:p>
          <a:p>
            <a:r>
              <a:rPr lang="en-US" dirty="0"/>
              <a:t>42% of deaths is Huge! A third of all crashes and almost half od all deaths. This is a high value place to work to get to ZERO.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87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Here are some of the focus strategies for addressing Lane Departure. </a:t>
            </a:r>
          </a:p>
          <a:p>
            <a:endParaRPr lang="en-US" dirty="0"/>
          </a:p>
          <a:p>
            <a:r>
              <a:rPr lang="en-US" dirty="0"/>
              <a:t>Spend time discussing the countermeasures at a high level.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332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Intersections are locations of planned conflict. We need to work to keep the conflict controlled. The State has recently adopted the ICE process. Intersections such as roundabouts are included. While some low risk collisions can be increased with alternative intersections, or construction of traditional signals, it is the severe crashes that are being reduced and must be focused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682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Here are some of the focus strategies for addressing Intersection Crashes. </a:t>
            </a:r>
          </a:p>
          <a:p>
            <a:endParaRPr lang="en-US" dirty="0"/>
          </a:p>
          <a:p>
            <a:r>
              <a:rPr lang="en-US" dirty="0"/>
              <a:t>Spend time discussing the countermeasures at a high level.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258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Everyone is a Pedestrian.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Dangerous By Design releases a report each year on Pedestrian Fatalities. Florida was listed as the most dangerous state for pedestrians, and Florida has 7 of the top 10 most dangerous cities for pedestrians.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86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Key Message:</a:t>
            </a:r>
            <a:r>
              <a:rPr lang="en-US" sz="1600" dirty="0"/>
              <a:t> </a:t>
            </a:r>
            <a:r>
              <a:rPr lang="en-US" sz="1600" dirty="0">
                <a:latin typeface="Times New Roman" panose="02020603050405020304" pitchFamily="18" charset="0"/>
                <a:cs typeface="Times New Roman" panose="02020603050405020304" pitchFamily="18" charset="0"/>
              </a:rPr>
              <a:t>This slide breaks down the big ideas of the Academy.</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This is a big picture look at how this Academy is structured. </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We will start off discussing exactly what it is we are facing.</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Then we will discuss one of the most critical parts of designing for safety: the data. We need to understand how data works, where to find it, and how to use it correctly.</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Next, we will take a dive into Florida’s Top 3 Problems.</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We will learn to solve them,</a:t>
            </a:r>
          </a:p>
          <a:p>
            <a:pPr marL="342900" indent="-342900">
              <a:buFont typeface="+mj-lt"/>
              <a:buAutoNum type="arabicPeriod"/>
            </a:pPr>
            <a:r>
              <a:rPr lang="en-US" sz="1600" dirty="0">
                <a:latin typeface="Times New Roman" panose="02020603050405020304" pitchFamily="18" charset="0"/>
                <a:cs typeface="Times New Roman" panose="02020603050405020304" pitchFamily="18" charset="0"/>
              </a:rPr>
              <a:t>And finally, we will work to apply these lessons to a real project.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169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Here are some of the focus strategies for addressing Bike/Ped safety issues</a:t>
            </a:r>
          </a:p>
          <a:p>
            <a:endParaRPr lang="en-US" dirty="0"/>
          </a:p>
          <a:p>
            <a:r>
              <a:rPr lang="en-US" dirty="0"/>
              <a:t>Spend time discussing the countermeasures at a high level.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688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The BIG THREE.</a:t>
            </a:r>
          </a:p>
          <a:p>
            <a:endParaRPr lang="en-US" dirty="0"/>
          </a:p>
          <a:p>
            <a:r>
              <a:rPr lang="en-US" dirty="0"/>
              <a:t>This is why we focus primarily on these three crash safety issues.</a:t>
            </a:r>
          </a:p>
          <a:p>
            <a:endParaRPr lang="en-US" dirty="0"/>
          </a:p>
          <a:p>
            <a:r>
              <a:rPr lang="en-US" dirty="0"/>
              <a:t>These three were named Vital Few Emphasis Areas.</a:t>
            </a:r>
          </a:p>
          <a:p>
            <a:endParaRPr lang="en-US" dirty="0"/>
          </a:p>
          <a:p>
            <a:r>
              <a:rPr lang="en-US" dirty="0"/>
              <a:t>*Take a minute here to ask if anyone has questions and check in with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241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Key Message:</a:t>
            </a:r>
            <a:r>
              <a:rPr lang="en-US" sz="1600" dirty="0"/>
              <a:t> Because the state intends on hitting zero, the state has declared target zero</a:t>
            </a:r>
          </a:p>
          <a:p>
            <a:endParaRPr lang="en-US" sz="1600" dirty="0"/>
          </a:p>
          <a:p>
            <a:r>
              <a:rPr lang="en-US" sz="1600" dirty="0">
                <a:latin typeface="Times New Roman" panose="02020603050405020304" pitchFamily="18" charset="0"/>
                <a:cs typeface="Times New Roman" panose="02020603050405020304" pitchFamily="18" charset="0"/>
              </a:rPr>
              <a:t>No matter what it is called, the goal is that no one person is seriously injured or dies on our roadways. You will also hear it referred to as: </a:t>
            </a:r>
          </a:p>
          <a:p>
            <a:endParaRPr lang="en-US" sz="1600"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r>
              <a:rPr lang="en-US" sz="1600" b="1" u="sng" dirty="0">
                <a:latin typeface="Times New Roman" panose="02020603050405020304" pitchFamily="18" charset="0"/>
                <a:cs typeface="Times New Roman" panose="02020603050405020304" pitchFamily="18" charset="0"/>
              </a:rPr>
              <a:t>Vision Zero </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Vision Zero Network</a:t>
            </a:r>
            <a:endParaRPr lang="en-US" sz="1600" u="sng"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r>
              <a:rPr lang="en-US" sz="1600" b="1" u="sng" dirty="0">
                <a:latin typeface="Times New Roman" panose="02020603050405020304" pitchFamily="18" charset="0"/>
                <a:cs typeface="Times New Roman" panose="02020603050405020304" pitchFamily="18" charset="0"/>
              </a:rPr>
              <a:t>Toward Zero Deaths </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Supported by Federal Highway Association, American Association of State Highway Officials (AASHTO) and many State Departments of Transportation</a:t>
            </a:r>
          </a:p>
          <a:p>
            <a:pPr marL="770662" lvl="1" indent="-296408">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r>
              <a:rPr lang="en-US" sz="1600" b="1" u="sng" dirty="0">
                <a:latin typeface="Times New Roman" panose="02020603050405020304" pitchFamily="18" charset="0"/>
                <a:cs typeface="Times New Roman" panose="02020603050405020304" pitchFamily="18" charset="0"/>
              </a:rPr>
              <a:t>Road to Zero Coalition </a:t>
            </a:r>
            <a:r>
              <a:rPr lang="en-US" sz="1600" dirty="0">
                <a:latin typeface="Times New Roman" panose="02020603050405020304" pitchFamily="18" charset="0"/>
                <a:cs typeface="Times New Roman" panose="02020603050405020304" pitchFamily="18" charset="0"/>
              </a:rPr>
              <a:t>– Partnership between the National Safety Council, the U.S. Department of  Transportation and many other associations and interest groups.</a:t>
            </a:r>
          </a:p>
          <a:p>
            <a:pPr marL="770662" lvl="1" indent="-296408">
              <a:buFont typeface="Arial" panose="020B0604020202020204" pitchFamily="34" charset="0"/>
              <a:buChar char="•"/>
            </a:pPr>
            <a:endParaRPr lang="en-US" sz="1600" b="1" u="sng"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r>
              <a:rPr lang="en-US" sz="1600" b="1" u="sng" dirty="0">
                <a:latin typeface="Times New Roman" panose="02020603050405020304" pitchFamily="18" charset="0"/>
                <a:cs typeface="Times New Roman" panose="02020603050405020304" pitchFamily="18" charset="0"/>
              </a:rPr>
              <a:t>Target Zero </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Florida Department of Transportation</a:t>
            </a:r>
          </a:p>
          <a:p>
            <a:pPr marL="474254" lvl="1" indent="0">
              <a:buFont typeface="Arial" panose="020B0604020202020204" pitchFamily="34" charset="0"/>
              <a:buNone/>
            </a:pPr>
            <a:endParaRPr lang="en-US" sz="1600"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r>
              <a:rPr lang="en-US" sz="1600" dirty="0">
                <a:latin typeface="Times New Roman" panose="02020603050405020304" pitchFamily="18" charset="0"/>
                <a:cs typeface="Times New Roman" panose="02020603050405020304" pitchFamily="18" charset="0"/>
              </a:rPr>
              <a:t>Many names, sharing one goal. ZERO!!!!!!</a:t>
            </a:r>
          </a:p>
          <a:p>
            <a:pPr marL="17054" lvl="0" indent="0">
              <a:buFont typeface="Arial" panose="020B0604020202020204" pitchFamily="34" charset="0"/>
              <a:buNone/>
            </a:pP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Is the goal ambitious? 		Yes</a:t>
            </a:r>
          </a:p>
          <a:p>
            <a:pPr>
              <a:lnSpc>
                <a:spcPct val="150000"/>
              </a:lnSpc>
            </a:pPr>
            <a:endPar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Do opinions vary on approaches? 	Yes</a:t>
            </a:r>
          </a:p>
          <a:p>
            <a:pPr>
              <a:lnSpc>
                <a:spcPct val="150000"/>
              </a:lnSpc>
            </a:pPr>
            <a:endPar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Will there be give and take? 		Yes</a:t>
            </a:r>
          </a:p>
          <a:p>
            <a:pPr>
              <a:lnSpc>
                <a:spcPct val="150000"/>
              </a:lnSpc>
            </a:pPr>
            <a:endPar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Will it be stress - free? 		No</a:t>
            </a:r>
          </a:p>
          <a:p>
            <a:pPr>
              <a:lnSpc>
                <a:spcPct val="150000"/>
              </a:lnSpc>
            </a:pPr>
            <a:endPar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Will it go as scheduled?		No </a:t>
            </a:r>
            <a:endParaRPr lang="en-US" sz="1600" b="0" i="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474254" lvl="1"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endParaRPr lang="en-US" sz="1400" b="1" u="sng" dirty="0">
              <a:latin typeface="Times New Roman" panose="02020603050405020304" pitchFamily="18" charset="0"/>
              <a:cs typeface="Times New Roman" panose="02020603050405020304" pitchFamily="18" charset="0"/>
            </a:endParaRPr>
          </a:p>
          <a:p>
            <a:pPr marL="474254" lvl="1" indent="0">
              <a:buFont typeface="Arial" panose="020B0604020202020204" pitchFamily="34" charset="0"/>
              <a:buNone/>
            </a:pPr>
            <a:endParaRPr lang="en-US" sz="1400" b="1" u="sng"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b="1" u="sng" dirty="0">
              <a:latin typeface="Times New Roman" panose="02020603050405020304" pitchFamily="18" charset="0"/>
              <a:cs typeface="Times New Roman" panose="02020603050405020304" pitchFamily="18" charset="0"/>
            </a:endParaRPr>
          </a:p>
          <a:p>
            <a:endParaRPr lang="en-US"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486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865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73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Additionally….</a:t>
            </a:r>
          </a:p>
          <a:p>
            <a:endParaRPr lang="en-US" dirty="0"/>
          </a:p>
          <a:p>
            <a:endParaRPr lang="en-US" dirty="0"/>
          </a:p>
          <a:p>
            <a:r>
              <a:rPr lang="en-US" dirty="0"/>
              <a:t>Target Zero adds a behavioral component that Vision Zero acknowledges but does not pursue.</a:t>
            </a:r>
          </a:p>
          <a:p>
            <a:endParaRPr lang="en-US" dirty="0"/>
          </a:p>
          <a:p>
            <a:r>
              <a:rPr lang="en-US" dirty="0"/>
              <a:t>Essentially, VZ is an outlook on how to approach the safety issues, Target Zero is the implementation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267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Key Message:</a:t>
            </a:r>
            <a:r>
              <a:rPr lang="en-US" sz="1600" dirty="0"/>
              <a:t> (After video plays)</a:t>
            </a:r>
          </a:p>
          <a:p>
            <a:endParaRPr lang="en-US" sz="1600" dirty="0"/>
          </a:p>
          <a:p>
            <a:r>
              <a:rPr lang="en-US" sz="1600" dirty="0"/>
              <a:t>In this video, the gentleman thinks serious injuries and deaths on our roads were acceptable, until it became about his friends and loved ones. </a:t>
            </a:r>
          </a:p>
          <a:p>
            <a:endParaRPr lang="en-US" sz="1600" dirty="0"/>
          </a:p>
          <a:p>
            <a:r>
              <a:rPr lang="en-US" sz="1600" dirty="0"/>
              <a:t>The reality is, the next crash “could” be our friends or loved ones. We have to change the way we think, every single person is important to someone.  </a:t>
            </a:r>
          </a:p>
          <a:p>
            <a:endParaRPr lang="en-US" sz="1600" dirty="0"/>
          </a:p>
          <a:p>
            <a:endParaRPr lang="en-US" sz="1600" dirty="0"/>
          </a:p>
          <a:p>
            <a:r>
              <a:rPr lang="en-US" sz="1600" dirty="0"/>
              <a:t>Earlier I asked the questions, is this goal of zero ambitious?, are there different opinions on how to get there?, will we have to compromise? Will it come without stress or go as scheduled? </a:t>
            </a:r>
          </a:p>
          <a:p>
            <a:endParaRPr lang="en-US" sz="1600" dirty="0"/>
          </a:p>
          <a:p>
            <a:r>
              <a:rPr lang="en-US" sz="1600" dirty="0"/>
              <a:t>Here are the important questions we should be asking…..</a:t>
            </a:r>
          </a:p>
          <a:p>
            <a:endParaRPr lang="en-US" sz="1600" dirty="0"/>
          </a:p>
          <a:p>
            <a:pPr marL="1257300" lvl="2" indent="-342900">
              <a:buFont typeface="Arial" panose="020B0604020202020204" pitchFamily="34" charset="0"/>
              <a:buChar char="•"/>
            </a:pPr>
            <a:r>
              <a:rPr lang="en-US" sz="1600" dirty="0"/>
              <a:t> Can we honestly say that having even one person dying on our roadways is acceptable?</a:t>
            </a:r>
          </a:p>
          <a:p>
            <a:pPr marL="1257300" lvl="2" indent="-342900">
              <a:buFont typeface="Arial" panose="020B0604020202020204" pitchFamily="34" charset="0"/>
              <a:buChar char="•"/>
            </a:pPr>
            <a:endParaRPr lang="en-US" sz="1600" dirty="0"/>
          </a:p>
          <a:p>
            <a:pPr marL="1257300" lvl="2" indent="-342900">
              <a:buFont typeface="Arial" panose="020B0604020202020204" pitchFamily="34" charset="0"/>
              <a:buChar char="•"/>
            </a:pPr>
            <a:r>
              <a:rPr lang="en-US" sz="1600" dirty="0"/>
              <a:t>Are we willing to work together to effect real change? </a:t>
            </a:r>
          </a:p>
          <a:p>
            <a:pPr marL="1257300" lvl="2" indent="-342900">
              <a:buFont typeface="Arial" panose="020B0604020202020204" pitchFamily="34" charset="0"/>
              <a:buChar char="•"/>
            </a:pPr>
            <a:endParaRPr lang="en-US" sz="2000" dirty="0"/>
          </a:p>
          <a:p>
            <a:pPr marL="457200" lvl="1" indent="0">
              <a:buFont typeface="Arial" panose="020B0604020202020204" pitchFamily="34" charset="0"/>
              <a:buNone/>
            </a:pPr>
            <a:endParaRPr lang="en-US" sz="2000" dirty="0"/>
          </a:p>
          <a:p>
            <a:endParaRPr lang="en-US" sz="2000" dirty="0"/>
          </a:p>
          <a:p>
            <a:endParaRPr lang="en-US" sz="200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38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Let’s take a moment to reflect on the reason we are here today: each day, people are killed and seriously injured on our roads. Crashes can irreversibly change the course of human lives, touching victims, their families and loved ones, and society as a whole. But death and serious injury do not have to be consequences we live with simply to use our roadway system. Through collective action on the part of all roadway system stakeholders—from system managers and vehicle manufacturers, to law enforcement and everyday users—we can move to what’s called the Safe System approach that first anticipates human mistakes and second keeps impact energy on the human body at tolerable levels—with the goal of eliminating fatal &amp; serious injuries for all road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208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Imagine in the coming decades</a:t>
            </a:r>
            <a:r>
              <a:rPr lang="en-US" baseline="0" dirty="0"/>
              <a:t> that</a:t>
            </a:r>
            <a:r>
              <a:rPr lang="en-US" dirty="0"/>
              <a:t> not a single person in the United States dies in a traffic crash. Thinking about safety this way requires a paradigm shift in how we perceive the problem. Rather than accepting fatalities and serious injuries as a price for mobility, the philosophy of the Safe System approach is grounded in an ethical imperative that no one should be killed or injured when using the roadway system. We will discuss the something called the Safe System approach in upcoming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No notes for this slide.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61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Stop here again to remind folks of the cost. Why its worth addressing this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how many people have been in a bad wreck, or knew someone else that had. Ask how many have teenagers that drive, or kids that they carry with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No notes for this slide.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045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breaks down the different modules of the Academy.</a:t>
            </a:r>
          </a:p>
          <a:p>
            <a:endParaRPr lang="en-US" dirty="0"/>
          </a:p>
          <a:p>
            <a:r>
              <a:rPr lang="en-US" b="1" dirty="0"/>
              <a:t>Key Message:</a:t>
            </a:r>
            <a:r>
              <a:rPr lang="en-US" dirty="0"/>
              <a:t> Describe the different modules and how they flow into each other. Identify that this session is the first module “Introduction”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48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Remember, Vision Zero is a core philosophy of Target Zero. It is also a foundation of the Safe Systems Approach.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879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Compare and contrast the approaches</a:t>
            </a:r>
          </a:p>
          <a:p>
            <a:endParaRPr lang="en-US" dirty="0"/>
          </a:p>
          <a:p>
            <a:r>
              <a:rPr lang="en-US" dirty="0"/>
              <a:t>Emphasize that we do not have “Fantasy Drivers” and “Fantasy Pedestrians” and must design for humans failing</a:t>
            </a:r>
          </a:p>
          <a:p>
            <a:endParaRPr lang="en-US" dirty="0"/>
          </a:p>
          <a:p>
            <a:r>
              <a:rPr lang="en-US" dirty="0"/>
              <a:t>Vision Zero requires system designers to take responsibility for crashes.</a:t>
            </a:r>
          </a:p>
          <a:p>
            <a:endParaRPr lang="en-US" dirty="0"/>
          </a:p>
          <a:p>
            <a:r>
              <a:rPr lang="en-US" dirty="0"/>
              <a:t>A belief that we CAN make a difference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262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the audience how familiar they are with the Safe System approach.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Safe System Approach is how Vision Zero and Target Zero are applied.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a:t>
            </a:r>
            <a:r>
              <a:rPr lang="en-US" dirty="0"/>
              <a:t> The Safe System approach is a global movement that has been in place in countries across the globe for more than 30 years. The Federal Highway Administration’s (FHWA) top priority is safety, and for this reason it fully supports the vision of zero deaths and serious injuries on the Nation’s roadway system. While the Safe System approach is new to the United States, it is worth mentioning that the majority of the States have adopted a zero deaths approach (also known as Toward Zero Deaths (TZD)), and more than 50 communities across the United States have adopted Vision Zero initiatives that set a goal of eliminating fatal and serious injuries from the roadway system. TZD and Vision Zero provide opportunities to adopt Safe System, and some States and localities have already adopted the Safe System approach</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Additional information on the FHWA Safe System approach is available at </a:t>
            </a:r>
            <a:r>
              <a:rPr lang="en-US" dirty="0">
                <a:hlinkClick r:id="rId3"/>
              </a:rPr>
              <a:t>https://safety.fhwa.dot.gov/zerodeaths/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517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solidFill>
                <a:srgbClr val="00B0F0"/>
              </a:solidFill>
              <a:latin typeface="Times New Roman" panose="02020603050405020304" pitchFamily="18" charset="0"/>
              <a:cs typeface="Times New Roman" panose="02020603050405020304" pitchFamily="18" charset="0"/>
            </a:endParaRPr>
          </a:p>
          <a:p>
            <a:r>
              <a:rPr lang="en-US" sz="1600" b="1" dirty="0"/>
              <a:t>Key Message:</a:t>
            </a:r>
            <a:r>
              <a:rPr lang="en-US" sz="1600" dirty="0"/>
              <a:t> </a:t>
            </a:r>
            <a:r>
              <a:rPr lang="en-US" sz="1600" dirty="0">
                <a:solidFill>
                  <a:srgbClr val="00B0F0"/>
                </a:solidFill>
                <a:latin typeface="Times New Roman" panose="02020603050405020304" pitchFamily="18" charset="0"/>
                <a:cs typeface="Times New Roman" panose="02020603050405020304" pitchFamily="18" charset="0"/>
              </a:rPr>
              <a:t>A</a:t>
            </a:r>
            <a:r>
              <a:rPr lang="en-US" sz="1600" baseline="0" dirty="0">
                <a:solidFill>
                  <a:srgbClr val="00B0F0"/>
                </a:solidFill>
                <a:latin typeface="Times New Roman" panose="02020603050405020304" pitchFamily="18" charset="0"/>
                <a:cs typeface="Times New Roman" panose="02020603050405020304" pitchFamily="18" charset="0"/>
              </a:rPr>
              <a:t> Safe System Approach is the “road map” to the goal of zero. Instead of looking at a problem intersection, a particular stretch of roadway or spot enforcement campaigns, a safe system looks at all the listed categories to design a safer roadway system. You will be hearing much more on the Safe System Approach today.  </a:t>
            </a:r>
            <a:endParaRPr lang="en-US" sz="1600" dirty="0">
              <a:solidFill>
                <a:srgbClr val="00B0F0"/>
              </a:solidFill>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a:lnSpc>
                <a:spcPct val="200000"/>
              </a:lnSpc>
            </a:pPr>
            <a:r>
              <a:rPr lang="en-US" sz="1600" dirty="0">
                <a:latin typeface="Times New Roman" panose="02020603050405020304" pitchFamily="18" charset="0"/>
                <a:cs typeface="Times New Roman" panose="02020603050405020304" pitchFamily="18" charset="0"/>
              </a:rPr>
              <a:t>The Safe System approach aims to eliminate fatal &amp; serious injuries for all road users. It is a holistic view of the road system that anticipates human mistakes and tries to create a roadway that will lessen impacts making crashes more survivable.</a:t>
            </a:r>
          </a:p>
          <a:p>
            <a:pPr>
              <a:lnSpc>
                <a:spcPct val="200000"/>
              </a:lnSpc>
            </a:pPr>
            <a:endParaRPr lang="en-US" sz="1600" dirty="0">
              <a:latin typeface="Times New Roman" panose="02020603050405020304" pitchFamily="18" charset="0"/>
              <a:cs typeface="Times New Roman" panose="02020603050405020304" pitchFamily="18" charset="0"/>
            </a:endParaRPr>
          </a:p>
          <a:p>
            <a:pPr>
              <a:lnSpc>
                <a:spcPct val="200000"/>
              </a:lnSpc>
            </a:pPr>
            <a:r>
              <a:rPr lang="en-US" sz="1600" b="1" dirty="0">
                <a:latin typeface="Times New Roman" panose="02020603050405020304" pitchFamily="18" charset="0"/>
                <a:cs typeface="Times New Roman" panose="02020603050405020304" pitchFamily="18" charset="0"/>
              </a:rPr>
              <a:t>Safe Roads </a:t>
            </a:r>
            <a:r>
              <a:rPr lang="en-US" sz="1600" dirty="0">
                <a:latin typeface="Times New Roman" panose="02020603050405020304" pitchFamily="18" charset="0"/>
                <a:cs typeface="Times New Roman" panose="02020603050405020304" pitchFamily="18" charset="0"/>
              </a:rPr>
              <a:t>– Roadways need to be designed expecting that </a:t>
            </a:r>
            <a:r>
              <a:rPr lang="en-US" sz="1600" dirty="0"/>
              <a:t>human make mistakes. Roundabouts, which reduce the angle of impact or separated facilities for people walking or biking can significantly reduce the severity of injuries on our roadways.</a:t>
            </a:r>
          </a:p>
          <a:p>
            <a:pPr>
              <a:lnSpc>
                <a:spcPct val="200000"/>
              </a:lnSpc>
            </a:pPr>
            <a:endParaRPr lang="en-US" sz="1600" dirty="0">
              <a:latin typeface="Times New Roman" panose="02020603050405020304" pitchFamily="18" charset="0"/>
              <a:cs typeface="Times New Roman" panose="02020603050405020304" pitchFamily="18" charset="0"/>
            </a:endParaRPr>
          </a:p>
          <a:p>
            <a:pPr>
              <a:lnSpc>
                <a:spcPct val="200000"/>
              </a:lnSpc>
            </a:pPr>
            <a:r>
              <a:rPr lang="en-US" sz="1600" b="1" dirty="0">
                <a:latin typeface="Times New Roman" panose="02020603050405020304" pitchFamily="18" charset="0"/>
                <a:cs typeface="Times New Roman" panose="02020603050405020304" pitchFamily="18" charset="0"/>
              </a:rPr>
              <a:t>Safe Speeds </a:t>
            </a:r>
            <a:r>
              <a:rPr lang="en-US" sz="1600" dirty="0">
                <a:latin typeface="Times New Roman" panose="02020603050405020304" pitchFamily="18" charset="0"/>
                <a:cs typeface="Times New Roman" panose="02020603050405020304" pitchFamily="18" charset="0"/>
              </a:rPr>
              <a:t>– Speed is a factor in many fatal or serious injury crashes. Speed management through roadway design or enforcement (including automated enforcement) is vital to reducing serious injury and fatalities.</a:t>
            </a:r>
          </a:p>
          <a:p>
            <a:pPr>
              <a:lnSpc>
                <a:spcPct val="200000"/>
              </a:lnSpc>
            </a:pPr>
            <a:endParaRPr lang="en-US" sz="1600" b="1" dirty="0">
              <a:latin typeface="Times New Roman" panose="02020603050405020304" pitchFamily="18" charset="0"/>
              <a:cs typeface="Times New Roman" panose="02020603050405020304" pitchFamily="18" charset="0"/>
            </a:endParaRPr>
          </a:p>
          <a:p>
            <a:pPr>
              <a:lnSpc>
                <a:spcPct val="200000"/>
              </a:lnSpc>
            </a:pPr>
            <a:r>
              <a:rPr lang="en-US" sz="1600" b="1" dirty="0">
                <a:latin typeface="Times New Roman" panose="02020603050405020304" pitchFamily="18" charset="0"/>
                <a:cs typeface="Times New Roman" panose="02020603050405020304" pitchFamily="18" charset="0"/>
              </a:rPr>
              <a:t>Safe Road Users </a:t>
            </a:r>
            <a:r>
              <a:rPr lang="en-US" sz="1600" dirty="0">
                <a:latin typeface="Times New Roman" panose="02020603050405020304" pitchFamily="18" charset="0"/>
                <a:cs typeface="Times New Roman" panose="02020603050405020304" pitchFamily="18" charset="0"/>
              </a:rPr>
              <a:t>- The Safe System approach addresses the safety of all road users, including those who walk, bike, drive, ride transit, and travel by other modes.</a:t>
            </a:r>
          </a:p>
          <a:p>
            <a:pPr>
              <a:lnSpc>
                <a:spcPct val="200000"/>
              </a:lnSpc>
            </a:pPr>
            <a:endParaRPr lang="en-US" sz="1600" dirty="0">
              <a:latin typeface="Times New Roman" panose="02020603050405020304" pitchFamily="18" charset="0"/>
              <a:cs typeface="Times New Roman" panose="02020603050405020304" pitchFamily="18" charset="0"/>
            </a:endParaRPr>
          </a:p>
          <a:p>
            <a:pPr marL="1126352" lvl="2" indent="-177845">
              <a:lnSpc>
                <a:spcPct val="20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Education and Outreach for all users (safety campaigns)</a:t>
            </a:r>
          </a:p>
          <a:p>
            <a:pPr lvl="2">
              <a:lnSpc>
                <a:spcPct val="200000"/>
              </a:lnSpc>
            </a:pPr>
            <a:endParaRPr lang="en-US" sz="1400" dirty="0">
              <a:latin typeface="Times New Roman" panose="02020603050405020304" pitchFamily="18" charset="0"/>
              <a:cs typeface="Times New Roman" panose="02020603050405020304" pitchFamily="18" charset="0"/>
            </a:endParaRPr>
          </a:p>
          <a:p>
            <a:pPr>
              <a:lnSpc>
                <a:spcPct val="200000"/>
              </a:lnSpc>
            </a:pPr>
            <a:r>
              <a:rPr lang="en-US" sz="1400" b="1" dirty="0">
                <a:latin typeface="Times New Roman" panose="02020603050405020304" pitchFamily="18" charset="0"/>
                <a:cs typeface="Times New Roman" panose="02020603050405020304" pitchFamily="18" charset="0"/>
              </a:rPr>
              <a:t>Safe Vehicles – </a:t>
            </a:r>
            <a:r>
              <a:rPr lang="en-US" sz="1400" dirty="0">
                <a:latin typeface="Times New Roman" panose="02020603050405020304" pitchFamily="18" charset="0"/>
                <a:cs typeface="Times New Roman" panose="02020603050405020304" pitchFamily="18" charset="0"/>
              </a:rPr>
              <a:t>New vehicle technology is advancing rapidly. Newer vehicles are equipped with technology that help them minimize occurrences and severity of crashes. </a:t>
            </a:r>
          </a:p>
          <a:p>
            <a:pPr marL="652099" lvl="1" indent="-177845">
              <a:lnSpc>
                <a:spcPct val="20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 braking, collision avoidance, lane departure warnings</a:t>
            </a:r>
          </a:p>
          <a:p>
            <a:pPr>
              <a:lnSpc>
                <a:spcPct val="200000"/>
              </a:lnSpc>
            </a:pPr>
            <a:endParaRPr lang="en-US" sz="1400" dirty="0">
              <a:latin typeface="Times New Roman" panose="02020603050405020304" pitchFamily="18" charset="0"/>
              <a:cs typeface="Times New Roman" panose="02020603050405020304" pitchFamily="18" charset="0"/>
            </a:endParaRPr>
          </a:p>
          <a:p>
            <a:pPr>
              <a:lnSpc>
                <a:spcPct val="200000"/>
              </a:lnSpc>
            </a:pPr>
            <a:r>
              <a:rPr lang="en-US" sz="1400" b="1" dirty="0">
                <a:latin typeface="Times New Roman" panose="02020603050405020304" pitchFamily="18" charset="0"/>
                <a:cs typeface="Times New Roman" panose="02020603050405020304" pitchFamily="18" charset="0"/>
              </a:rPr>
              <a:t>Post Crash Care </a:t>
            </a:r>
            <a:r>
              <a:rPr lang="en-US" sz="1400" dirty="0">
                <a:latin typeface="Times New Roman" panose="02020603050405020304" pitchFamily="18" charset="0"/>
                <a:cs typeface="Times New Roman" panose="02020603050405020304" pitchFamily="18" charset="0"/>
              </a:rPr>
              <a:t>– First responder post crash care is essential to avoid preventable death and disability and limit the severity of the injury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63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dirty="0">
                <a:solidFill>
                  <a:srgbClr val="003C47"/>
                </a:solidFill>
              </a:rPr>
              <a:t>The Safe System approach aims to eliminate fatal and serious injuries for all road users by accommodating human mistakes and keeping impacts on the human body at tolerable levels. </a:t>
            </a:r>
            <a:r>
              <a:rPr lang="en-US" dirty="0"/>
              <a:t>This is the fundamental objective of the Safe System approach. What separates the Safe System approach from the traditional approach to safety is the ethical imperative that not even one death is acceptable in our roadway</a:t>
            </a:r>
            <a:r>
              <a:rPr lang="en-US" baseline="0" dirty="0"/>
              <a:t> system</a:t>
            </a:r>
            <a:r>
              <a:rPr lang="en-US" dirty="0"/>
              <a:t>. The next slide provides a bit of brief background on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Examples of accommodating human mistakes include roadway design features like rumble strips, which alert a driver when they are unintentionally departing the roadway, or vehicle design features like </a:t>
            </a:r>
            <a:r>
              <a:rPr lang="en-US" sz="1200" dirty="0">
                <a:solidFill>
                  <a:srgbClr val="3293C8"/>
                </a:solidFill>
              </a:rPr>
              <a:t>autonomous emergency braking</a:t>
            </a:r>
            <a:r>
              <a:rPr lang="en-US" sz="1200" b="0" dirty="0">
                <a:solidFill>
                  <a:srgbClr val="3293C8"/>
                </a:solidFill>
              </a:rPr>
              <a:t>, which activate to stop the vehicle when the driver may not be able to do so. Examples of keeping impacts on the human body at tolerable levels include measures to control speed, physically separating users travelling at different speeds (e.g. drivers and people riding bikes), and vehicle safety features like seatbelts and airbags.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064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is not a new concept. It has existed for more than 30 years in countries across the globe. Each of the early adopters of the Safe System approach, shown on this slide, has seen marked decreases in traffic fatalities across their roadway systems—each with at least a 50% reduction in fatalities. During the same period, fatalities in the US were only reduced by 11%. The Safe System approach is how these countries moved off the “plateau” of safety to start achieving significant reductions. These examples show promise that, by implementing a Safe System approach in the United States, we may be able to achieve meaningful reductions in traffic deaths. Indeed, the US has started implementing a Safe System through various initiatives, which we’ll discuss on the following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Data are from the World Resources Institute 2018 report </a:t>
            </a:r>
            <a:r>
              <a:rPr lang="en-US" i="1" dirty="0"/>
              <a:t>Sustainable and Safe: A Vision and Guidance for Zero Road Deaths</a:t>
            </a:r>
            <a:r>
              <a:rPr lang="en-US" b="0" i="1" dirty="0"/>
              <a:t>: </a:t>
            </a:r>
            <a:r>
              <a:rPr lang="en-US" dirty="0">
                <a:hlinkClick r:id="rId3"/>
              </a:rPr>
              <a:t>https://www.wri.org/publication/sustainable-and-safe-vision-and-guidance-zero-road-deaths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b="0" i="0" u="none" strike="noStrike" kern="1200" baseline="0" dirty="0">
                <a:solidFill>
                  <a:schemeClr val="tx1"/>
                </a:solidFill>
                <a:latin typeface="+mn-lt"/>
                <a:ea typeface="+mn-ea"/>
                <a:cs typeface="+mn-cs"/>
              </a:rPr>
              <a:t>Countries that have adopted a Safe System approach have both the lowest rates of fatalities per 100,000 inhabitants and the fastest rate of change in fatality levels</a:t>
            </a:r>
            <a:r>
              <a:rPr lang="en-US" dirty="0"/>
              <a:t>.</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800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graphic presents an overview of the Safe System approach. There are three key components to understand, which will be explained on this and the following slides. These are the Safe System “approach,” “principles,” and “elements.” The Safe System “approach,” shown by the graphic on this slide, is the broadest term and describes all aspects of the Safe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the term “Safe System” is singular to depict </a:t>
            </a:r>
            <a:r>
              <a:rPr lang="en-US" sz="1200" kern="1200" dirty="0">
                <a:solidFill>
                  <a:schemeClr val="tx1"/>
                </a:solidFill>
                <a:effectLst/>
                <a:latin typeface="+mn-lt"/>
                <a:ea typeface="+mn-ea"/>
                <a:cs typeface="+mn-cs"/>
              </a:rPr>
              <a:t>an overall Safe Road System.  The National Safety Council and our international partners also use this version.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was created for FHWA drawing inspiration from similar designs by the </a:t>
            </a:r>
            <a:r>
              <a:rPr lang="en-US" sz="1200" b="0" i="0" kern="1200" dirty="0">
                <a:solidFill>
                  <a:schemeClr val="tx1"/>
                </a:solidFill>
                <a:effectLst/>
                <a:latin typeface="+mn-lt"/>
                <a:ea typeface="+mn-ea"/>
                <a:cs typeface="+mn-cs"/>
              </a:rPr>
              <a:t>Institute of Transportation Engineers (ITE), </a:t>
            </a:r>
            <a:r>
              <a:rPr lang="en-US" b="0" dirty="0"/>
              <a:t>the Road to Zero Coalition, and </a:t>
            </a:r>
            <a:r>
              <a:rPr lang="en-US" dirty="0"/>
              <a:t>the Royal Society for the Prevention of Accidents (ROSPA) in the United Kingdom</a:t>
            </a:r>
            <a:r>
              <a:rPr lang="en-US" b="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30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a:t>
            </a:r>
          </a:p>
          <a:p>
            <a:r>
              <a:rPr lang="en-US" dirty="0"/>
              <a:t>Death/Serious Injury is Unacceptable – We eliminate the discussion of “There was only one.. (crash)” and  “There’s nothing we can do”</a:t>
            </a:r>
          </a:p>
          <a:p>
            <a:endParaRPr lang="en-US" dirty="0"/>
          </a:p>
          <a:p>
            <a:r>
              <a:rPr lang="en-US" dirty="0"/>
              <a:t>Humans Make Mistakes – How do we design the system so there is forgiveness not IF, but WHEN, someone makes a mistake?</a:t>
            </a:r>
          </a:p>
          <a:p>
            <a:endParaRPr lang="en-US" dirty="0"/>
          </a:p>
          <a:p>
            <a:r>
              <a:rPr lang="en-US" dirty="0"/>
              <a:t>Humans are Vulnerable – Speed Kills. The Human body can only take so much punishment. Lower speeds to increase survivability.</a:t>
            </a:r>
          </a:p>
          <a:p>
            <a:endParaRPr lang="en-US" dirty="0"/>
          </a:p>
          <a:p>
            <a:r>
              <a:rPr lang="en-US" dirty="0"/>
              <a:t>Responsibility is shared – Human Behaviors CAN be influenced through design. We share responsibility in the crashes that happen on our system by having designed them.</a:t>
            </a:r>
          </a:p>
          <a:p>
            <a:endParaRPr lang="en-US" dirty="0"/>
          </a:p>
          <a:p>
            <a:r>
              <a:rPr lang="en-US" dirty="0"/>
              <a:t>Safety is Proactive – We do not wait for crashes to happen before we design the system to be safer. We make changes whenever we can to try to avoid a life altering event from ever happening.</a:t>
            </a:r>
          </a:p>
          <a:p>
            <a:endParaRPr lang="en-US" dirty="0"/>
          </a:p>
          <a:p>
            <a:r>
              <a:rPr lang="en-US" dirty="0"/>
              <a:t>Redundancy is Crucial – Work to put multiple levels of protection in place to protect people. If one fails, the rest will succeed.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6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five Safe System “elements,” highlighted in the middle ring of the graphic, are conduits through which the Safe System approach must be implemented. </a:t>
            </a:r>
            <a:r>
              <a:rPr lang="en-US" sz="1200" dirty="0">
                <a:solidFill>
                  <a:schemeClr val="bg1"/>
                </a:solidFill>
              </a:rPr>
              <a:t>The key focus of the Safe System approach is to reduce death and serious injuries through design that accommodates human mistakes and injury tolerances. </a:t>
            </a:r>
            <a:r>
              <a:rPr lang="en-US" dirty="0"/>
              <a:t>Making a commitment to zero deaths means addressing every aspect of crash risks through the five elements of a Safe System. These layers of protection and shared responsibility promote a holistic approach to safety across the entire roadway system. </a:t>
            </a:r>
            <a:r>
              <a:rPr lang="en-US" sz="1200" kern="1200" dirty="0">
                <a:solidFill>
                  <a:schemeClr val="tx1"/>
                </a:solidFill>
                <a:effectLst/>
                <a:latin typeface="+mn-lt"/>
                <a:ea typeface="+mn-ea"/>
                <a:cs typeface="+mn-cs"/>
              </a:rPr>
              <a:t>The five elements will be discussed in depth later in the presentation.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773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six Safe System “principles” are the fundamental beliefs that the approach is built on. </a:t>
            </a:r>
            <a:r>
              <a:rPr lang="en-US" sz="1200" kern="1200" dirty="0">
                <a:solidFill>
                  <a:schemeClr val="tx1"/>
                </a:solidFill>
                <a:effectLst/>
                <a:latin typeface="+mn-lt"/>
                <a:ea typeface="+mn-ea"/>
                <a:cs typeface="+mn-cs"/>
              </a:rPr>
              <a:t>They establish the goal of the Safe System approach, acknowledge human limitations, and set expectations for how to act. </a:t>
            </a:r>
            <a:r>
              <a:rPr lang="en-US" sz="1200" dirty="0">
                <a:solidFill>
                  <a:schemeClr val="bg1"/>
                </a:solidFill>
              </a:rPr>
              <a:t>They will be explained one-by-one on the following slides.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whom in the audience recognizes any of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These six principles are based on a framework developed by other Safe System adopters outside the United States, including Sweden, the Netherlands, Australia, and New Zealand.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736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Key Message:</a:t>
            </a:r>
            <a:r>
              <a:rPr lang="en-US" sz="1600" dirty="0"/>
              <a:t> </a:t>
            </a:r>
            <a:r>
              <a:rPr lang="en-US" sz="1600" dirty="0">
                <a:latin typeface="Times New Roman" panose="02020603050405020304" pitchFamily="18" charset="0"/>
                <a:cs typeface="Times New Roman" panose="02020603050405020304" pitchFamily="18" charset="0"/>
              </a:rPr>
              <a:t>This is the basic introduction slide. These are the learning objectives of this module. Participants should be able to articulate the answer to each of these questions at the end. </a:t>
            </a:r>
          </a:p>
          <a:p>
            <a:endParaRPr lang="en-US" sz="1600" dirty="0">
              <a:latin typeface="Times New Roman" panose="02020603050405020304" pitchFamily="18" charset="0"/>
              <a:cs typeface="Times New Roman" panose="02020603050405020304" pitchFamily="18" charset="0"/>
            </a:endParaRPr>
          </a:p>
          <a:p>
            <a:r>
              <a:rPr lang="en-US" dirty="0"/>
              <a:t>Take time here to ask people what they hope to understand and learn. This can be used to help guide the conversation in future slides.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965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first principle is that death and serious injury is unacceptable. </a:t>
            </a:r>
            <a:r>
              <a:rPr lang="en-US" sz="1200" dirty="0">
                <a:solidFill>
                  <a:srgbClr val="3293C8"/>
                </a:solidFill>
              </a:rPr>
              <a:t>While no crashes are desirable, the Safe System approach prioritizes crashes that result in death and serious injuries, since no one should experience either when using the roadway system. The goal is to modify how users, vehicles, transportation infrastructure, and emergency response operate to reduce the likelihood of crashes happening at all, and to reduce their severity when they do happen.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a memorial to people killed in traffic crashes.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This Toward Zero Deaths video is an option for speakers (note that it is 3:44 minutes long): </a:t>
            </a:r>
            <a:r>
              <a:rPr lang="en-US" dirty="0"/>
              <a:t>https://youtu.be/_AIubBHtz7g</a:t>
            </a:r>
            <a:endParaRPr lang="en-US" sz="1200" dirty="0">
              <a:solidFill>
                <a:srgbClr val="3293C8"/>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231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humans make mistakes. </a:t>
            </a:r>
            <a:r>
              <a:rPr lang="en-US" sz="1200" dirty="0">
                <a:solidFill>
                  <a:srgbClr val="3293C8"/>
                </a:solidFill>
              </a:rPr>
              <a:t>People will inevitably make mistakes that can lead to crashes, but we can design and operate the roadway system to accommodate human mistakes to avoid death and serious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two people making a mistake by violating traffic rules and risking a collision.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An example of designing a roadway to accommodate human mistakes</a:t>
            </a:r>
            <a:r>
              <a:rPr lang="en-US" sz="1200" dirty="0">
                <a:solidFill>
                  <a:srgbClr val="3293C8"/>
                </a:solidFill>
              </a:rPr>
              <a:t> is adding a median to prevent errant drivers from entering oncoming traffic.</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417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humans are vulnerable. </a:t>
            </a:r>
            <a:r>
              <a:rPr lang="en-US" sz="1200" dirty="0">
                <a:solidFill>
                  <a:srgbClr val="3293C8"/>
                </a:solidFill>
              </a:rPr>
              <a:t>As the chart shows, people have a limited ability to tolerate crash impacts before death and serious injuries occur. Human tolerance to crash impacts is central to the Safe System approach. The management of kinetic energy transfer to within survivable limits is important for understanding how to design and operate the road system consistently with the Safe System philosophy. The Safe System approach focuses not just on managing speed but managing transfer of kinetic energy.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graphic was created for FHWA to explain the concept that as crash kinetic energy increases, so too does the potential of serious injury and death. It does not take particularly high kinetic energy levels for the potential of serious injury to occur.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933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responsibility is shared. </a:t>
            </a:r>
            <a:r>
              <a:rPr lang="en-US" sz="1200" dirty="0">
                <a:solidFill>
                  <a:srgbClr val="3293C8"/>
                </a:solidFill>
              </a:rPr>
              <a:t>System managers, vehicle manufacturers, law enforcement, post-crash personnel, and system users all have a responsibility to promote safe behavior and ensure that crashes don’t lead to fatal or serious injuries.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dirty="0">
                <a:solidFill>
                  <a:srgbClr val="3293C8"/>
                </a:solidFill>
              </a:rPr>
              <a:t>Examples include system managers designing facilities with proven safety countermeasures, like roundabouts or median barriers; system managers keeping roadway systems in good state of repair; vehicle manufacturers applying the latest safety features in vehicles; law enforcement equitably enforcing traffic safety laws; and users of all travel modes safely moving through the roadway system. “System managers” includes planners, designers, builders, operators, and maintenance.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62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safety is proactive. In addition to crash-based analysis, transportation agencies</a:t>
            </a:r>
            <a:r>
              <a:rPr lang="en-US" sz="1200" dirty="0">
                <a:solidFill>
                  <a:srgbClr val="003C47"/>
                </a:solidFill>
              </a:rPr>
              <a:t> should use p</a:t>
            </a:r>
            <a:r>
              <a:rPr lang="en-US" sz="1200" dirty="0">
                <a:solidFill>
                  <a:srgbClr val="3293C8"/>
                </a:solidFill>
              </a:rPr>
              <a:t>roactive tools to identify and mitigate latent risks in the roadway system, rather than waiting for crashes to occur and reacting afterwards. This process, known as the Systemic Approach to Safety, uses crash history, roadway design, and other data to identify patterns in geometric design that lead to certain crash types. System designers then identify appropriate countermeasures to mitigate the crash types. These countermeasures are systemically applied at all locations meeting the particular geometric design, irrespective of crash history. </a:t>
            </a:r>
            <a:r>
              <a:rPr lang="en-US" sz="1200" b="0" i="0" kern="1200" dirty="0">
                <a:solidFill>
                  <a:schemeClr val="tx1"/>
                </a:solidFill>
                <a:effectLst/>
                <a:latin typeface="+mn-lt"/>
                <a:ea typeface="+mn-ea"/>
                <a:cs typeface="+mn-cs"/>
              </a:rPr>
              <a:t>Rather than managing risk at certain locations, a systemic approach takes a broader view and evaluates risk across an entire roadway system. A system-based approach acknowledges crashes alone are not always sufficient to determine what countermeasures to implement, particularly on low-volume local and rural roadways where crash densities are lower, and in many urban areas where there are conflicts between vehicles and vulnerable road users (pedestrians, bicyclists, and motorcyclists).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The speaker may want to facilitate a discussion among the audience: </a:t>
            </a:r>
            <a:r>
              <a:rPr lang="en-US" sz="1200" dirty="0">
                <a:solidFill>
                  <a:srgbClr val="3293C8"/>
                </a:solidFill>
              </a:rPr>
              <a:t>"I have limited funds. How can I justify addressing latent risks when I have other locations with a history of crashes? I don't have funding to do both.“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Additional information on the Systemic Approach to Safety is available at </a:t>
            </a:r>
            <a:r>
              <a:rPr lang="en-US" dirty="0">
                <a:hlinkClick r:id="rId3"/>
              </a:rPr>
              <a:t>https://safety.fhwa.dot.gov/systemic/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93C8"/>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8867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final principle is that redundancy is critical. </a:t>
            </a:r>
            <a:r>
              <a:rPr lang="en-US" sz="1200" dirty="0">
                <a:solidFill>
                  <a:srgbClr val="3293C8"/>
                </a:solidFill>
              </a:rPr>
              <a:t>Reducing risks requires that all parts of the roadway system are strengthened, so that if one part fails, people are still protected. This is the last of the six Safe System principles. The next section will address the five Safe System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the audience if they have questions about the principles.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dirty="0">
                <a:solidFill>
                  <a:srgbClr val="3293C8"/>
                </a:solidFill>
              </a:rPr>
              <a:t>An example of redundancy is rumble strips, which protect people when their own ability to be safe road users is compromised by distraction or drowsiness.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344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left graphic shows how five Safe System elements work together, such that if one part fails, there are redundant systems in place. The “Swiss Cheese Model” helps demonstrate this redundancy. Layered safety measures are represented as slices of </a:t>
            </a:r>
            <a:r>
              <a:rPr lang="en-US" dirty="0" err="1"/>
              <a:t>swiss</a:t>
            </a:r>
            <a:r>
              <a:rPr lang="en-US" dirty="0"/>
              <a:t> cheese with the holes being weaknesses in individual parts of the system. The holes represent weakness causing failures or latent condition. When the cheese slices act as successive layers of defenses and the holes are not lined up, a person is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right graphic shows that a failure only results when a hole in each slice momentarily aligns, permitting a hazard to pass through holes in all the slices. The basic principle is that lapses and weaknesses in one part of the system can occur, but other parts compensate to not allow a failure. This relates back to the Safe System principles that redundancy is critical and responsibility is shared.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We’ve now discussed all six Safe System principles and all five Safe System elements. The next section of the presentation focuses on Safe System case studies.</a:t>
            </a:r>
            <a:r>
              <a:rPr lang="en-US" b="1"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Optional break for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a:t>
            </a:r>
            <a:r>
              <a:rPr lang="en-US" dirty="0"/>
              <a:t>“Swiss Cheese Model” is applicable to numerous risk management fields and was originally espoused by Dante </a:t>
            </a:r>
            <a:r>
              <a:rPr lang="en-US" dirty="0" err="1"/>
              <a:t>Orlandella</a:t>
            </a:r>
            <a:r>
              <a:rPr lang="en-US" dirty="0"/>
              <a:t> and James T. Reason of the University of Manchester</a:t>
            </a:r>
            <a:r>
              <a:rPr lang="en-US" b="0" dirty="0"/>
              <a:t>. The graphic was adapted for FHWA from their work to explain the redundancy of the five Safe System elements.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showed the previous slide where all the holes are lined up, meaning redundancy isn’t there. This slide shows cheese slices with the holes not lined up and how redundancy works.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A good example of how the five Safe System elements work together to create redundancy is distracted driving. Education campaigns focused on alert driving—avoiding behaviors like texting while driving—help create safe road users. Vehicle safety systems, like lane departure warnings, create safe vehicles that alert distracted drivers to potential hazards. Enforcement can help maintain safe speeds, so that if an incident should occur due to distracted driving, impact forces on the human body remain within tolerable levels. Infrastructure like rumble strips creates safe roads and an additional layer of redundancy to warn distracted drivers about a potential roadway departure. Sometimes, all these measures are not enough to prevent a distracted driving crash from occurring, but efficient, rapid post-crash care can help this mistake not be fatal.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442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b="0" i="0" u="none" strike="noStrike" kern="1200" baseline="0" dirty="0">
                <a:solidFill>
                  <a:schemeClr val="tx1"/>
                </a:solidFill>
                <a:latin typeface="+mn-lt"/>
                <a:ea typeface="+mn-ea"/>
                <a:cs typeface="+mn-cs"/>
              </a:rPr>
              <a:t>As we’ll see in the text that appears on the slide, </a:t>
            </a:r>
            <a:r>
              <a:rPr lang="en-US" dirty="0"/>
              <a:t>implementing the Safe System approach requires moving away from several traditional safety paradigms.</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1: Rather than preventing crashes, the Safe System approach seeks to prevent death and serious injuries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2: In addition to trying to improve human behavior, the Safe System approach designs for human mistakes and limitations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3: While the traditional safety approach focuses on controlling speeding, the Safe System approach attempts to reduce system kinetic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4: Rather than asserting that only individuals are responsible, the Safe System approach aims to share responsibility among system users, managers, and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5: Instead of reacting based on crash history, the Safe System approach proactively identifies and addresses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Implementing the Safe System approach is our shared responsibility, and we all have a role. </a:t>
            </a:r>
            <a:r>
              <a:rPr lang="en-US" dirty="0"/>
              <a:t>The next slide introduces FHWA resources to help agencies implement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This slide has 5 animations that require the speaker to click through each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Safe System approach encompasses the elements of the 4Es (Enforcement, Education, Emergency Response, and Engineering). It refocuses efforts on reducing death and serious injury through accommodating human mistakes and reducing impact forces to tolerable levels.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313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a:t>
            </a:r>
            <a:r>
              <a:rPr lang="en-US" sz="1200" dirty="0">
                <a:solidFill>
                  <a:srgbClr val="003C47"/>
                </a:solidFill>
              </a:rPr>
              <a:t>FHWA is developing resources to help agencies implement the Safe System approach. FHWA currently offers Safe System outreach materials in addition to this presentation. The agency is working to integrate the Safe System approach and has released a number of reports related to linking the approach to programs such as HSIP/SHSP, intersection safety, speed management, and pedestrian and bicycle safety. They can be found on the FHWA </a:t>
            </a:r>
            <a:r>
              <a:rPr lang="en-US" sz="1200" b="0" i="0" kern="1200" dirty="0">
                <a:solidFill>
                  <a:schemeClr val="tx1"/>
                </a:solidFill>
                <a:effectLst/>
                <a:latin typeface="+mn-lt"/>
                <a:ea typeface="+mn-ea"/>
                <a:cs typeface="+mn-cs"/>
              </a:rPr>
              <a:t>Zero Deaths website, linked on the slide. The website </a:t>
            </a:r>
            <a:r>
              <a:rPr lang="en-US" sz="1200" dirty="0">
                <a:solidFill>
                  <a:srgbClr val="003C47"/>
                </a:solidFill>
              </a:rPr>
              <a:t>provides </a:t>
            </a:r>
            <a:r>
              <a:rPr lang="en-US" dirty="0"/>
              <a:t>resources on the Safe System approach as well as related approaches and strategies. Beyond FHWA, the three initiatives mentioned earlier in the presentation—Road to Zero Coalition, Toward Zero Deaths, and Vision Zero Network— and ITE offer additional resources for agencies looking to bring a Safe System approach to their community.</a:t>
            </a:r>
            <a:endParaRPr lang="en-US" sz="1200" dirty="0">
              <a:solidFill>
                <a:srgbClr val="003C4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420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As we wrap up the presentation, it’s important to remember that road safety is truly a matter of life and death.</a:t>
            </a:r>
            <a:r>
              <a:rPr lang="en-US" baseline="0" dirty="0"/>
              <a:t> </a:t>
            </a:r>
            <a:r>
              <a:rPr lang="en-US" dirty="0"/>
              <a:t>To get the best result, zero deaths, we must integrate the safe system approach to our safety framework. We need to work together, and our system needs to work together, to get to zero. Achieving a future with zero traffic deaths requires a Safe System approach—shifting how we think about road safety and how we prioritize our investments. Consider applying a Safe System lens to upcoming projects and plans in your community: put safety at the forefront and design to accommodate human mistakes and injury tolerances. As transportation professionals, road safety is in our hands. We have the power to achieve a Nation where nobody has to die from vehicle crashes. At this point, we’ve reached the end of the presentation and can take any questions you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Consider what a Safe System approach means for your agency and areas of responsibility. What might a Safe System lens look like for an upcoming project or plan? How might a Safe System approach change your work? For example, more collaboration with operational safety agencies, EMS, public health,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09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Hit on the impact of these numbers. Compare to number of people in the training room. Really hit on how many people this is, and how families are affected when this happens.</a:t>
            </a:r>
          </a:p>
          <a:p>
            <a:endParaRPr lang="en-US" dirty="0"/>
          </a:p>
          <a:p>
            <a:r>
              <a:rPr lang="en-US" dirty="0"/>
              <a:t>Consider asking class how many deaths they feel would have been in the US in 2019? (Prep for next slide – 36,000)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5965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sz="1600" b="1" dirty="0"/>
              <a:t>Key Message:</a:t>
            </a:r>
            <a:r>
              <a:rPr lang="en-US" sz="1600" dirty="0"/>
              <a:t> Remember that people don’t have to die on our systems. We can prevent these crashes with the work that we do here.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31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254" lvl="1" indent="0">
              <a:lnSpc>
                <a:spcPct val="150000"/>
              </a:lnSpc>
              <a:buFont typeface="Arial" panose="020B0604020202020204" pitchFamily="34" charset="0"/>
              <a:buNone/>
            </a:pPr>
            <a:r>
              <a:rPr lang="en-US" sz="1400" b="1" dirty="0"/>
              <a:t>Key Message:</a:t>
            </a:r>
            <a:r>
              <a:rPr lang="en-US" sz="1400" dirty="0"/>
              <a:t> </a:t>
            </a:r>
            <a:endParaRPr lang="en-US" sz="1400" dirty="0">
              <a:latin typeface="Times New Roman" panose="02020603050405020304" pitchFamily="18" charset="0"/>
              <a:cs typeface="Times New Roman" panose="02020603050405020304" pitchFamily="18" charset="0"/>
            </a:endParaRPr>
          </a:p>
          <a:p>
            <a:pPr marL="770662" lvl="1" indent="-296408">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Good people make life altering decisions</a:t>
            </a:r>
          </a:p>
          <a:p>
            <a:pPr marL="474254" lvl="1" indent="0">
              <a:lnSpc>
                <a:spcPct val="150000"/>
              </a:lnSpc>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770662" lvl="1" indent="-296408">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Road users overestimate their abilities</a:t>
            </a:r>
          </a:p>
          <a:p>
            <a:pPr marL="474254" lvl="1" indent="0">
              <a:lnSpc>
                <a:spcPct val="150000"/>
              </a:lnSpc>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770662" lvl="1" indent="-296408">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Those seriously injured or killed are not the only victims of traffic crashes </a:t>
            </a:r>
          </a:p>
          <a:p>
            <a:pPr marL="474254" lvl="1" indent="0">
              <a:lnSpc>
                <a:spcPct val="150000"/>
              </a:lnSpc>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1244916" lvl="2" indent="-296408">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We often consider the victims family, friends, and co-workers, but let this serve as a reminder that the driver  is also a victim of their own choices</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138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We are going to wrap up today by talking about some of the initiatives that the state is working 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1872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Strategic highway Safety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3279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Secretary </a:t>
            </a:r>
            <a:r>
              <a:rPr lang="en-US" dirty="0" err="1"/>
              <a:t>Thibeau</a:t>
            </a:r>
            <a:r>
              <a:rPr lang="en-US" dirty="0"/>
              <a:t> started the Vital Few Initiatives. Among them was the Vital Few Safety Team. Professionals across the state were included and asked to solve the Top 3 Safety Emphasis areas : Lane Departure, Bike/Ped, and Intersection Crashes. The teams developed strategies to work on implementing around the state. Already you can see the results in things like the re-write of FDM 114 to include safety items in RRR projects, or in the statewide Safety Needs Dashboard. This academy was even identified as a major strategy.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174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The state is re-</a:t>
            </a:r>
            <a:r>
              <a:rPr lang="en-US" dirty="0" err="1"/>
              <a:t>writting</a:t>
            </a:r>
            <a:r>
              <a:rPr lang="en-US" dirty="0"/>
              <a:t> or creating new manuals. As you can see, the State has re-written FDM 114 to ensure Safety is a critical component to our RRR Program. The State wants to ensure that the safety of the public is being considered at every step of a project. Safety is a primary goal of the Department.</a:t>
            </a:r>
          </a:p>
          <a:p>
            <a:endParaRPr lang="en-US" dirty="0"/>
          </a:p>
          <a:p>
            <a:r>
              <a:rPr lang="en-US" dirty="0"/>
              <a:t>Some units, such as PD&amp;E have new manuals dedicated to safety evaluations in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692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This is each of you! All of you here will be equipped to solve our most common problems. The State expects every one of you to apply what you learn and make every project a safety project.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341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1">
                    <a:lumMod val="60000"/>
                    <a:lumOff val="40000"/>
                  </a:schemeClr>
                </a:solidFill>
              </a:rPr>
              <a:t>How Can You Apply What We Discussed Today?</a:t>
            </a:r>
          </a:p>
          <a:p>
            <a:endParaRPr lang="en-US" sz="1200" b="1" dirty="0">
              <a:solidFill>
                <a:schemeClr val="accent1">
                  <a:lumMod val="60000"/>
                  <a:lumOff val="40000"/>
                </a:schemeClr>
              </a:solidFill>
            </a:endParaRPr>
          </a:p>
          <a:p>
            <a:r>
              <a:rPr lang="en-US" sz="1200" b="1" dirty="0">
                <a:solidFill>
                  <a:schemeClr val="accent1">
                    <a:lumMod val="60000"/>
                    <a:lumOff val="40000"/>
                  </a:schemeClr>
                </a:solidFill>
              </a:rPr>
              <a:t>How Will You Help Reduce Life Altering Crashes?</a:t>
            </a:r>
          </a:p>
          <a:p>
            <a:endParaRPr lang="en-US" dirty="0"/>
          </a:p>
          <a:p>
            <a:endParaRPr lang="en-US" dirty="0"/>
          </a:p>
          <a:p>
            <a:r>
              <a:rPr lang="en-US" sz="1600" dirty="0">
                <a:latin typeface="Times New Roman" panose="02020603050405020304" pitchFamily="18" charset="0"/>
                <a:cs typeface="Times New Roman" panose="02020603050405020304" pitchFamily="18" charset="0"/>
              </a:rPr>
              <a:t>Remember, our goal is ZERO.</a:t>
            </a:r>
          </a:p>
          <a:p>
            <a:pPr marL="474254" lvl="1" indent="0">
              <a:buFont typeface="Arial" panose="020B0604020202020204" pitchFamily="34" charset="0"/>
              <a:buNone/>
            </a:pPr>
            <a:endParaRPr lang="en-US" sz="1600"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Is the goal ambitious? 		Yes</a:t>
            </a:r>
          </a:p>
          <a:p>
            <a:pPr>
              <a:lnSpc>
                <a:spcPct val="150000"/>
              </a:lnSpc>
            </a:pPr>
            <a:endPar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Do opinions vary on approaches? 	Yes</a:t>
            </a:r>
          </a:p>
          <a:p>
            <a:pPr>
              <a:lnSpc>
                <a:spcPct val="150000"/>
              </a:lnSpc>
            </a:pPr>
            <a:endPar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Will there be give and take? 		Yes</a:t>
            </a:r>
          </a:p>
          <a:p>
            <a:pPr>
              <a:lnSpc>
                <a:spcPct val="150000"/>
              </a:lnSpc>
            </a:pPr>
            <a:endPar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Will it be stress - free? 		No</a:t>
            </a:r>
          </a:p>
          <a:p>
            <a:pPr>
              <a:lnSpc>
                <a:spcPct val="150000"/>
              </a:lnSpc>
            </a:pPr>
            <a:endPar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a:lnSpc>
                <a:spcPct val="150000"/>
              </a:lnSpc>
            </a:pPr>
            <a:r>
              <a:rPr lang="en-US" sz="16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Will it go as scheduled?		No </a:t>
            </a:r>
            <a:endParaRPr lang="en-US" sz="1600" b="0" i="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474254" lvl="1" indent="0">
              <a:buFont typeface="Arial" panose="020B0604020202020204" pitchFamily="34" charset="0"/>
              <a:buNone/>
            </a:pPr>
            <a:endParaRPr lang="en-US" sz="1400" dirty="0">
              <a:latin typeface="Times New Roman" panose="02020603050405020304" pitchFamily="18" charset="0"/>
              <a:cs typeface="Times New Roman" panose="02020603050405020304" pitchFamily="18" charset="0"/>
            </a:endParaRPr>
          </a:p>
          <a:p>
            <a:pPr marL="770662" lvl="1" indent="-296408">
              <a:buFont typeface="Arial" panose="020B0604020202020204" pitchFamily="34" charset="0"/>
              <a:buChar char="•"/>
            </a:pPr>
            <a:endParaRPr lang="en-US" sz="1400" b="1" u="sng" dirty="0">
              <a:latin typeface="Times New Roman" panose="02020603050405020304" pitchFamily="18" charset="0"/>
              <a:cs typeface="Times New Roman" panose="02020603050405020304" pitchFamily="18" charset="0"/>
            </a:endParaRPr>
          </a:p>
          <a:p>
            <a:pPr marL="474254" lvl="1" indent="0">
              <a:buFont typeface="Arial" panose="020B0604020202020204" pitchFamily="34" charset="0"/>
              <a:buNone/>
            </a:pPr>
            <a:endParaRPr lang="en-US" sz="1400" b="1" u="sng" dirty="0">
              <a:latin typeface="Times New Roman" panose="02020603050405020304" pitchFamily="18" charset="0"/>
              <a:cs typeface="Times New Roman" panose="02020603050405020304" pitchFamily="18" charset="0"/>
            </a:endParaRPr>
          </a:p>
          <a:p>
            <a:pPr marL="17054" lvl="0" indent="0">
              <a:buFont typeface="Arial" panose="020B0604020202020204" pitchFamily="34" charset="0"/>
              <a:buNone/>
            </a:pPr>
            <a:endParaRPr lang="en-US" sz="1400" b="1" u="sng"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44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Build up to the national level. Show that this is a national epidemic.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62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Key Message:</a:t>
            </a:r>
            <a:r>
              <a:rPr lang="en-US" sz="1600" dirty="0"/>
              <a:t> </a:t>
            </a:r>
            <a:r>
              <a:rPr lang="en-US" sz="1600" dirty="0">
                <a:latin typeface="Times New Roman" panose="02020603050405020304" pitchFamily="18" charset="0"/>
                <a:cs typeface="Times New Roman" panose="02020603050405020304" pitchFamily="18" charset="0"/>
              </a:rPr>
              <a:t>This shows that we were reducing fatalities and SI pretty well all the way to 2019.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Mention “Alert Today, Alive tomorrow” campaign</a:t>
            </a:r>
          </a:p>
          <a:p>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a:latin typeface="Times New Roman" panose="02020603050405020304" pitchFamily="18" charset="0"/>
                <a:cs typeface="Times New Roman" panose="02020603050405020304" pitchFamily="18" charset="0"/>
              </a:rPr>
              <a:t>Mention Safety Coalitions: Motorcycle, Aging road users, bike/ped, etc.</a:t>
            </a:r>
          </a:p>
          <a:p>
            <a:pPr marL="171450" indent="-171450">
              <a:buFontTx/>
              <a:buChar char="-"/>
            </a:pPr>
            <a:endParaRPr lang="en-US" sz="1600" dirty="0">
              <a:latin typeface="Times New Roman" panose="02020603050405020304" pitchFamily="18" charset="0"/>
              <a:cs typeface="Times New Roman" panose="02020603050405020304" pitchFamily="18" charset="0"/>
            </a:endParaRPr>
          </a:p>
          <a:p>
            <a:pPr marL="171450" indent="-171450">
              <a:buFontTx/>
              <a:buChar char="-"/>
            </a:pPr>
            <a:r>
              <a:rPr lang="en-US" sz="1600" dirty="0">
                <a:latin typeface="Times New Roman" panose="02020603050405020304" pitchFamily="18" charset="0"/>
                <a:cs typeface="Times New Roman" panose="02020603050405020304" pitchFamily="18" charset="0"/>
              </a:rPr>
              <a:t>Mention introducing roundabouts</a:t>
            </a:r>
          </a:p>
          <a:p>
            <a:pPr marL="171450" indent="-171450">
              <a:buFontTx/>
              <a:buChar char="-"/>
            </a:pPr>
            <a:r>
              <a:rPr lang="en-US" sz="1600" dirty="0">
                <a:latin typeface="Times New Roman" panose="02020603050405020304" pitchFamily="18" charset="0"/>
                <a:cs typeface="Times New Roman" panose="02020603050405020304" pitchFamily="18" charset="0"/>
              </a:rPr>
              <a:t>Faster response times and less secondary accidents on limited access roadways due to larger/better ITS networks</a:t>
            </a:r>
          </a:p>
          <a:p>
            <a:pPr marL="171450" indent="-171450">
              <a:buFontTx/>
              <a:buChar char="-"/>
            </a:pPr>
            <a:endParaRPr lang="en-US" sz="1600" dirty="0">
              <a:latin typeface="Times New Roman" panose="02020603050405020304" pitchFamily="18" charset="0"/>
              <a:cs typeface="Times New Roman" panose="02020603050405020304" pitchFamily="18" charset="0"/>
            </a:endParaRPr>
          </a:p>
          <a:p>
            <a:pPr marL="171450" indent="-171450">
              <a:buFontTx/>
              <a:buChar char="-"/>
            </a:pPr>
            <a:endParaRPr lang="en-US" sz="1600" dirty="0">
              <a:latin typeface="Times New Roman" panose="02020603050405020304" pitchFamily="18" charset="0"/>
              <a:cs typeface="Times New Roman" panose="02020603050405020304" pitchFamily="18" charset="0"/>
            </a:endParaRPr>
          </a:p>
          <a:p>
            <a:pPr marL="171450" indent="-171450">
              <a:buFontTx/>
              <a:buChar char="-"/>
            </a:pPr>
            <a:endParaRPr lang="en-US" sz="1600" dirty="0">
              <a:latin typeface="Times New Roman" panose="02020603050405020304" pitchFamily="18" charset="0"/>
              <a:cs typeface="Times New Roman" panose="02020603050405020304" pitchFamily="18" charset="0"/>
            </a:endParaRPr>
          </a:p>
          <a:p>
            <a:pPr marL="171450" indent="-171450">
              <a:buFontTx/>
              <a:buChar char="-"/>
            </a:pPr>
            <a:r>
              <a:rPr lang="en-US" sz="1600" dirty="0">
                <a:latin typeface="Times New Roman" panose="02020603050405020304" pitchFamily="18" charset="0"/>
                <a:cs typeface="Times New Roman" panose="02020603050405020304" pitchFamily="18" charset="0"/>
              </a:rPr>
              <a:t>Note that fatalities have stayed even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21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transition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15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We have seen spike in Fatal/SI during the COVID 19 era. </a:t>
            </a:r>
          </a:p>
          <a:p>
            <a:endParaRPr lang="en-US" dirty="0"/>
          </a:p>
          <a:p>
            <a:r>
              <a:rPr lang="en-US" dirty="0"/>
              <a:t>If speeding is an answer, lean into it to support future modules.</a:t>
            </a:r>
          </a:p>
          <a:p>
            <a:r>
              <a:rPr lang="en-US" dirty="0"/>
              <a:t>If not, mention that there is evidence that increased speeding due to less traffic is believed to be an issue.</a:t>
            </a:r>
          </a:p>
          <a:p>
            <a:endParaRPr lang="en-US" dirty="0"/>
          </a:p>
          <a:p>
            <a:endParaRPr lang="en-US" dirty="0"/>
          </a:p>
          <a:p>
            <a:r>
              <a:rPr lang="en-US" dirty="0"/>
              <a:t>Ask participants why that might be?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F50E0-DDC9-4283-9B39-12A80A2F2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598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A2D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D4D24BC-5CF1-4183-9CEA-8194E54102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000" r="50000"/>
          <a:stretch/>
        </p:blipFill>
        <p:spPr>
          <a:xfrm>
            <a:off x="8763000" y="0"/>
            <a:ext cx="3429000" cy="3429000"/>
          </a:xfrm>
          <a:prstGeom prst="rect">
            <a:avLst/>
          </a:prstGeom>
        </p:spPr>
      </p:pic>
      <p:sp>
        <p:nvSpPr>
          <p:cNvPr id="3" name="Text Placeholder 2">
            <a:extLst>
              <a:ext uri="{FF2B5EF4-FFF2-40B4-BE49-F238E27FC236}">
                <a16:creationId xmlns:a16="http://schemas.microsoft.com/office/drawing/2014/main" id="{73A51400-4DF6-4376-8BBB-16CF2DD249A4}"/>
              </a:ext>
            </a:extLst>
          </p:cNvPr>
          <p:cNvSpPr>
            <a:spLocks noGrp="1"/>
          </p:cNvSpPr>
          <p:nvPr>
            <p:ph type="body" sz="quarter" idx="10"/>
          </p:nvPr>
        </p:nvSpPr>
        <p:spPr>
          <a:xfrm>
            <a:off x="758952" y="1682496"/>
            <a:ext cx="6327648" cy="1920240"/>
          </a:xfrm>
        </p:spPr>
        <p:txBody>
          <a:bodyPr anchor="b" anchorCtr="0">
            <a:normAutofit/>
          </a:bodyPr>
          <a:lstStyle>
            <a:lvl1pPr marL="0" indent="0">
              <a:buNone/>
              <a:defRPr sz="6000" b="1">
                <a:solidFill>
                  <a:schemeClr val="bg1"/>
                </a:solidFill>
              </a:defRPr>
            </a:lvl1pPr>
          </a:lstStyle>
          <a:p>
            <a:pPr lvl="0"/>
            <a:endParaRPr lang="en-US" dirty="0"/>
          </a:p>
        </p:txBody>
      </p:sp>
      <p:sp>
        <p:nvSpPr>
          <p:cNvPr id="8" name="Text Placeholder 2">
            <a:extLst>
              <a:ext uri="{FF2B5EF4-FFF2-40B4-BE49-F238E27FC236}">
                <a16:creationId xmlns:a16="http://schemas.microsoft.com/office/drawing/2014/main" id="{B5B7EFD7-0F01-4E85-9776-550526B200D1}"/>
              </a:ext>
            </a:extLst>
          </p:cNvPr>
          <p:cNvSpPr>
            <a:spLocks noGrp="1"/>
          </p:cNvSpPr>
          <p:nvPr>
            <p:ph type="body" sz="quarter" idx="11"/>
          </p:nvPr>
        </p:nvSpPr>
        <p:spPr>
          <a:xfrm>
            <a:off x="758952" y="3700139"/>
            <a:ext cx="6327648" cy="514052"/>
          </a:xfrm>
        </p:spPr>
        <p:txBody>
          <a:bodyPr anchor="t" anchorCtr="0">
            <a:normAutofit/>
          </a:bodyPr>
          <a:lstStyle>
            <a:lvl1pPr marL="0" indent="0">
              <a:buNone/>
              <a:defRPr sz="2400" b="1">
                <a:solidFill>
                  <a:srgbClr val="BEB8B4"/>
                </a:solidFill>
              </a:defRPr>
            </a:lvl1pPr>
          </a:lstStyle>
          <a:p>
            <a:pPr lvl="0"/>
            <a:endParaRPr lang="en-US" dirty="0"/>
          </a:p>
        </p:txBody>
      </p:sp>
      <p:pic>
        <p:nvPicPr>
          <p:cNvPr id="9" name="Graphic 4">
            <a:extLst>
              <a:ext uri="{FF2B5EF4-FFF2-40B4-BE49-F238E27FC236}">
                <a16:creationId xmlns:a16="http://schemas.microsoft.com/office/drawing/2014/main" id="{592A045E-C56C-4C5A-91AC-63FF26C414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7503" y="5466490"/>
            <a:ext cx="2420641" cy="1066362"/>
          </a:xfrm>
          <a:prstGeom prst="rect">
            <a:avLst/>
          </a:prstGeom>
        </p:spPr>
      </p:pic>
      <p:pic>
        <p:nvPicPr>
          <p:cNvPr id="10" name="Graphic 5">
            <a:extLst>
              <a:ext uri="{FF2B5EF4-FFF2-40B4-BE49-F238E27FC236}">
                <a16:creationId xmlns:a16="http://schemas.microsoft.com/office/drawing/2014/main" id="{1E6F3D09-33DA-4176-B97D-7A961A8EEC2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35750" y="5634596"/>
            <a:ext cx="2415999" cy="898256"/>
          </a:xfrm>
          <a:prstGeom prst="rect">
            <a:avLst/>
          </a:prstGeom>
        </p:spPr>
      </p:pic>
    </p:spTree>
    <p:extLst>
      <p:ext uri="{BB962C8B-B14F-4D97-AF65-F5344CB8AC3E}">
        <p14:creationId xmlns:p14="http://schemas.microsoft.com/office/powerpoint/2010/main" val="612643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Section divider 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8D2EB-9760-4847-B271-F4C0183C68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
            <a:ext cx="12192000" cy="6849438"/>
          </a:xfrm>
          <a:prstGeom prst="rect">
            <a:avLst/>
          </a:prstGeom>
        </p:spPr>
      </p:pic>
      <p:sp>
        <p:nvSpPr>
          <p:cNvPr id="2" name="Title 1">
            <a:extLst>
              <a:ext uri="{FF2B5EF4-FFF2-40B4-BE49-F238E27FC236}">
                <a16:creationId xmlns:a16="http://schemas.microsoft.com/office/drawing/2014/main" id="{310380C6-F6D6-4B06-96AC-62D04BE9AB2D}"/>
              </a:ext>
            </a:extLst>
          </p:cNvPr>
          <p:cNvSpPr>
            <a:spLocks noGrp="1"/>
          </p:cNvSpPr>
          <p:nvPr>
            <p:ph type="ctrTitle"/>
          </p:nvPr>
        </p:nvSpPr>
        <p:spPr>
          <a:xfrm>
            <a:off x="1524000" y="1491455"/>
            <a:ext cx="9144000" cy="2387600"/>
          </a:xfrm>
        </p:spPr>
        <p:txBody>
          <a:bodyPr anchor="b"/>
          <a:lstStyle>
            <a:lvl1pPr algn="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8EB1783-4940-471C-B938-C4E45C983EFD}"/>
              </a:ext>
            </a:extLst>
          </p:cNvPr>
          <p:cNvSpPr>
            <a:spLocks noGrp="1"/>
          </p:cNvSpPr>
          <p:nvPr>
            <p:ph type="subTitle" idx="1"/>
          </p:nvPr>
        </p:nvSpPr>
        <p:spPr>
          <a:xfrm>
            <a:off x="1524000" y="3971131"/>
            <a:ext cx="9144000" cy="12324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041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r 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8D2EB-9760-4847-B271-F4C0183C68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1440"/>
            <a:ext cx="12370003" cy="6949440"/>
          </a:xfrm>
          <a:prstGeom prst="rect">
            <a:avLst/>
          </a:prstGeom>
        </p:spPr>
      </p:pic>
      <p:pic>
        <p:nvPicPr>
          <p:cNvPr id="6" name="Graphic 5">
            <a:extLst>
              <a:ext uri="{FF2B5EF4-FFF2-40B4-BE49-F238E27FC236}">
                <a16:creationId xmlns:a16="http://schemas.microsoft.com/office/drawing/2014/main" id="{249C023E-1944-43D8-A55C-158E3BEA2F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0" y="6309267"/>
            <a:ext cx="1012951" cy="446234"/>
          </a:xfrm>
          <a:prstGeom prst="rect">
            <a:avLst/>
          </a:prstGeom>
        </p:spPr>
      </p:pic>
      <p:pic>
        <p:nvPicPr>
          <p:cNvPr id="7" name="Graphic 6">
            <a:extLst>
              <a:ext uri="{FF2B5EF4-FFF2-40B4-BE49-F238E27FC236}">
                <a16:creationId xmlns:a16="http://schemas.microsoft.com/office/drawing/2014/main" id="{376B4273-19D7-415A-8798-8C1FAB41E3E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6113" y="6319900"/>
            <a:ext cx="1110642" cy="412931"/>
          </a:xfrm>
          <a:prstGeom prst="rect">
            <a:avLst/>
          </a:prstGeom>
        </p:spPr>
      </p:pic>
    </p:spTree>
    <p:extLst>
      <p:ext uri="{BB962C8B-B14F-4D97-AF65-F5344CB8AC3E}">
        <p14:creationId xmlns:p14="http://schemas.microsoft.com/office/powerpoint/2010/main" val="37772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127B-487C-41A3-ABAD-509FA672E3D0}"/>
              </a:ext>
            </a:extLst>
          </p:cNvPr>
          <p:cNvSpPr>
            <a:spLocks noGrp="1"/>
          </p:cNvSpPr>
          <p:nvPr>
            <p:ph type="title"/>
          </p:nvPr>
        </p:nvSpPr>
        <p:spPr>
          <a:xfrm>
            <a:off x="838200" y="0"/>
            <a:ext cx="8252362" cy="117801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AB6BD79-D808-4B71-87A0-C06861E344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CD1CC66-55BB-4AFE-960A-934B547A2BCF}"/>
              </a:ext>
            </a:extLst>
          </p:cNvPr>
          <p:cNvSpPr>
            <a:spLocks noGrp="1"/>
          </p:cNvSpPr>
          <p:nvPr>
            <p:ph type="sldNum" sz="quarter" idx="12"/>
          </p:nvPr>
        </p:nvSpPr>
        <p:spPr>
          <a:xfrm>
            <a:off x="5514642" y="6436516"/>
            <a:ext cx="1221824" cy="340459"/>
          </a:xfrm>
          <a:prstGeom prst="rect">
            <a:avLst/>
          </a:prstGeom>
        </p:spPr>
        <p:txBody>
          <a:bodyPr/>
          <a:lstStyle>
            <a:lvl1pPr>
              <a:defRPr>
                <a:solidFill>
                  <a:schemeClr val="bg1"/>
                </a:solidFill>
              </a:defRPr>
            </a:lvl1pPr>
          </a:lstStyle>
          <a:p>
            <a:fld id="{7F894DDA-CED4-4793-8974-3E6BDB5749C8}" type="slidenum">
              <a:rPr lang="en-US" smtClean="0"/>
              <a:pPr/>
              <a:t>‹#›</a:t>
            </a:fld>
            <a:endParaRPr lang="en-US" dirty="0"/>
          </a:p>
        </p:txBody>
      </p:sp>
    </p:spTree>
    <p:extLst>
      <p:ext uri="{BB962C8B-B14F-4D97-AF65-F5344CB8AC3E}">
        <p14:creationId xmlns:p14="http://schemas.microsoft.com/office/powerpoint/2010/main" val="35521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7F780-535D-4516-93DF-70828780DED3}"/>
              </a:ext>
            </a:extLst>
          </p:cNvPr>
          <p:cNvSpPr>
            <a:spLocks noGrp="1"/>
          </p:cNvSpPr>
          <p:nvPr>
            <p:ph type="title"/>
          </p:nvPr>
        </p:nvSpPr>
        <p:spPr>
          <a:xfrm>
            <a:off x="838200" y="0"/>
            <a:ext cx="8252362" cy="11697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14FB419-B455-4E2C-85E1-2A24603DE8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7E597-619B-49DF-8141-5EC011961B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4751866-6FA8-584A-AE57-830B8885C61C}"/>
              </a:ext>
            </a:extLst>
          </p:cNvPr>
          <p:cNvSpPr>
            <a:spLocks noGrp="1"/>
          </p:cNvSpPr>
          <p:nvPr>
            <p:ph type="sldNum" sz="quarter" idx="12"/>
          </p:nvPr>
        </p:nvSpPr>
        <p:spPr>
          <a:xfrm>
            <a:off x="5514642" y="6436516"/>
            <a:ext cx="1221824" cy="340459"/>
          </a:xfrm>
          <a:prstGeom prst="rect">
            <a:avLst/>
          </a:prstGeom>
        </p:spPr>
        <p:txBody>
          <a:bodyPr/>
          <a:lstStyle>
            <a:lvl1pPr>
              <a:defRPr>
                <a:solidFill>
                  <a:schemeClr val="bg1"/>
                </a:solidFill>
              </a:defRPr>
            </a:lvl1pPr>
          </a:lstStyle>
          <a:p>
            <a:fld id="{7F894DDA-CED4-4793-8974-3E6BDB5749C8}" type="slidenum">
              <a:rPr lang="en-US" smtClean="0"/>
              <a:pPr/>
              <a:t>‹#›</a:t>
            </a:fld>
            <a:endParaRPr lang="en-US" dirty="0"/>
          </a:p>
        </p:txBody>
      </p:sp>
    </p:spTree>
    <p:extLst>
      <p:ext uri="{BB962C8B-B14F-4D97-AF65-F5344CB8AC3E}">
        <p14:creationId xmlns:p14="http://schemas.microsoft.com/office/powerpoint/2010/main" val="69793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43AB33-F115-433E-AB58-BBFB8CDD11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662" b="3976"/>
          <a:stretch/>
        </p:blipFill>
        <p:spPr>
          <a:xfrm>
            <a:off x="-29737" y="-1"/>
            <a:ext cx="12218959" cy="6858000"/>
          </a:xfrm>
          <a:prstGeom prst="rect">
            <a:avLst/>
          </a:prstGeom>
        </p:spPr>
      </p:pic>
      <p:sp>
        <p:nvSpPr>
          <p:cNvPr id="8" name="Rectangle 7">
            <a:extLst>
              <a:ext uri="{FF2B5EF4-FFF2-40B4-BE49-F238E27FC236}">
                <a16:creationId xmlns:a16="http://schemas.microsoft.com/office/drawing/2014/main" id="{FC6D5ACD-7494-4E81-9EC2-F798F5463287}"/>
              </a:ext>
            </a:extLst>
          </p:cNvPr>
          <p:cNvSpPr/>
          <p:nvPr userDrawn="1"/>
        </p:nvSpPr>
        <p:spPr>
          <a:xfrm>
            <a:off x="-31562" y="-1"/>
            <a:ext cx="12192000" cy="6858000"/>
          </a:xfrm>
          <a:prstGeom prst="rect">
            <a:avLst/>
          </a:prstGeom>
          <a:gradFill>
            <a:gsLst>
              <a:gs pos="0">
                <a:srgbClr val="8A3463">
                  <a:alpha val="80000"/>
                </a:srgbClr>
              </a:gs>
              <a:gs pos="100000">
                <a:srgbClr val="022543"/>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EAEB22-DA26-4AF6-91E7-6EFF36498A51}"/>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1724E4-54EF-43EA-8C9A-C683B36322BB}"/>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274D8126-FAA8-024D-8213-A8BBCCCB5FA7}"/>
              </a:ext>
            </a:extLst>
          </p:cNvPr>
          <p:cNvSpPr>
            <a:spLocks noGrp="1"/>
          </p:cNvSpPr>
          <p:nvPr>
            <p:ph type="sldNum" sz="quarter" idx="12"/>
          </p:nvPr>
        </p:nvSpPr>
        <p:spPr>
          <a:xfrm>
            <a:off x="5514642" y="6436516"/>
            <a:ext cx="1221824" cy="340459"/>
          </a:xfrm>
          <a:prstGeom prst="rect">
            <a:avLst/>
          </a:prstGeom>
        </p:spPr>
        <p:txBody>
          <a:bodyPr/>
          <a:lstStyle>
            <a:lvl1pPr>
              <a:defRPr>
                <a:solidFill>
                  <a:schemeClr val="bg1"/>
                </a:solidFill>
              </a:defRPr>
            </a:lvl1pPr>
          </a:lstStyle>
          <a:p>
            <a:fld id="{7F894DDA-CED4-4793-8974-3E6BDB5749C8}" type="slidenum">
              <a:rPr lang="en-US" smtClean="0"/>
              <a:pPr/>
              <a:t>‹#›</a:t>
            </a:fld>
            <a:endParaRPr lang="en-US" dirty="0"/>
          </a:p>
        </p:txBody>
      </p:sp>
    </p:spTree>
    <p:extLst>
      <p:ext uri="{BB962C8B-B14F-4D97-AF65-F5344CB8AC3E}">
        <p14:creationId xmlns:p14="http://schemas.microsoft.com/office/powerpoint/2010/main" val="21397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CF559E-0959-4552-BC32-4FC730FE3072}"/>
              </a:ext>
            </a:extLst>
          </p:cNvPr>
          <p:cNvSpPr>
            <a:spLocks noGrp="1"/>
          </p:cNvSpPr>
          <p:nvPr>
            <p:ph idx="13"/>
          </p:nvPr>
        </p:nvSpPr>
        <p:spPr>
          <a:xfrm>
            <a:off x="838200" y="1606550"/>
            <a:ext cx="10515600" cy="4124399"/>
          </a:xfrm>
        </p:spPr>
        <p:txBody>
          <a:bodyPr/>
          <a:lstStyle>
            <a:lvl1pPr>
              <a:spcBef>
                <a:spcPts val="600"/>
              </a:spcBef>
              <a:spcAft>
                <a:spcPts val="6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9E6E3354-B646-4562-8A0B-46A31844B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030750"/>
            <a:ext cx="12192001" cy="125983"/>
          </a:xfrm>
          <a:prstGeom prst="rect">
            <a:avLst/>
          </a:prstGeom>
        </p:spPr>
      </p:pic>
      <p:sp>
        <p:nvSpPr>
          <p:cNvPr id="10" name="Title 12">
            <a:extLst>
              <a:ext uri="{FF2B5EF4-FFF2-40B4-BE49-F238E27FC236}">
                <a16:creationId xmlns:a16="http://schemas.microsoft.com/office/drawing/2014/main" id="{1E1B5F76-4252-4CCC-83C8-C2B6BCFC3698}"/>
              </a:ext>
            </a:extLst>
          </p:cNvPr>
          <p:cNvSpPr>
            <a:spLocks noGrp="1"/>
          </p:cNvSpPr>
          <p:nvPr>
            <p:ph type="title"/>
          </p:nvPr>
        </p:nvSpPr>
        <p:spPr>
          <a:xfrm>
            <a:off x="762000" y="365126"/>
            <a:ext cx="10591800" cy="536798"/>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a:extLst>
              <a:ext uri="{FF2B5EF4-FFF2-40B4-BE49-F238E27FC236}">
                <a16:creationId xmlns:a16="http://schemas.microsoft.com/office/drawing/2014/main" id="{72199784-DBE6-4E30-B781-D1E28AF35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90"/>
          <a:stretch/>
        </p:blipFill>
        <p:spPr>
          <a:xfrm flipV="1">
            <a:off x="-1" y="6222630"/>
            <a:ext cx="12192001" cy="635368"/>
          </a:xfrm>
          <a:prstGeom prst="rect">
            <a:avLst/>
          </a:prstGeom>
        </p:spPr>
      </p:pic>
      <p:pic>
        <p:nvPicPr>
          <p:cNvPr id="14" name="Graphic 13">
            <a:extLst>
              <a:ext uri="{FF2B5EF4-FFF2-40B4-BE49-F238E27FC236}">
                <a16:creationId xmlns:a16="http://schemas.microsoft.com/office/drawing/2014/main" id="{51E26AD1-D14D-47E1-92C5-CC47751270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0" y="6309267"/>
            <a:ext cx="1012951" cy="446234"/>
          </a:xfrm>
          <a:prstGeom prst="rect">
            <a:avLst/>
          </a:prstGeom>
        </p:spPr>
      </p:pic>
      <p:pic>
        <p:nvPicPr>
          <p:cNvPr id="15" name="Graphic 14">
            <a:extLst>
              <a:ext uri="{FF2B5EF4-FFF2-40B4-BE49-F238E27FC236}">
                <a16:creationId xmlns:a16="http://schemas.microsoft.com/office/drawing/2014/main" id="{412954BA-DBAD-49B0-AE66-1A2752DC180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6113" y="6319900"/>
            <a:ext cx="1110642" cy="412931"/>
          </a:xfrm>
          <a:prstGeom prst="rect">
            <a:avLst/>
          </a:prstGeom>
        </p:spPr>
      </p:pic>
    </p:spTree>
    <p:extLst>
      <p:ext uri="{BB962C8B-B14F-4D97-AF65-F5344CB8AC3E}">
        <p14:creationId xmlns:p14="http://schemas.microsoft.com/office/powerpoint/2010/main" val="238538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ing Agenda">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CF559E-0959-4552-BC32-4FC730FE3072}"/>
              </a:ext>
            </a:extLst>
          </p:cNvPr>
          <p:cNvSpPr>
            <a:spLocks noGrp="1"/>
          </p:cNvSpPr>
          <p:nvPr>
            <p:ph idx="13"/>
          </p:nvPr>
        </p:nvSpPr>
        <p:spPr>
          <a:xfrm>
            <a:off x="838200" y="1606550"/>
            <a:ext cx="5067300" cy="4001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9E6E3354-B646-4562-8A0B-46A31844B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030750"/>
            <a:ext cx="12192001" cy="125983"/>
          </a:xfrm>
          <a:prstGeom prst="rect">
            <a:avLst/>
          </a:prstGeom>
        </p:spPr>
      </p:pic>
      <p:sp>
        <p:nvSpPr>
          <p:cNvPr id="10" name="Title 12">
            <a:extLst>
              <a:ext uri="{FF2B5EF4-FFF2-40B4-BE49-F238E27FC236}">
                <a16:creationId xmlns:a16="http://schemas.microsoft.com/office/drawing/2014/main" id="{F7AEDD33-9C07-400D-8415-186123D9EF89}"/>
              </a:ext>
            </a:extLst>
          </p:cNvPr>
          <p:cNvSpPr>
            <a:spLocks noGrp="1"/>
          </p:cNvSpPr>
          <p:nvPr>
            <p:ph type="title"/>
          </p:nvPr>
        </p:nvSpPr>
        <p:spPr>
          <a:xfrm>
            <a:off x="762000" y="365126"/>
            <a:ext cx="10591800" cy="536798"/>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364DF813-5737-4FAD-B054-E9FFA7A7B0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90"/>
          <a:stretch/>
        </p:blipFill>
        <p:spPr>
          <a:xfrm flipV="1">
            <a:off x="-1" y="6222630"/>
            <a:ext cx="12192001" cy="635368"/>
          </a:xfrm>
          <a:prstGeom prst="rect">
            <a:avLst/>
          </a:prstGeom>
        </p:spPr>
      </p:pic>
      <p:pic>
        <p:nvPicPr>
          <p:cNvPr id="16" name="Graphic 15">
            <a:extLst>
              <a:ext uri="{FF2B5EF4-FFF2-40B4-BE49-F238E27FC236}">
                <a16:creationId xmlns:a16="http://schemas.microsoft.com/office/drawing/2014/main" id="{DAA9D51B-95A0-4DB5-ABEC-4183B7205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0" y="6309267"/>
            <a:ext cx="1012951" cy="446234"/>
          </a:xfrm>
          <a:prstGeom prst="rect">
            <a:avLst/>
          </a:prstGeom>
        </p:spPr>
      </p:pic>
      <p:pic>
        <p:nvPicPr>
          <p:cNvPr id="17" name="Graphic 16">
            <a:extLst>
              <a:ext uri="{FF2B5EF4-FFF2-40B4-BE49-F238E27FC236}">
                <a16:creationId xmlns:a16="http://schemas.microsoft.com/office/drawing/2014/main" id="{8FE2FF05-2F44-463D-9B8D-57CBF36D85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6113" y="6319900"/>
            <a:ext cx="1110642" cy="412931"/>
          </a:xfrm>
          <a:prstGeom prst="rect">
            <a:avLst/>
          </a:prstGeom>
        </p:spPr>
      </p:pic>
      <p:sp>
        <p:nvSpPr>
          <p:cNvPr id="11" name="Content Placeholder 2">
            <a:extLst>
              <a:ext uri="{FF2B5EF4-FFF2-40B4-BE49-F238E27FC236}">
                <a16:creationId xmlns:a16="http://schemas.microsoft.com/office/drawing/2014/main" id="{D002F016-9FA2-4057-A2A3-DBE89AB74E5A}"/>
              </a:ext>
            </a:extLst>
          </p:cNvPr>
          <p:cNvSpPr>
            <a:spLocks noGrp="1"/>
          </p:cNvSpPr>
          <p:nvPr>
            <p:ph idx="14"/>
          </p:nvPr>
        </p:nvSpPr>
        <p:spPr>
          <a:xfrm>
            <a:off x="6286501" y="1606550"/>
            <a:ext cx="5067300" cy="4001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76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ection Divider">
    <p:bg>
      <p:bgPr>
        <a:solidFill>
          <a:srgbClr val="154C5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C700FF-5F8C-4B9A-950A-A6691D1123F7}"/>
              </a:ext>
            </a:extLst>
          </p:cNvPr>
          <p:cNvSpPr/>
          <p:nvPr userDrawn="1"/>
        </p:nvSpPr>
        <p:spPr>
          <a:xfrm>
            <a:off x="-1" y="0"/>
            <a:ext cx="12192001" cy="6858000"/>
          </a:xfrm>
          <a:prstGeom prst="rect">
            <a:avLst/>
          </a:prstGeom>
          <a:solidFill>
            <a:srgbClr val="154C5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7AAB81FF-4F7D-457E-96FF-5B051FD284D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115" t="10426" b="10424"/>
          <a:stretch/>
        </p:blipFill>
        <p:spPr>
          <a:xfrm>
            <a:off x="-1" y="0"/>
            <a:ext cx="6921795" cy="6858000"/>
          </a:xfrm>
          <a:prstGeom prst="rect">
            <a:avLst/>
          </a:prstGeom>
        </p:spPr>
      </p:pic>
    </p:spTree>
    <p:extLst>
      <p:ext uri="{BB962C8B-B14F-4D97-AF65-F5344CB8AC3E}">
        <p14:creationId xmlns:p14="http://schemas.microsoft.com/office/powerpoint/2010/main" val="210092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4A2D5B"/>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C1B1AC-064A-412D-9AA5-1CF6C1383C7E}"/>
              </a:ext>
            </a:extLst>
          </p:cNvPr>
          <p:cNvSpPr>
            <a:spLocks noGrp="1"/>
          </p:cNvSpPr>
          <p:nvPr>
            <p:ph type="ctrTitle"/>
          </p:nvPr>
        </p:nvSpPr>
        <p:spPr>
          <a:xfrm>
            <a:off x="1524000" y="438275"/>
            <a:ext cx="9144000" cy="5972050"/>
          </a:xfrm>
        </p:spPr>
        <p:txBody>
          <a:bodyPr>
            <a:normAutofit/>
          </a:bodyPr>
          <a:lstStyle>
            <a:lvl1pPr algn="ctr">
              <a:defRPr sz="7200" b="1">
                <a:solidFill>
                  <a:schemeClr val="bg1"/>
                </a:solidFill>
              </a:defRPr>
            </a:lvl1pPr>
          </a:lstStyle>
          <a:p>
            <a:r>
              <a:rPr lang="en-US" dirty="0"/>
              <a:t>Thank You!</a:t>
            </a:r>
          </a:p>
        </p:txBody>
      </p:sp>
      <p:pic>
        <p:nvPicPr>
          <p:cNvPr id="13" name="Graphic 12">
            <a:extLst>
              <a:ext uri="{FF2B5EF4-FFF2-40B4-BE49-F238E27FC236}">
                <a16:creationId xmlns:a16="http://schemas.microsoft.com/office/drawing/2014/main" id="{18B1E9E0-013A-485D-A406-36378D0A58A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000" r="50000"/>
          <a:stretch/>
        </p:blipFill>
        <p:spPr>
          <a:xfrm rot="16200000">
            <a:off x="0" y="0"/>
            <a:ext cx="3429000" cy="3429000"/>
          </a:xfrm>
          <a:prstGeom prst="rect">
            <a:avLst/>
          </a:prstGeom>
        </p:spPr>
      </p:pic>
    </p:spTree>
    <p:extLst>
      <p:ext uri="{BB962C8B-B14F-4D97-AF65-F5344CB8AC3E}">
        <p14:creationId xmlns:p14="http://schemas.microsoft.com/office/powerpoint/2010/main" val="336677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4A2D5B"/>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18B1E9E0-013A-485D-A406-36378D0A58A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000" r="50000"/>
          <a:stretch/>
        </p:blipFill>
        <p:spPr>
          <a:xfrm rot="16200000">
            <a:off x="0" y="0"/>
            <a:ext cx="3429000" cy="3429000"/>
          </a:xfrm>
          <a:prstGeom prst="rect">
            <a:avLst/>
          </a:prstGeom>
        </p:spPr>
      </p:pic>
      <p:sp>
        <p:nvSpPr>
          <p:cNvPr id="4" name="Title 1">
            <a:extLst>
              <a:ext uri="{FF2B5EF4-FFF2-40B4-BE49-F238E27FC236}">
                <a16:creationId xmlns:a16="http://schemas.microsoft.com/office/drawing/2014/main" id="{A220D5BB-E1E5-4048-8AB1-E690E198C3CC}"/>
              </a:ext>
            </a:extLst>
          </p:cNvPr>
          <p:cNvSpPr>
            <a:spLocks noGrp="1"/>
          </p:cNvSpPr>
          <p:nvPr>
            <p:ph type="title"/>
          </p:nvPr>
        </p:nvSpPr>
        <p:spPr>
          <a:xfrm>
            <a:off x="831850" y="1709738"/>
            <a:ext cx="10515600" cy="2852737"/>
          </a:xfrm>
        </p:spPr>
        <p:txBody>
          <a:bodyPr anchor="b"/>
          <a:lstStyle>
            <a:lvl1pPr algn="r">
              <a:defRPr sz="6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9F213F8A-4E05-4BE0-818B-3CB070332F1D}"/>
              </a:ext>
            </a:extLst>
          </p:cNvPr>
          <p:cNvSpPr>
            <a:spLocks noGrp="1"/>
          </p:cNvSpPr>
          <p:nvPr>
            <p:ph type="body" idx="1"/>
          </p:nvPr>
        </p:nvSpPr>
        <p:spPr>
          <a:xfrm>
            <a:off x="831850" y="4589463"/>
            <a:ext cx="10515600" cy="1500187"/>
          </a:xfrm>
        </p:spPr>
        <p:txBody>
          <a:bodyPr/>
          <a:lstStyle>
            <a:lvl1pPr marL="0" indent="0" algn="r">
              <a:buNone/>
              <a:defRPr sz="3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1677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ert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6E3354-B646-4562-8A0B-46A31844B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030750"/>
            <a:ext cx="12192001" cy="125983"/>
          </a:xfrm>
          <a:prstGeom prst="rect">
            <a:avLst/>
          </a:prstGeom>
        </p:spPr>
      </p:pic>
      <p:sp>
        <p:nvSpPr>
          <p:cNvPr id="10" name="Title 12">
            <a:extLst>
              <a:ext uri="{FF2B5EF4-FFF2-40B4-BE49-F238E27FC236}">
                <a16:creationId xmlns:a16="http://schemas.microsoft.com/office/drawing/2014/main" id="{F7AEDD33-9C07-400D-8415-186123D9EF89}"/>
              </a:ext>
            </a:extLst>
          </p:cNvPr>
          <p:cNvSpPr>
            <a:spLocks noGrp="1"/>
          </p:cNvSpPr>
          <p:nvPr>
            <p:ph type="title"/>
          </p:nvPr>
        </p:nvSpPr>
        <p:spPr>
          <a:xfrm>
            <a:off x="762000" y="365126"/>
            <a:ext cx="10591800" cy="536798"/>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pic>
        <p:nvPicPr>
          <p:cNvPr id="15" name="Picture 14">
            <a:extLst>
              <a:ext uri="{FF2B5EF4-FFF2-40B4-BE49-F238E27FC236}">
                <a16:creationId xmlns:a16="http://schemas.microsoft.com/office/drawing/2014/main" id="{364DF813-5737-4FAD-B054-E9FFA7A7B0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90"/>
          <a:stretch/>
        </p:blipFill>
        <p:spPr>
          <a:xfrm flipV="1">
            <a:off x="-1" y="6222630"/>
            <a:ext cx="12192001" cy="635368"/>
          </a:xfrm>
          <a:prstGeom prst="rect">
            <a:avLst/>
          </a:prstGeom>
        </p:spPr>
      </p:pic>
      <p:pic>
        <p:nvPicPr>
          <p:cNvPr id="16" name="Graphic 15">
            <a:extLst>
              <a:ext uri="{FF2B5EF4-FFF2-40B4-BE49-F238E27FC236}">
                <a16:creationId xmlns:a16="http://schemas.microsoft.com/office/drawing/2014/main" id="{DAA9D51B-95A0-4DB5-ABEC-4183B720532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0" y="6309267"/>
            <a:ext cx="1012951" cy="446234"/>
          </a:xfrm>
          <a:prstGeom prst="rect">
            <a:avLst/>
          </a:prstGeom>
        </p:spPr>
      </p:pic>
      <p:pic>
        <p:nvPicPr>
          <p:cNvPr id="17" name="Graphic 16">
            <a:extLst>
              <a:ext uri="{FF2B5EF4-FFF2-40B4-BE49-F238E27FC236}">
                <a16:creationId xmlns:a16="http://schemas.microsoft.com/office/drawing/2014/main" id="{8FE2FF05-2F44-463D-9B8D-57CBF36D85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6113" y="6319900"/>
            <a:ext cx="1110642" cy="412931"/>
          </a:xfrm>
          <a:prstGeom prst="rect">
            <a:avLst/>
          </a:prstGeom>
        </p:spPr>
      </p:pic>
      <p:sp>
        <p:nvSpPr>
          <p:cNvPr id="3" name="Picture Placeholder 2">
            <a:extLst>
              <a:ext uri="{FF2B5EF4-FFF2-40B4-BE49-F238E27FC236}">
                <a16:creationId xmlns:a16="http://schemas.microsoft.com/office/drawing/2014/main" id="{648ADE5A-78E5-4B60-99BE-0875BB847086}"/>
              </a:ext>
            </a:extLst>
          </p:cNvPr>
          <p:cNvSpPr>
            <a:spLocks noGrp="1"/>
          </p:cNvSpPr>
          <p:nvPr>
            <p:ph type="pic" sz="quarter" idx="10"/>
          </p:nvPr>
        </p:nvSpPr>
        <p:spPr>
          <a:xfrm>
            <a:off x="865188" y="1530350"/>
            <a:ext cx="10488612" cy="4170363"/>
          </a:xfrm>
        </p:spPr>
        <p:txBody>
          <a:bodyPr anchor="ctr" anchorCtr="1"/>
          <a:lstStyle>
            <a:lvl1pPr algn="ctr">
              <a:defRPr/>
            </a:lvl1pPr>
          </a:lstStyle>
          <a:p>
            <a:endParaRPr lang="en-US" dirty="0"/>
          </a:p>
        </p:txBody>
      </p:sp>
    </p:spTree>
    <p:extLst>
      <p:ext uri="{BB962C8B-B14F-4D97-AF65-F5344CB8AC3E}">
        <p14:creationId xmlns:p14="http://schemas.microsoft.com/office/powerpoint/2010/main" val="92146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6E3354-B646-4562-8A0B-46A31844B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030750"/>
            <a:ext cx="12192001" cy="125983"/>
          </a:xfrm>
          <a:prstGeom prst="rect">
            <a:avLst/>
          </a:prstGeom>
        </p:spPr>
      </p:pic>
      <p:sp>
        <p:nvSpPr>
          <p:cNvPr id="10" name="Title 12">
            <a:extLst>
              <a:ext uri="{FF2B5EF4-FFF2-40B4-BE49-F238E27FC236}">
                <a16:creationId xmlns:a16="http://schemas.microsoft.com/office/drawing/2014/main" id="{1E1B5F76-4252-4CCC-83C8-C2B6BCFC3698}"/>
              </a:ext>
            </a:extLst>
          </p:cNvPr>
          <p:cNvSpPr>
            <a:spLocks noGrp="1"/>
          </p:cNvSpPr>
          <p:nvPr>
            <p:ph type="title"/>
          </p:nvPr>
        </p:nvSpPr>
        <p:spPr>
          <a:xfrm>
            <a:off x="762000" y="365126"/>
            <a:ext cx="10591800" cy="536798"/>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a:extLst>
              <a:ext uri="{FF2B5EF4-FFF2-40B4-BE49-F238E27FC236}">
                <a16:creationId xmlns:a16="http://schemas.microsoft.com/office/drawing/2014/main" id="{72199784-DBE6-4E30-B781-D1E28AF35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890"/>
          <a:stretch/>
        </p:blipFill>
        <p:spPr>
          <a:xfrm flipV="1">
            <a:off x="-1" y="6222630"/>
            <a:ext cx="12192001" cy="635368"/>
          </a:xfrm>
          <a:prstGeom prst="rect">
            <a:avLst/>
          </a:prstGeom>
        </p:spPr>
      </p:pic>
      <p:pic>
        <p:nvPicPr>
          <p:cNvPr id="14" name="Graphic 13">
            <a:extLst>
              <a:ext uri="{FF2B5EF4-FFF2-40B4-BE49-F238E27FC236}">
                <a16:creationId xmlns:a16="http://schemas.microsoft.com/office/drawing/2014/main" id="{51E26AD1-D14D-47E1-92C5-CC47751270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000" y="6309267"/>
            <a:ext cx="1012951" cy="446234"/>
          </a:xfrm>
          <a:prstGeom prst="rect">
            <a:avLst/>
          </a:prstGeom>
        </p:spPr>
      </p:pic>
      <p:pic>
        <p:nvPicPr>
          <p:cNvPr id="15" name="Graphic 14">
            <a:extLst>
              <a:ext uri="{FF2B5EF4-FFF2-40B4-BE49-F238E27FC236}">
                <a16:creationId xmlns:a16="http://schemas.microsoft.com/office/drawing/2014/main" id="{412954BA-DBAD-49B0-AE66-1A2752DC180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56113" y="6319900"/>
            <a:ext cx="1110642" cy="412931"/>
          </a:xfrm>
          <a:prstGeom prst="rect">
            <a:avLst/>
          </a:prstGeom>
        </p:spPr>
      </p:pic>
    </p:spTree>
    <p:extLst>
      <p:ext uri="{BB962C8B-B14F-4D97-AF65-F5344CB8AC3E}">
        <p14:creationId xmlns:p14="http://schemas.microsoft.com/office/powerpoint/2010/main" val="308640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365125"/>
            <a:ext cx="10588752" cy="53949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9344"/>
            <a:ext cx="10515600" cy="41239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71" r:id="rId3"/>
    <p:sldLayoutId id="2147483669" r:id="rId4"/>
    <p:sldLayoutId id="2147483672" r:id="rId5"/>
    <p:sldLayoutId id="2147483675" r:id="rId6"/>
    <p:sldLayoutId id="2147483674" r:id="rId7"/>
    <p:sldLayoutId id="2147483673" r:id="rId8"/>
    <p:sldLayoutId id="2147483667" r:id="rId9"/>
    <p:sldLayoutId id="2147483676" r:id="rId10"/>
    <p:sldLayoutId id="2147483680" r:id="rId11"/>
    <p:sldLayoutId id="2147483677" r:id="rId12"/>
    <p:sldLayoutId id="2147483678" r:id="rId13"/>
    <p:sldLayoutId id="2147483679"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9.svg"/></Relationships>
</file>

<file path=ppt/slides/_rels/slide3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9.sv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49.sv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3.sv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53.sv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3.sv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3.sv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3.sv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hyperlink" Target="https://safety.fhwa.dot.gov/zerodeaths/" TargetMode="External"/><Relationship Id="rId4" Type="http://schemas.openxmlformats.org/officeDocument/2006/relationships/image" Target="../media/image6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s>
</file>

<file path=ppt/slides/_rels/slide6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82.pn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02.png"/><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83.png"/><Relationship Id="rId9" Type="http://schemas.openxmlformats.org/officeDocument/2006/relationships/image" Target="../media/image107.png"/><Relationship Id="rId14" Type="http://schemas.openxmlformats.org/officeDocument/2006/relationships/image" Target="../media/image112.png"/><Relationship Id="rId22" Type="http://schemas.openxmlformats.org/officeDocument/2006/relationships/image" Target="../media/image1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91CA9-B5F2-4836-9AD8-0E77B32372B9}"/>
              </a:ext>
            </a:extLst>
          </p:cNvPr>
          <p:cNvSpPr>
            <a:spLocks noGrp="1"/>
          </p:cNvSpPr>
          <p:nvPr>
            <p:ph type="body" sz="quarter" idx="10"/>
          </p:nvPr>
        </p:nvSpPr>
        <p:spPr>
          <a:xfrm>
            <a:off x="758952" y="1975104"/>
            <a:ext cx="6327648" cy="1920240"/>
          </a:xfrm>
        </p:spPr>
        <p:txBody>
          <a:bodyPr>
            <a:normAutofit fontScale="77500" lnSpcReduction="20000"/>
          </a:bodyPr>
          <a:lstStyle/>
          <a:p>
            <a:r>
              <a:rPr lang="en-US" sz="6000" dirty="0">
                <a:solidFill>
                  <a:schemeClr val="bg1"/>
                </a:solidFill>
              </a:rPr>
              <a:t>Basic Traffic Safety Academy –</a:t>
            </a:r>
          </a:p>
          <a:p>
            <a:r>
              <a:rPr lang="en-US" dirty="0"/>
              <a:t>Module 1</a:t>
            </a:r>
            <a:endParaRPr lang="en-US" sz="6000" dirty="0">
              <a:solidFill>
                <a:schemeClr val="bg1"/>
              </a:solidFill>
            </a:endParaRPr>
          </a:p>
        </p:txBody>
      </p:sp>
      <p:sp>
        <p:nvSpPr>
          <p:cNvPr id="6" name="Text Placeholder 5">
            <a:extLst>
              <a:ext uri="{FF2B5EF4-FFF2-40B4-BE49-F238E27FC236}">
                <a16:creationId xmlns:a16="http://schemas.microsoft.com/office/drawing/2014/main" id="{23F41123-D1D7-40CB-B557-8DEC74FE0574}"/>
              </a:ext>
            </a:extLst>
          </p:cNvPr>
          <p:cNvSpPr>
            <a:spLocks noGrp="1"/>
          </p:cNvSpPr>
          <p:nvPr>
            <p:ph type="body" sz="quarter" idx="11"/>
          </p:nvPr>
        </p:nvSpPr>
        <p:spPr>
          <a:xfrm>
            <a:off x="758952" y="4285355"/>
            <a:ext cx="6327648" cy="514052"/>
          </a:xfrm>
        </p:spPr>
        <p:txBody>
          <a:bodyPr/>
          <a:lstStyle/>
          <a:p>
            <a:r>
              <a:rPr lang="en-US" dirty="0"/>
              <a:t>April 26 2022</a:t>
            </a:r>
          </a:p>
        </p:txBody>
      </p:sp>
    </p:spTree>
    <p:extLst>
      <p:ext uri="{BB962C8B-B14F-4D97-AF65-F5344CB8AC3E}">
        <p14:creationId xmlns:p14="http://schemas.microsoft.com/office/powerpoint/2010/main" val="1273517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14B591-8A46-4C39-89CA-A317B666EE39}"/>
              </a:ext>
            </a:extLst>
          </p:cNvPr>
          <p:cNvPicPr>
            <a:picLocks noChangeAspect="1"/>
          </p:cNvPicPr>
          <p:nvPr/>
        </p:nvPicPr>
        <p:blipFill>
          <a:blip r:embed="rId3"/>
          <a:stretch>
            <a:fillRect/>
          </a:stretch>
        </p:blipFill>
        <p:spPr>
          <a:xfrm>
            <a:off x="2006466" y="-116958"/>
            <a:ext cx="8179067" cy="6974958"/>
          </a:xfrm>
          <a:prstGeom prst="rect">
            <a:avLst/>
          </a:prstGeom>
        </p:spPr>
      </p:pic>
    </p:spTree>
    <p:extLst>
      <p:ext uri="{BB962C8B-B14F-4D97-AF65-F5344CB8AC3E}">
        <p14:creationId xmlns:p14="http://schemas.microsoft.com/office/powerpoint/2010/main" val="27899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48417B-14BF-4F88-BCA7-C9A11FACB867}"/>
              </a:ext>
            </a:extLst>
          </p:cNvPr>
          <p:cNvPicPr>
            <a:picLocks noChangeAspect="1"/>
          </p:cNvPicPr>
          <p:nvPr/>
        </p:nvPicPr>
        <p:blipFill>
          <a:blip r:embed="rId3"/>
          <a:stretch>
            <a:fillRect/>
          </a:stretch>
        </p:blipFill>
        <p:spPr>
          <a:xfrm>
            <a:off x="1386984" y="-85060"/>
            <a:ext cx="9418032" cy="6943060"/>
          </a:xfrm>
          <a:prstGeom prst="rect">
            <a:avLst/>
          </a:prstGeom>
        </p:spPr>
      </p:pic>
    </p:spTree>
    <p:extLst>
      <p:ext uri="{BB962C8B-B14F-4D97-AF65-F5344CB8AC3E}">
        <p14:creationId xmlns:p14="http://schemas.microsoft.com/office/powerpoint/2010/main" val="199091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637B2-5540-4E8A-9AFE-F8BA21368A6A}"/>
              </a:ext>
            </a:extLst>
          </p:cNvPr>
          <p:cNvPicPr>
            <a:picLocks noChangeAspect="1"/>
          </p:cNvPicPr>
          <p:nvPr/>
        </p:nvPicPr>
        <p:blipFill>
          <a:blip r:embed="rId3"/>
          <a:stretch>
            <a:fillRect/>
          </a:stretch>
        </p:blipFill>
        <p:spPr>
          <a:xfrm>
            <a:off x="2836111" y="-74428"/>
            <a:ext cx="6519778" cy="6932428"/>
          </a:xfrm>
          <a:prstGeom prst="rect">
            <a:avLst/>
          </a:prstGeom>
        </p:spPr>
      </p:pic>
    </p:spTree>
    <p:extLst>
      <p:ext uri="{BB962C8B-B14F-4D97-AF65-F5344CB8AC3E}">
        <p14:creationId xmlns:p14="http://schemas.microsoft.com/office/powerpoint/2010/main" val="374449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47ECE-DA06-4B24-BBC3-6A046181AE37}"/>
              </a:ext>
            </a:extLst>
          </p:cNvPr>
          <p:cNvSpPr>
            <a:spLocks noGrp="1"/>
          </p:cNvSpPr>
          <p:nvPr>
            <p:ph type="title" idx="4294967295"/>
          </p:nvPr>
        </p:nvSpPr>
        <p:spPr>
          <a:xfrm>
            <a:off x="0" y="0"/>
            <a:ext cx="8251825" cy="1177925"/>
          </a:xfrm>
        </p:spPr>
        <p:txBody>
          <a:bodyPr>
            <a:normAutofit fontScale="90000"/>
          </a:bodyPr>
          <a:lstStyle/>
          <a:p>
            <a:r>
              <a:rPr lang="en-US" sz="4400" dirty="0">
                <a:solidFill>
                  <a:schemeClr val="bg1"/>
                </a:solidFill>
              </a:rPr>
              <a:t>What else is the State Doing?</a:t>
            </a:r>
            <a:br>
              <a:rPr lang="en-US" sz="4400" dirty="0">
                <a:solidFill>
                  <a:schemeClr val="bg1"/>
                </a:solidFill>
              </a:rPr>
            </a:br>
            <a:endParaRPr lang="en-US" dirty="0"/>
          </a:p>
        </p:txBody>
      </p:sp>
      <p:pic>
        <p:nvPicPr>
          <p:cNvPr id="9" name="Picture 8">
            <a:extLst>
              <a:ext uri="{FF2B5EF4-FFF2-40B4-BE49-F238E27FC236}">
                <a16:creationId xmlns:a16="http://schemas.microsoft.com/office/drawing/2014/main" id="{8579737C-8F18-460D-B26B-F9EBACE867AF}"/>
              </a:ext>
            </a:extLst>
          </p:cNvPr>
          <p:cNvPicPr>
            <a:picLocks noChangeAspect="1"/>
          </p:cNvPicPr>
          <p:nvPr/>
        </p:nvPicPr>
        <p:blipFill rotWithShape="1">
          <a:blip r:embed="rId3"/>
          <a:srcRect t="24937" b="17719"/>
          <a:stretch/>
        </p:blipFill>
        <p:spPr>
          <a:xfrm>
            <a:off x="0" y="975992"/>
            <a:ext cx="12192000" cy="5150218"/>
          </a:xfrm>
          <a:prstGeom prst="rect">
            <a:avLst/>
          </a:prstGeom>
        </p:spPr>
      </p:pic>
    </p:spTree>
    <p:extLst>
      <p:ext uri="{BB962C8B-B14F-4D97-AF65-F5344CB8AC3E}">
        <p14:creationId xmlns:p14="http://schemas.microsoft.com/office/powerpoint/2010/main" val="1174850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16B0F37-FA52-416D-B237-5980A8B8A6CB}"/>
              </a:ext>
            </a:extLst>
          </p:cNvPr>
          <p:cNvSpPr>
            <a:spLocks noGrp="1"/>
          </p:cNvSpPr>
          <p:nvPr>
            <p:ph type="title"/>
          </p:nvPr>
        </p:nvSpPr>
        <p:spPr/>
        <p:txBody>
          <a:bodyPr>
            <a:normAutofit fontScale="90000"/>
          </a:bodyPr>
          <a:lstStyle/>
          <a:p>
            <a:pPr algn="ctr"/>
            <a:r>
              <a:rPr lang="en-US" dirty="0"/>
              <a:t>Strategic Highway Safety Plan</a:t>
            </a:r>
          </a:p>
        </p:txBody>
      </p:sp>
      <p:pic>
        <p:nvPicPr>
          <p:cNvPr id="3" name="Picture 2">
            <a:extLst>
              <a:ext uri="{FF2B5EF4-FFF2-40B4-BE49-F238E27FC236}">
                <a16:creationId xmlns:a16="http://schemas.microsoft.com/office/drawing/2014/main" id="{606F4F64-DE5C-4D75-A372-514A0814E906}"/>
              </a:ext>
            </a:extLst>
          </p:cNvPr>
          <p:cNvPicPr>
            <a:picLocks noChangeAspect="1"/>
          </p:cNvPicPr>
          <p:nvPr/>
        </p:nvPicPr>
        <p:blipFill>
          <a:blip r:embed="rId3"/>
          <a:stretch>
            <a:fillRect/>
          </a:stretch>
        </p:blipFill>
        <p:spPr>
          <a:xfrm>
            <a:off x="758082" y="1542029"/>
            <a:ext cx="10675836" cy="3773942"/>
          </a:xfrm>
          <a:prstGeom prst="rect">
            <a:avLst/>
          </a:prstGeom>
        </p:spPr>
      </p:pic>
    </p:spTree>
    <p:extLst>
      <p:ext uri="{BB962C8B-B14F-4D97-AF65-F5344CB8AC3E}">
        <p14:creationId xmlns:p14="http://schemas.microsoft.com/office/powerpoint/2010/main" val="339574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815E47F-0B65-437E-AD3A-CAC7DE91099D}"/>
              </a:ext>
            </a:extLst>
          </p:cNvPr>
          <p:cNvSpPr>
            <a:spLocks noGrp="1"/>
          </p:cNvSpPr>
          <p:nvPr>
            <p:ph type="title"/>
          </p:nvPr>
        </p:nvSpPr>
        <p:spPr/>
        <p:txBody>
          <a:bodyPr>
            <a:normAutofit fontScale="90000"/>
          </a:bodyPr>
          <a:lstStyle/>
          <a:p>
            <a:r>
              <a:rPr lang="en-US" dirty="0"/>
              <a:t>Strategic Highway Safety Plan</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3" name="Picture 2">
            <a:extLst>
              <a:ext uri="{FF2B5EF4-FFF2-40B4-BE49-F238E27FC236}">
                <a16:creationId xmlns:a16="http://schemas.microsoft.com/office/drawing/2014/main" id="{F1FC012C-C274-4A23-93FC-F0B54D93DB18}"/>
              </a:ext>
            </a:extLst>
          </p:cNvPr>
          <p:cNvPicPr>
            <a:picLocks noChangeAspect="1"/>
          </p:cNvPicPr>
          <p:nvPr/>
        </p:nvPicPr>
        <p:blipFill>
          <a:blip r:embed="rId3"/>
          <a:stretch>
            <a:fillRect/>
          </a:stretch>
        </p:blipFill>
        <p:spPr>
          <a:xfrm>
            <a:off x="762000" y="1200105"/>
            <a:ext cx="8110591" cy="4886931"/>
          </a:xfrm>
          <a:prstGeom prst="rect">
            <a:avLst/>
          </a:prstGeom>
        </p:spPr>
      </p:pic>
    </p:spTree>
    <p:extLst>
      <p:ext uri="{BB962C8B-B14F-4D97-AF65-F5344CB8AC3E}">
        <p14:creationId xmlns:p14="http://schemas.microsoft.com/office/powerpoint/2010/main" val="2118364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3AB1AC1-896B-4140-BD37-41FAAADE587E}"/>
              </a:ext>
            </a:extLst>
          </p:cNvPr>
          <p:cNvSpPr>
            <a:spLocks noGrp="1"/>
          </p:cNvSpPr>
          <p:nvPr>
            <p:ph type="title"/>
          </p:nvPr>
        </p:nvSpPr>
        <p:spPr/>
        <p:txBody>
          <a:bodyPr>
            <a:normAutofit fontScale="90000"/>
          </a:bodyPr>
          <a:lstStyle/>
          <a:p>
            <a:r>
              <a:rPr lang="en-US" dirty="0"/>
              <a:t>Strategic Highway Safety Plan</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10" name="Picture 9">
            <a:extLst>
              <a:ext uri="{FF2B5EF4-FFF2-40B4-BE49-F238E27FC236}">
                <a16:creationId xmlns:a16="http://schemas.microsoft.com/office/drawing/2014/main" id="{2A20A2D8-931E-42B0-8255-0F9281E5CF75}"/>
              </a:ext>
            </a:extLst>
          </p:cNvPr>
          <p:cNvPicPr>
            <a:picLocks noChangeAspect="1"/>
          </p:cNvPicPr>
          <p:nvPr/>
        </p:nvPicPr>
        <p:blipFill>
          <a:blip r:embed="rId3"/>
          <a:stretch>
            <a:fillRect/>
          </a:stretch>
        </p:blipFill>
        <p:spPr>
          <a:xfrm>
            <a:off x="266147" y="1683884"/>
            <a:ext cx="11659705" cy="3722460"/>
          </a:xfrm>
          <a:prstGeom prst="rect">
            <a:avLst/>
          </a:prstGeom>
        </p:spPr>
      </p:pic>
    </p:spTree>
    <p:extLst>
      <p:ext uri="{BB962C8B-B14F-4D97-AF65-F5344CB8AC3E}">
        <p14:creationId xmlns:p14="http://schemas.microsoft.com/office/powerpoint/2010/main" val="251162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3AB1AC1-896B-4140-BD37-41FAAADE587E}"/>
              </a:ext>
            </a:extLst>
          </p:cNvPr>
          <p:cNvSpPr>
            <a:spLocks noGrp="1"/>
          </p:cNvSpPr>
          <p:nvPr>
            <p:ph type="title"/>
          </p:nvPr>
        </p:nvSpPr>
        <p:spPr/>
        <p:txBody>
          <a:bodyPr>
            <a:normAutofit fontScale="90000"/>
          </a:bodyPr>
          <a:lstStyle/>
          <a:p>
            <a:r>
              <a:rPr lang="en-US" dirty="0"/>
              <a:t>Strategic Highway Safety Plan</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8" name="Picture 7">
            <a:extLst>
              <a:ext uri="{FF2B5EF4-FFF2-40B4-BE49-F238E27FC236}">
                <a16:creationId xmlns:a16="http://schemas.microsoft.com/office/drawing/2014/main" id="{44708018-76FE-4C8A-AED7-FDA93FA26DCF}"/>
              </a:ext>
            </a:extLst>
          </p:cNvPr>
          <p:cNvPicPr>
            <a:picLocks noChangeAspect="1"/>
          </p:cNvPicPr>
          <p:nvPr/>
        </p:nvPicPr>
        <p:blipFill>
          <a:blip r:embed="rId3"/>
          <a:stretch>
            <a:fillRect/>
          </a:stretch>
        </p:blipFill>
        <p:spPr>
          <a:xfrm>
            <a:off x="1486807" y="1652091"/>
            <a:ext cx="9218386" cy="3553817"/>
          </a:xfrm>
          <a:prstGeom prst="rect">
            <a:avLst/>
          </a:prstGeom>
        </p:spPr>
      </p:pic>
    </p:spTree>
    <p:extLst>
      <p:ext uri="{BB962C8B-B14F-4D97-AF65-F5344CB8AC3E}">
        <p14:creationId xmlns:p14="http://schemas.microsoft.com/office/powerpoint/2010/main" val="21104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3AB1AC1-896B-4140-BD37-41FAAADE587E}"/>
              </a:ext>
            </a:extLst>
          </p:cNvPr>
          <p:cNvSpPr>
            <a:spLocks noGrp="1"/>
          </p:cNvSpPr>
          <p:nvPr>
            <p:ph type="title"/>
          </p:nvPr>
        </p:nvSpPr>
        <p:spPr/>
        <p:txBody>
          <a:bodyPr>
            <a:normAutofit fontScale="90000"/>
          </a:bodyPr>
          <a:lstStyle/>
          <a:p>
            <a:r>
              <a:rPr lang="en-US" dirty="0"/>
              <a:t>Strategic Highway Safety Plan</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3" name="Picture 2">
            <a:extLst>
              <a:ext uri="{FF2B5EF4-FFF2-40B4-BE49-F238E27FC236}">
                <a16:creationId xmlns:a16="http://schemas.microsoft.com/office/drawing/2014/main" id="{A92AE4FE-A159-4837-A268-F59375984BC8}"/>
              </a:ext>
            </a:extLst>
          </p:cNvPr>
          <p:cNvPicPr>
            <a:picLocks noChangeAspect="1"/>
          </p:cNvPicPr>
          <p:nvPr/>
        </p:nvPicPr>
        <p:blipFill>
          <a:blip r:embed="rId3"/>
          <a:stretch>
            <a:fillRect/>
          </a:stretch>
        </p:blipFill>
        <p:spPr>
          <a:xfrm>
            <a:off x="2351" y="1886858"/>
            <a:ext cx="12158621" cy="3077028"/>
          </a:xfrm>
          <a:prstGeom prst="rect">
            <a:avLst/>
          </a:prstGeom>
        </p:spPr>
      </p:pic>
    </p:spTree>
    <p:extLst>
      <p:ext uri="{BB962C8B-B14F-4D97-AF65-F5344CB8AC3E}">
        <p14:creationId xmlns:p14="http://schemas.microsoft.com/office/powerpoint/2010/main" val="1711973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3AB1AC1-896B-4140-BD37-41FAAADE587E}"/>
              </a:ext>
            </a:extLst>
          </p:cNvPr>
          <p:cNvSpPr>
            <a:spLocks noGrp="1"/>
          </p:cNvSpPr>
          <p:nvPr>
            <p:ph type="title"/>
          </p:nvPr>
        </p:nvSpPr>
        <p:spPr/>
        <p:txBody>
          <a:bodyPr>
            <a:normAutofit fontScale="90000"/>
          </a:bodyPr>
          <a:lstStyle/>
          <a:p>
            <a:r>
              <a:rPr lang="en-US" dirty="0"/>
              <a:t>Strategic Highway Safety Plan</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3" name="Picture 2">
            <a:extLst>
              <a:ext uri="{FF2B5EF4-FFF2-40B4-BE49-F238E27FC236}">
                <a16:creationId xmlns:a16="http://schemas.microsoft.com/office/drawing/2014/main" id="{E0F01401-52B8-4B3C-B096-30875FA06E54}"/>
              </a:ext>
            </a:extLst>
          </p:cNvPr>
          <p:cNvPicPr>
            <a:picLocks noChangeAspect="1"/>
          </p:cNvPicPr>
          <p:nvPr/>
        </p:nvPicPr>
        <p:blipFill>
          <a:blip r:embed="rId3"/>
          <a:stretch>
            <a:fillRect/>
          </a:stretch>
        </p:blipFill>
        <p:spPr>
          <a:xfrm>
            <a:off x="1868805" y="1667669"/>
            <a:ext cx="8454390" cy="3522662"/>
          </a:xfrm>
          <a:prstGeom prst="rect">
            <a:avLst/>
          </a:prstGeom>
        </p:spPr>
      </p:pic>
    </p:spTree>
    <p:extLst>
      <p:ext uri="{BB962C8B-B14F-4D97-AF65-F5344CB8AC3E}">
        <p14:creationId xmlns:p14="http://schemas.microsoft.com/office/powerpoint/2010/main" val="316981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B167-10FF-144A-A47A-46EE090B5E4C}"/>
              </a:ext>
            </a:extLst>
          </p:cNvPr>
          <p:cNvSpPr>
            <a:spLocks noGrp="1"/>
          </p:cNvSpPr>
          <p:nvPr>
            <p:ph type="title"/>
          </p:nvPr>
        </p:nvSpPr>
        <p:spPr/>
        <p:txBody>
          <a:bodyPr>
            <a:normAutofit fontScale="90000"/>
          </a:bodyPr>
          <a:lstStyle/>
          <a:p>
            <a:r>
              <a:rPr lang="en-US" dirty="0"/>
              <a:t>What is the Academy?</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1277937" y="1936750"/>
            <a:ext cx="9636125" cy="3522663"/>
          </a:xfrm>
        </p:spPr>
        <p:txBody>
          <a:bodyPr anchor="t" anchorCtr="0">
            <a:normAutofit/>
          </a:bodyPr>
          <a:lstStyle/>
          <a:p>
            <a:pPr marL="0" indent="0" algn="ctr">
              <a:lnSpc>
                <a:spcPct val="120000"/>
              </a:lnSpc>
              <a:buNone/>
            </a:pPr>
            <a:r>
              <a:rPr lang="en-US" sz="3600" b="1" i="1" dirty="0">
                <a:solidFill>
                  <a:schemeClr val="accent1">
                    <a:lumMod val="75000"/>
                  </a:schemeClr>
                </a:solidFill>
              </a:rPr>
              <a:t>The Academy is designed as an interactive experience to give anyone the ability to successfully determine and solve safety issues on our roadways.</a:t>
            </a:r>
          </a:p>
        </p:txBody>
      </p:sp>
    </p:spTree>
    <p:extLst>
      <p:ext uri="{BB962C8B-B14F-4D97-AF65-F5344CB8AC3E}">
        <p14:creationId xmlns:p14="http://schemas.microsoft.com/office/powerpoint/2010/main" val="57651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3AB1AC1-896B-4140-BD37-41FAAADE587E}"/>
              </a:ext>
            </a:extLst>
          </p:cNvPr>
          <p:cNvSpPr>
            <a:spLocks noGrp="1"/>
          </p:cNvSpPr>
          <p:nvPr>
            <p:ph type="title"/>
          </p:nvPr>
        </p:nvSpPr>
        <p:spPr/>
        <p:txBody>
          <a:bodyPr>
            <a:normAutofit fontScale="90000"/>
          </a:bodyPr>
          <a:lstStyle/>
          <a:p>
            <a:r>
              <a:rPr lang="en-US" dirty="0"/>
              <a:t>Strategic Highway Safety Plan</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4" name="Picture 3">
            <a:extLst>
              <a:ext uri="{FF2B5EF4-FFF2-40B4-BE49-F238E27FC236}">
                <a16:creationId xmlns:a16="http://schemas.microsoft.com/office/drawing/2014/main" id="{B22D2B16-ED66-4682-AD6B-5D51B5E373BE}"/>
              </a:ext>
            </a:extLst>
          </p:cNvPr>
          <p:cNvPicPr>
            <a:picLocks noChangeAspect="1"/>
          </p:cNvPicPr>
          <p:nvPr/>
        </p:nvPicPr>
        <p:blipFill>
          <a:blip r:embed="rId3"/>
          <a:stretch>
            <a:fillRect/>
          </a:stretch>
        </p:blipFill>
        <p:spPr>
          <a:xfrm>
            <a:off x="228600" y="1408425"/>
            <a:ext cx="5782264" cy="3522662"/>
          </a:xfrm>
          <a:prstGeom prst="rect">
            <a:avLst/>
          </a:prstGeom>
        </p:spPr>
      </p:pic>
      <p:pic>
        <p:nvPicPr>
          <p:cNvPr id="8" name="Picture 7">
            <a:extLst>
              <a:ext uri="{FF2B5EF4-FFF2-40B4-BE49-F238E27FC236}">
                <a16:creationId xmlns:a16="http://schemas.microsoft.com/office/drawing/2014/main" id="{1FB46768-A5DC-48DC-9EBB-BE6715F4E5E4}"/>
              </a:ext>
            </a:extLst>
          </p:cNvPr>
          <p:cNvPicPr>
            <a:picLocks noChangeAspect="1"/>
          </p:cNvPicPr>
          <p:nvPr/>
        </p:nvPicPr>
        <p:blipFill>
          <a:blip r:embed="rId4"/>
          <a:stretch>
            <a:fillRect/>
          </a:stretch>
        </p:blipFill>
        <p:spPr>
          <a:xfrm>
            <a:off x="5963245" y="2035488"/>
            <a:ext cx="6228755" cy="2895599"/>
          </a:xfrm>
          <a:prstGeom prst="rect">
            <a:avLst/>
          </a:prstGeom>
        </p:spPr>
      </p:pic>
    </p:spTree>
    <p:extLst>
      <p:ext uri="{BB962C8B-B14F-4D97-AF65-F5344CB8AC3E}">
        <p14:creationId xmlns:p14="http://schemas.microsoft.com/office/powerpoint/2010/main" val="4041810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3AB1AC1-896B-4140-BD37-41FAAADE587E}"/>
              </a:ext>
            </a:extLst>
          </p:cNvPr>
          <p:cNvSpPr>
            <a:spLocks noGrp="1"/>
          </p:cNvSpPr>
          <p:nvPr>
            <p:ph type="title"/>
          </p:nvPr>
        </p:nvSpPr>
        <p:spPr/>
        <p:txBody>
          <a:bodyPr>
            <a:normAutofit fontScale="90000"/>
          </a:bodyPr>
          <a:lstStyle/>
          <a:p>
            <a:r>
              <a:rPr lang="en-US" dirty="0"/>
              <a:t>Strategic Highway Safety Plan</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4" name="Picture 3">
            <a:extLst>
              <a:ext uri="{FF2B5EF4-FFF2-40B4-BE49-F238E27FC236}">
                <a16:creationId xmlns:a16="http://schemas.microsoft.com/office/drawing/2014/main" id="{AD0B4611-9EF4-4896-9640-7B2D00B4E3E0}"/>
              </a:ext>
            </a:extLst>
          </p:cNvPr>
          <p:cNvPicPr>
            <a:picLocks noChangeAspect="1"/>
          </p:cNvPicPr>
          <p:nvPr/>
        </p:nvPicPr>
        <p:blipFill>
          <a:blip r:embed="rId3"/>
          <a:stretch>
            <a:fillRect/>
          </a:stretch>
        </p:blipFill>
        <p:spPr>
          <a:xfrm>
            <a:off x="1712534" y="2299040"/>
            <a:ext cx="8766931" cy="2259920"/>
          </a:xfrm>
          <a:prstGeom prst="rect">
            <a:avLst/>
          </a:prstGeom>
        </p:spPr>
      </p:pic>
    </p:spTree>
    <p:extLst>
      <p:ext uri="{BB962C8B-B14F-4D97-AF65-F5344CB8AC3E}">
        <p14:creationId xmlns:p14="http://schemas.microsoft.com/office/powerpoint/2010/main" val="4031206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3AB1AC1-896B-4140-BD37-41FAAADE587E}"/>
              </a:ext>
            </a:extLst>
          </p:cNvPr>
          <p:cNvSpPr>
            <a:spLocks noGrp="1"/>
          </p:cNvSpPr>
          <p:nvPr>
            <p:ph type="title"/>
          </p:nvPr>
        </p:nvSpPr>
        <p:spPr/>
        <p:txBody>
          <a:bodyPr>
            <a:normAutofit fontScale="90000"/>
          </a:bodyPr>
          <a:lstStyle/>
          <a:p>
            <a:r>
              <a:rPr lang="en-US" dirty="0"/>
              <a:t>Strategic Highway Safety Plan</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3" name="Picture 2">
            <a:extLst>
              <a:ext uri="{FF2B5EF4-FFF2-40B4-BE49-F238E27FC236}">
                <a16:creationId xmlns:a16="http://schemas.microsoft.com/office/drawing/2014/main" id="{32B1F5B0-3B4A-44F6-AB08-28E478B6BC1B}"/>
              </a:ext>
            </a:extLst>
          </p:cNvPr>
          <p:cNvPicPr>
            <a:picLocks noChangeAspect="1"/>
          </p:cNvPicPr>
          <p:nvPr/>
        </p:nvPicPr>
        <p:blipFill>
          <a:blip r:embed="rId3"/>
          <a:stretch>
            <a:fillRect/>
          </a:stretch>
        </p:blipFill>
        <p:spPr>
          <a:xfrm>
            <a:off x="2775487" y="1509712"/>
            <a:ext cx="6315075" cy="4248150"/>
          </a:xfrm>
          <a:prstGeom prst="rect">
            <a:avLst/>
          </a:prstGeom>
        </p:spPr>
      </p:pic>
    </p:spTree>
    <p:extLst>
      <p:ext uri="{BB962C8B-B14F-4D97-AF65-F5344CB8AC3E}">
        <p14:creationId xmlns:p14="http://schemas.microsoft.com/office/powerpoint/2010/main" val="3043254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47ECE-DA06-4B24-BBC3-6A046181AE37}"/>
              </a:ext>
            </a:extLst>
          </p:cNvPr>
          <p:cNvSpPr>
            <a:spLocks noGrp="1"/>
          </p:cNvSpPr>
          <p:nvPr>
            <p:ph type="title"/>
          </p:nvPr>
        </p:nvSpPr>
        <p:spPr/>
        <p:txBody>
          <a:bodyPr>
            <a:normAutofit fontScale="90000"/>
          </a:bodyPr>
          <a:lstStyle/>
          <a:p>
            <a:pPr algn="ctr"/>
            <a:r>
              <a:rPr lang="en-US" dirty="0"/>
              <a:t>The State Has Adopted Target Zero</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3" name="Picture 2" descr="Logo&#10;&#10;Description automatically generated">
            <a:extLst>
              <a:ext uri="{FF2B5EF4-FFF2-40B4-BE49-F238E27FC236}">
                <a16:creationId xmlns:a16="http://schemas.microsoft.com/office/drawing/2014/main" id="{885D17F3-3D77-4650-93F3-69B9282D4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425" y="2235200"/>
            <a:ext cx="7483889" cy="3070313"/>
          </a:xfrm>
          <a:prstGeom prst="rect">
            <a:avLst/>
          </a:prstGeom>
        </p:spPr>
      </p:pic>
    </p:spTree>
    <p:extLst>
      <p:ext uri="{BB962C8B-B14F-4D97-AF65-F5344CB8AC3E}">
        <p14:creationId xmlns:p14="http://schemas.microsoft.com/office/powerpoint/2010/main" val="2178419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26A7D7-A495-4DF3-B674-61C1F5B7A9B7}"/>
              </a:ext>
            </a:extLst>
          </p:cNvPr>
          <p:cNvSpPr>
            <a:spLocks noGrp="1"/>
          </p:cNvSpPr>
          <p:nvPr>
            <p:ph type="title" idx="4294967295"/>
          </p:nvPr>
        </p:nvSpPr>
        <p:spPr>
          <a:xfrm>
            <a:off x="762000" y="365125"/>
            <a:ext cx="10591800" cy="536575"/>
          </a:xfrm>
        </p:spPr>
        <p:txBody>
          <a:bodyPr>
            <a:normAutofit fontScale="90000"/>
          </a:bodyPr>
          <a:lstStyle/>
          <a:p>
            <a:r>
              <a:rPr lang="en-US" sz="4400" b="1" dirty="0">
                <a:solidFill>
                  <a:schemeClr val="bg1"/>
                </a:solidFill>
                <a:latin typeface="Century Gothic" panose="020B0502020202020204" pitchFamily="34" charset="0"/>
              </a:rPr>
              <a:t>What is Target Zero?</a:t>
            </a:r>
            <a:endParaRPr lang="en-US" dirty="0">
              <a:solidFill>
                <a:schemeClr val="bg1"/>
              </a:solidFill>
            </a:endParaRP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sp>
        <p:nvSpPr>
          <p:cNvPr id="2" name="TextBox 1">
            <a:extLst>
              <a:ext uri="{FF2B5EF4-FFF2-40B4-BE49-F238E27FC236}">
                <a16:creationId xmlns:a16="http://schemas.microsoft.com/office/drawing/2014/main" id="{8C321678-6ADF-48E5-9055-35B0C4FAA26F}"/>
              </a:ext>
            </a:extLst>
          </p:cNvPr>
          <p:cNvSpPr txBox="1"/>
          <p:nvPr/>
        </p:nvSpPr>
        <p:spPr>
          <a:xfrm>
            <a:off x="1495646" y="2109972"/>
            <a:ext cx="9200707" cy="2800767"/>
          </a:xfrm>
          <a:prstGeom prst="rect">
            <a:avLst/>
          </a:prstGeom>
          <a:noFill/>
        </p:spPr>
        <p:txBody>
          <a:bodyPr wrap="square" rtlCol="0">
            <a:spAutoFit/>
          </a:bodyPr>
          <a:lstStyle/>
          <a:p>
            <a:pPr algn="ctr"/>
            <a:r>
              <a:rPr lang="en-US" sz="4400" b="1" i="1" dirty="0">
                <a:solidFill>
                  <a:schemeClr val="bg1"/>
                </a:solidFill>
                <a:latin typeface="Arial" panose="020B0604020202020204" pitchFamily="34" charset="0"/>
                <a:cs typeface="Arial" panose="020B0604020202020204" pitchFamily="34" charset="0"/>
              </a:rPr>
              <a:t>Target Zero follows the Vision Zero Principles, but makes Zero Deaths a TARGET, and not an aspirational Vision.</a:t>
            </a:r>
          </a:p>
        </p:txBody>
      </p:sp>
    </p:spTree>
    <p:extLst>
      <p:ext uri="{BB962C8B-B14F-4D97-AF65-F5344CB8AC3E}">
        <p14:creationId xmlns:p14="http://schemas.microsoft.com/office/powerpoint/2010/main" val="190801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8687D-3262-4228-BC71-0250DE075FAC}"/>
              </a:ext>
            </a:extLst>
          </p:cNvPr>
          <p:cNvSpPr>
            <a:spLocks noGrp="1"/>
          </p:cNvSpPr>
          <p:nvPr>
            <p:ph idx="13"/>
          </p:nvPr>
        </p:nvSpPr>
        <p:spPr/>
        <p:txBody>
          <a:bodyPr/>
          <a:lstStyle/>
          <a:p>
            <a:pPr>
              <a:spcAft>
                <a:spcPts val="3600"/>
              </a:spcAft>
            </a:pPr>
            <a:r>
              <a:rPr lang="en-US" b="1" dirty="0"/>
              <a:t>Target ZERO is Florida’s safety vision of eliminating all transportation related fatalities and serious injuries for all modes of travel.</a:t>
            </a:r>
          </a:p>
          <a:p>
            <a:r>
              <a:rPr lang="en-US" b="1" dirty="0"/>
              <a:t>Target ZERO provides a framework for Florida’s traffic safety partners to move the needle towards a fatality free transportation system through a safe system approach.</a:t>
            </a:r>
          </a:p>
          <a:p>
            <a:endParaRPr lang="en-US" b="1" dirty="0"/>
          </a:p>
          <a:p>
            <a:endParaRPr lang="en-US" b="1" dirty="0"/>
          </a:p>
        </p:txBody>
      </p:sp>
      <p:sp>
        <p:nvSpPr>
          <p:cNvPr id="2" name="Title 1">
            <a:extLst>
              <a:ext uri="{FF2B5EF4-FFF2-40B4-BE49-F238E27FC236}">
                <a16:creationId xmlns:a16="http://schemas.microsoft.com/office/drawing/2014/main" id="{D886B167-10FF-144A-A47A-46EE090B5E4C}"/>
              </a:ext>
            </a:extLst>
          </p:cNvPr>
          <p:cNvSpPr>
            <a:spLocks noGrp="1"/>
          </p:cNvSpPr>
          <p:nvPr>
            <p:ph type="title"/>
          </p:nvPr>
        </p:nvSpPr>
        <p:spPr/>
        <p:txBody>
          <a:bodyPr>
            <a:normAutofit fontScale="90000"/>
          </a:bodyPr>
          <a:lstStyle/>
          <a:p>
            <a:r>
              <a:rPr lang="en-US" dirty="0"/>
              <a:t>What is Target Zero?</a:t>
            </a:r>
          </a:p>
        </p:txBody>
      </p:sp>
    </p:spTree>
    <p:extLst>
      <p:ext uri="{BB962C8B-B14F-4D97-AF65-F5344CB8AC3E}">
        <p14:creationId xmlns:p14="http://schemas.microsoft.com/office/powerpoint/2010/main" val="380523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7C6D2466-BB06-4B4E-9207-B90B1F09AE2E}"/>
              </a:ext>
            </a:extLst>
          </p:cNvPr>
          <p:cNvSpPr/>
          <p:nvPr/>
        </p:nvSpPr>
        <p:spPr>
          <a:xfrm>
            <a:off x="712380" y="1158947"/>
            <a:ext cx="8686800" cy="5071731"/>
          </a:xfrm>
          <a:prstGeom prst="homePlate">
            <a:avLst>
              <a:gd name="adj" fmla="val 1247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92C86AB8-7B20-4085-9A17-68F3B5D9F94E}"/>
              </a:ext>
            </a:extLst>
          </p:cNvPr>
          <p:cNvSpPr/>
          <p:nvPr/>
        </p:nvSpPr>
        <p:spPr>
          <a:xfrm>
            <a:off x="0" y="1158947"/>
            <a:ext cx="6756988" cy="5071731"/>
          </a:xfrm>
          <a:prstGeom prst="homePlate">
            <a:avLst>
              <a:gd name="adj" fmla="val 1247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77F352A-ECA1-422D-B867-C003336F49E2}"/>
              </a:ext>
            </a:extLst>
          </p:cNvPr>
          <p:cNvSpPr txBox="1">
            <a:spLocks/>
          </p:cNvSpPr>
          <p:nvPr/>
        </p:nvSpPr>
        <p:spPr>
          <a:xfrm>
            <a:off x="830943" y="123371"/>
            <a:ext cx="8252362" cy="1178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4000" b="1" dirty="0">
                <a:latin typeface="Century Gothic" panose="020B0502020202020204" pitchFamily="34" charset="0"/>
              </a:rPr>
              <a:t>Vision Zero vs Target Zero</a:t>
            </a:r>
          </a:p>
        </p:txBody>
      </p:sp>
      <p:sp>
        <p:nvSpPr>
          <p:cNvPr id="10" name="Content Placeholder 9">
            <a:extLst>
              <a:ext uri="{FF2B5EF4-FFF2-40B4-BE49-F238E27FC236}">
                <a16:creationId xmlns:a16="http://schemas.microsoft.com/office/drawing/2014/main" id="{3A47E6B8-C815-4004-A3AA-516B27659117}"/>
              </a:ext>
            </a:extLst>
          </p:cNvPr>
          <p:cNvSpPr>
            <a:spLocks noGrp="1"/>
          </p:cNvSpPr>
          <p:nvPr>
            <p:ph idx="13"/>
          </p:nvPr>
        </p:nvSpPr>
        <p:spPr>
          <a:xfrm>
            <a:off x="838199" y="1606550"/>
            <a:ext cx="4903382" cy="4001625"/>
          </a:xfrm>
        </p:spPr>
        <p:txBody>
          <a:bodyPr>
            <a:noAutofit/>
          </a:bodyPr>
          <a:lstStyle/>
          <a:p>
            <a:pPr marL="0" indent="0">
              <a:buNone/>
            </a:pPr>
            <a:r>
              <a:rPr lang="en-US" b="1" dirty="0"/>
              <a:t>Vision Zero</a:t>
            </a:r>
          </a:p>
          <a:p>
            <a:r>
              <a:rPr lang="en-US" sz="2000" dirty="0"/>
              <a:t>Vision zero sets the goal of eliminating all traffic fatalities and severe injuries, while increasing safe, healthy, equitable mobility for all, in a set period with clear, measurable strategies.</a:t>
            </a:r>
          </a:p>
          <a:p>
            <a:r>
              <a:rPr lang="en-US" sz="2000" dirty="0"/>
              <a:t>Traffic deaths are PREVENTABLE</a:t>
            </a:r>
          </a:p>
          <a:p>
            <a:r>
              <a:rPr lang="en-US" sz="2000" dirty="0"/>
              <a:t>Acknowledge HUMAN BEHAVIOR influences crashes</a:t>
            </a:r>
          </a:p>
          <a:p>
            <a:r>
              <a:rPr lang="en-US" sz="2000" dirty="0"/>
              <a:t>Multidisciplinary approach</a:t>
            </a:r>
          </a:p>
          <a:p>
            <a:r>
              <a:rPr lang="en-US" sz="2000" dirty="0"/>
              <a:t>https://visionzeronetwork.org</a:t>
            </a:r>
          </a:p>
        </p:txBody>
      </p:sp>
      <p:sp>
        <p:nvSpPr>
          <p:cNvPr id="2" name="Title 1">
            <a:extLst>
              <a:ext uri="{FF2B5EF4-FFF2-40B4-BE49-F238E27FC236}">
                <a16:creationId xmlns:a16="http://schemas.microsoft.com/office/drawing/2014/main" id="{854983FE-42C8-4FDE-85C9-EDA22DDB78A5}"/>
              </a:ext>
            </a:extLst>
          </p:cNvPr>
          <p:cNvSpPr>
            <a:spLocks noGrp="1"/>
          </p:cNvSpPr>
          <p:nvPr>
            <p:ph type="title"/>
          </p:nvPr>
        </p:nvSpPr>
        <p:spPr/>
        <p:txBody>
          <a:bodyPr>
            <a:normAutofit fontScale="90000"/>
          </a:bodyPr>
          <a:lstStyle/>
          <a:p>
            <a:r>
              <a:rPr lang="en-US" dirty="0"/>
              <a:t>Vision Zero vs Target Zero</a:t>
            </a:r>
          </a:p>
        </p:txBody>
      </p:sp>
      <p:sp>
        <p:nvSpPr>
          <p:cNvPr id="11" name="Content Placeholder 10">
            <a:extLst>
              <a:ext uri="{FF2B5EF4-FFF2-40B4-BE49-F238E27FC236}">
                <a16:creationId xmlns:a16="http://schemas.microsoft.com/office/drawing/2014/main" id="{7AAE029A-152F-4FBB-9DBB-649E7C1BCE28}"/>
              </a:ext>
            </a:extLst>
          </p:cNvPr>
          <p:cNvSpPr>
            <a:spLocks noGrp="1"/>
          </p:cNvSpPr>
          <p:nvPr>
            <p:ph idx="14"/>
          </p:nvPr>
        </p:nvSpPr>
        <p:spPr>
          <a:xfrm>
            <a:off x="9399180" y="1606550"/>
            <a:ext cx="2211573" cy="4001625"/>
          </a:xfrm>
        </p:spPr>
        <p:txBody>
          <a:bodyPr>
            <a:normAutofit/>
          </a:bodyPr>
          <a:lstStyle/>
          <a:p>
            <a:pPr marL="0" indent="0">
              <a:buNone/>
            </a:pPr>
            <a:r>
              <a:rPr lang="en-US" b="1" dirty="0"/>
              <a:t>Target Zero</a:t>
            </a:r>
          </a:p>
          <a:p>
            <a:r>
              <a:rPr lang="en-US" sz="2000" dirty="0"/>
              <a:t>Target Zero is a parallel effort that plans programs and projects, both infrastructure and behavioral related, to help achieve zero fatalities and serious injuries.</a:t>
            </a:r>
          </a:p>
          <a:p>
            <a:endParaRPr lang="en-US" dirty="0"/>
          </a:p>
        </p:txBody>
      </p:sp>
      <p:sp>
        <p:nvSpPr>
          <p:cNvPr id="9" name="TextBox 8">
            <a:extLst>
              <a:ext uri="{FF2B5EF4-FFF2-40B4-BE49-F238E27FC236}">
                <a16:creationId xmlns:a16="http://schemas.microsoft.com/office/drawing/2014/main" id="{08AA3768-5055-4DB7-A750-AB3316AE568D}"/>
              </a:ext>
            </a:extLst>
          </p:cNvPr>
          <p:cNvSpPr txBox="1"/>
          <p:nvPr/>
        </p:nvSpPr>
        <p:spPr>
          <a:xfrm>
            <a:off x="6943061" y="2914864"/>
            <a:ext cx="2137142" cy="1384995"/>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Vision Zero is a part of Target Zero</a:t>
            </a:r>
          </a:p>
        </p:txBody>
      </p:sp>
    </p:spTree>
    <p:extLst>
      <p:ext uri="{BB962C8B-B14F-4D97-AF65-F5344CB8AC3E}">
        <p14:creationId xmlns:p14="http://schemas.microsoft.com/office/powerpoint/2010/main" val="15076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D812C95-5DA4-4A2E-8C9A-E67EEC77B7D8}"/>
              </a:ext>
            </a:extLst>
          </p:cNvPr>
          <p:cNvSpPr txBox="1">
            <a:spLocks/>
          </p:cNvSpPr>
          <p:nvPr/>
        </p:nvSpPr>
        <p:spPr>
          <a:xfrm>
            <a:off x="762000" y="0"/>
            <a:ext cx="10808977" cy="9326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Why</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is Achieving Zero Fatalities Important?</a:t>
            </a:r>
          </a:p>
        </p:txBody>
      </p:sp>
      <p:pic>
        <p:nvPicPr>
          <p:cNvPr id="3" name="FDOT Vision Zero (English)">
            <a:hlinkClick r:id="" action="ppaction://media"/>
            <a:extLst>
              <a:ext uri="{FF2B5EF4-FFF2-40B4-BE49-F238E27FC236}">
                <a16:creationId xmlns:a16="http://schemas.microsoft.com/office/drawing/2014/main" id="{2FFD3DCA-BBB6-4902-B410-C7DF8EE224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3991" y="1155972"/>
            <a:ext cx="8704017" cy="4896009"/>
          </a:xfrm>
          <a:prstGeom prst="rect">
            <a:avLst/>
          </a:prstGeom>
        </p:spPr>
      </p:pic>
    </p:spTree>
    <p:extLst>
      <p:ext uri="{BB962C8B-B14F-4D97-AF65-F5344CB8AC3E}">
        <p14:creationId xmlns:p14="http://schemas.microsoft.com/office/powerpoint/2010/main" val="28922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2667ED-29D5-4F23-9C39-674C47756AFC}"/>
              </a:ext>
            </a:extLst>
          </p:cNvPr>
          <p:cNvSpPr txBox="1"/>
          <p:nvPr/>
        </p:nvSpPr>
        <p:spPr>
          <a:xfrm>
            <a:off x="751365" y="301352"/>
            <a:ext cx="106892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Imagine our country as a place where </a:t>
            </a:r>
            <a:r>
              <a:rPr kumimoji="0" lang="en-US" sz="40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nobody</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has to die from vehicle crashes.</a:t>
            </a:r>
          </a:p>
        </p:txBody>
      </p:sp>
      <p:pic>
        <p:nvPicPr>
          <p:cNvPr id="4" name="Picture 3">
            <a:extLst>
              <a:ext uri="{FF2B5EF4-FFF2-40B4-BE49-F238E27FC236}">
                <a16:creationId xmlns:a16="http://schemas.microsoft.com/office/drawing/2014/main" id="{149CDAD6-C060-40C7-960B-D08888794806}"/>
              </a:ext>
            </a:extLst>
          </p:cNvPr>
          <p:cNvPicPr>
            <a:picLocks noChangeAspect="1"/>
          </p:cNvPicPr>
          <p:nvPr/>
        </p:nvPicPr>
        <p:blipFill>
          <a:blip r:embed="rId3"/>
          <a:stretch>
            <a:fillRect/>
          </a:stretch>
        </p:blipFill>
        <p:spPr>
          <a:xfrm>
            <a:off x="3015660" y="1864363"/>
            <a:ext cx="6160678" cy="4105252"/>
          </a:xfrm>
          <a:prstGeom prst="rect">
            <a:avLst/>
          </a:prstGeom>
        </p:spPr>
      </p:pic>
    </p:spTree>
    <p:extLst>
      <p:ext uri="{BB962C8B-B14F-4D97-AF65-F5344CB8AC3E}">
        <p14:creationId xmlns:p14="http://schemas.microsoft.com/office/powerpoint/2010/main" val="161860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C04EC-BACB-4430-93E6-1B3858A616C2}"/>
              </a:ext>
            </a:extLst>
          </p:cNvPr>
          <p:cNvSpPr txBox="1"/>
          <p:nvPr/>
        </p:nvSpPr>
        <p:spPr>
          <a:xfrm>
            <a:off x="1978546" y="368998"/>
            <a:ext cx="823490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How does the United States </a:t>
            </a:r>
            <a:r>
              <a:rPr kumimoji="0" lang="en-US" sz="40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reach zero deaths</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3DD099A6-BF96-4D3E-B71A-B2D2066295B5}"/>
              </a:ext>
            </a:extLst>
          </p:cNvPr>
          <p:cNvPicPr>
            <a:picLocks noChangeAspect="1"/>
          </p:cNvPicPr>
          <p:nvPr/>
        </p:nvPicPr>
        <p:blipFill>
          <a:blip r:embed="rId3"/>
          <a:stretch>
            <a:fillRect/>
          </a:stretch>
        </p:blipFill>
        <p:spPr>
          <a:xfrm>
            <a:off x="2882484" y="1915720"/>
            <a:ext cx="6427032" cy="4282740"/>
          </a:xfrm>
          <a:prstGeom prst="rect">
            <a:avLst/>
          </a:prstGeom>
        </p:spPr>
      </p:pic>
    </p:spTree>
    <p:extLst>
      <p:ext uri="{BB962C8B-B14F-4D97-AF65-F5344CB8AC3E}">
        <p14:creationId xmlns:p14="http://schemas.microsoft.com/office/powerpoint/2010/main" val="306226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B167-10FF-144A-A47A-46EE090B5E4C}"/>
              </a:ext>
            </a:extLst>
          </p:cNvPr>
          <p:cNvSpPr>
            <a:spLocks noGrp="1"/>
          </p:cNvSpPr>
          <p:nvPr>
            <p:ph type="title"/>
          </p:nvPr>
        </p:nvSpPr>
        <p:spPr/>
        <p:txBody>
          <a:bodyPr>
            <a:normAutofit fontScale="90000"/>
          </a:bodyPr>
          <a:lstStyle/>
          <a:p>
            <a:r>
              <a:rPr lang="en-US" dirty="0"/>
              <a:t>What is the Academy?</a:t>
            </a:r>
          </a:p>
        </p:txBody>
      </p:sp>
      <p:graphicFrame>
        <p:nvGraphicFramePr>
          <p:cNvPr id="4" name="Diagram 3">
            <a:extLst>
              <a:ext uri="{FF2B5EF4-FFF2-40B4-BE49-F238E27FC236}">
                <a16:creationId xmlns:a16="http://schemas.microsoft.com/office/drawing/2014/main" id="{ED07001A-32F6-4F00-AEB9-3420B360EF60}"/>
              </a:ext>
            </a:extLst>
          </p:cNvPr>
          <p:cNvGraphicFramePr/>
          <p:nvPr>
            <p:extLst>
              <p:ext uri="{D42A27DB-BD31-4B8C-83A1-F6EECF244321}">
                <p14:modId xmlns:p14="http://schemas.microsoft.com/office/powerpoint/2010/main" val="1952225309"/>
              </p:ext>
            </p:extLst>
          </p:nvPr>
        </p:nvGraphicFramePr>
        <p:xfrm>
          <a:off x="544285" y="1194879"/>
          <a:ext cx="11103429" cy="4960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6977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00DFFA-5C0A-4F70-8B4F-1FEF536D5399}"/>
              </a:ext>
            </a:extLst>
          </p:cNvPr>
          <p:cNvPicPr>
            <a:picLocks noChangeAspect="1"/>
          </p:cNvPicPr>
          <p:nvPr/>
        </p:nvPicPr>
        <p:blipFill>
          <a:blip r:embed="rId3"/>
          <a:stretch>
            <a:fillRect/>
          </a:stretch>
        </p:blipFill>
        <p:spPr>
          <a:xfrm>
            <a:off x="402018" y="894223"/>
            <a:ext cx="7145730" cy="5300404"/>
          </a:xfrm>
          <a:prstGeom prst="rect">
            <a:avLst/>
          </a:prstGeom>
        </p:spPr>
      </p:pic>
      <p:sp>
        <p:nvSpPr>
          <p:cNvPr id="3" name="Text Placeholder 5">
            <a:extLst>
              <a:ext uri="{FF2B5EF4-FFF2-40B4-BE49-F238E27FC236}">
                <a16:creationId xmlns:a16="http://schemas.microsoft.com/office/drawing/2014/main" id="{84CFB213-01C5-4773-BAE4-3A45F6A4BA6B}"/>
              </a:ext>
            </a:extLst>
          </p:cNvPr>
          <p:cNvSpPr txBox="1">
            <a:spLocks/>
          </p:cNvSpPr>
          <p:nvPr/>
        </p:nvSpPr>
        <p:spPr>
          <a:xfrm>
            <a:off x="487680" y="338016"/>
            <a:ext cx="10515600"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5"/>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4"/>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dirty="0">
                <a:latin typeface="Arial" panose="020B0604020202020204" pitchFamily="34" charset="0"/>
                <a:cs typeface="Arial" panose="020B0604020202020204" pitchFamily="34" charset="0"/>
              </a:rPr>
              <a:t>Why Not Vision Zero?</a:t>
            </a:r>
          </a:p>
        </p:txBody>
      </p:sp>
      <p:sp>
        <p:nvSpPr>
          <p:cNvPr id="4" name="TextBox 3">
            <a:extLst>
              <a:ext uri="{FF2B5EF4-FFF2-40B4-BE49-F238E27FC236}">
                <a16:creationId xmlns:a16="http://schemas.microsoft.com/office/drawing/2014/main" id="{AF93FEB6-AE36-4B6D-A81B-5E4820C92ACB}"/>
              </a:ext>
            </a:extLst>
          </p:cNvPr>
          <p:cNvSpPr txBox="1"/>
          <p:nvPr/>
        </p:nvSpPr>
        <p:spPr>
          <a:xfrm>
            <a:off x="7729437" y="340458"/>
            <a:ext cx="3974883" cy="2948179"/>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US" b="1" i="1" dirty="0">
                <a:solidFill>
                  <a:prstClr val="white"/>
                </a:solidFill>
                <a:latin typeface="Arial" panose="020B0604020202020204" pitchFamily="34" charset="0"/>
                <a:cs typeface="Arial" panose="020B0604020202020204" pitchFamily="34" charset="0"/>
              </a:rPr>
              <a:t>“</a:t>
            </a:r>
            <a:r>
              <a:rPr kumimoji="0" lang="en-US" sz="1800" b="1"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Roadway tragedies effect real people and leave behind nothing less than devastation. The social, emotional and economic impact to our communities is vast. Increasing safety, healthy and equitable mobility for all positively impacts our communities by saving human lives.”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Melissa </a:t>
            </a:r>
            <a:r>
              <a:rPr kumimoji="0" lang="en-US" sz="1800" i="1"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Wandall</a:t>
            </a:r>
            <a:endParaRPr kumimoji="0" lang="en-US" sz="180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B9A914B2-3C57-4BCD-AF1A-4D0672DC640D}"/>
              </a:ext>
            </a:extLst>
          </p:cNvPr>
          <p:cNvGraphicFramePr>
            <a:graphicFrameLocks noGrp="1"/>
          </p:cNvGraphicFramePr>
          <p:nvPr>
            <p:extLst>
              <p:ext uri="{D42A27DB-BD31-4B8C-83A1-F6EECF244321}">
                <p14:modId xmlns:p14="http://schemas.microsoft.com/office/powerpoint/2010/main" val="3629178391"/>
              </p:ext>
            </p:extLst>
          </p:nvPr>
        </p:nvGraphicFramePr>
        <p:xfrm>
          <a:off x="7814930" y="3710763"/>
          <a:ext cx="4179260" cy="2223959"/>
        </p:xfrm>
        <a:graphic>
          <a:graphicData uri="http://schemas.openxmlformats.org/drawingml/2006/table">
            <a:tbl>
              <a:tblPr firstRow="1" bandRow="1"/>
              <a:tblGrid>
                <a:gridCol w="2089630">
                  <a:extLst>
                    <a:ext uri="{9D8B030D-6E8A-4147-A177-3AD203B41FA5}">
                      <a16:colId xmlns:a16="http://schemas.microsoft.com/office/drawing/2014/main" val="1121048676"/>
                    </a:ext>
                  </a:extLst>
                </a:gridCol>
                <a:gridCol w="2089630">
                  <a:extLst>
                    <a:ext uri="{9D8B030D-6E8A-4147-A177-3AD203B41FA5}">
                      <a16:colId xmlns:a16="http://schemas.microsoft.com/office/drawing/2014/main" val="348074319"/>
                    </a:ext>
                  </a:extLst>
                </a:gridCol>
              </a:tblGrid>
              <a:tr h="586489">
                <a:tc gridSpan="2">
                  <a:txBody>
                    <a:bodyPr/>
                    <a:lstStyle>
                      <a:lvl1pPr marL="0" algn="l" defTabSz="914400" rtl="0" eaLnBrk="1" latinLnBrk="0" hangingPunct="1">
                        <a:defRPr sz="1800" b="1" kern="1200">
                          <a:solidFill>
                            <a:schemeClr val="lt1"/>
                          </a:solidFill>
                          <a:latin typeface="Speak Pro"/>
                        </a:defRPr>
                      </a:lvl1pPr>
                      <a:lvl2pPr marL="457200" algn="l" defTabSz="914400" rtl="0" eaLnBrk="1" latinLnBrk="0" hangingPunct="1">
                        <a:defRPr sz="1800" b="1" kern="1200">
                          <a:solidFill>
                            <a:schemeClr val="lt1"/>
                          </a:solidFill>
                          <a:latin typeface="Speak Pro"/>
                        </a:defRPr>
                      </a:lvl2pPr>
                      <a:lvl3pPr marL="914400" algn="l" defTabSz="914400" rtl="0" eaLnBrk="1" latinLnBrk="0" hangingPunct="1">
                        <a:defRPr sz="1800" b="1" kern="1200">
                          <a:solidFill>
                            <a:schemeClr val="lt1"/>
                          </a:solidFill>
                          <a:latin typeface="Speak Pro"/>
                        </a:defRPr>
                      </a:lvl3pPr>
                      <a:lvl4pPr marL="1371600" algn="l" defTabSz="914400" rtl="0" eaLnBrk="1" latinLnBrk="0" hangingPunct="1">
                        <a:defRPr sz="1800" b="1" kern="1200">
                          <a:solidFill>
                            <a:schemeClr val="lt1"/>
                          </a:solidFill>
                          <a:latin typeface="Speak Pro"/>
                        </a:defRPr>
                      </a:lvl4pPr>
                      <a:lvl5pPr marL="1828800" algn="l" defTabSz="914400" rtl="0" eaLnBrk="1" latinLnBrk="0" hangingPunct="1">
                        <a:defRPr sz="1800" b="1" kern="1200">
                          <a:solidFill>
                            <a:schemeClr val="lt1"/>
                          </a:solidFill>
                          <a:latin typeface="Speak Pro"/>
                        </a:defRPr>
                      </a:lvl5pPr>
                      <a:lvl6pPr marL="2286000" algn="l" defTabSz="914400" rtl="0" eaLnBrk="1" latinLnBrk="0" hangingPunct="1">
                        <a:defRPr sz="1800" b="1" kern="1200">
                          <a:solidFill>
                            <a:schemeClr val="lt1"/>
                          </a:solidFill>
                          <a:latin typeface="Speak Pro"/>
                        </a:defRPr>
                      </a:lvl6pPr>
                      <a:lvl7pPr marL="2743200" algn="l" defTabSz="914400" rtl="0" eaLnBrk="1" latinLnBrk="0" hangingPunct="1">
                        <a:defRPr sz="1800" b="1" kern="1200">
                          <a:solidFill>
                            <a:schemeClr val="lt1"/>
                          </a:solidFill>
                          <a:latin typeface="Speak Pro"/>
                        </a:defRPr>
                      </a:lvl7pPr>
                      <a:lvl8pPr marL="3200400" algn="l" defTabSz="914400" rtl="0" eaLnBrk="1" latinLnBrk="0" hangingPunct="1">
                        <a:defRPr sz="1800" b="1" kern="1200">
                          <a:solidFill>
                            <a:schemeClr val="lt1"/>
                          </a:solidFill>
                          <a:latin typeface="Speak Pro"/>
                        </a:defRPr>
                      </a:lvl8pPr>
                      <a:lvl9pPr marL="3657600" algn="l" defTabSz="914400" rtl="0" eaLnBrk="1" latinLnBrk="0" hangingPunct="1">
                        <a:defRPr sz="1800" b="1" kern="1200">
                          <a:solidFill>
                            <a:schemeClr val="lt1"/>
                          </a:solidFill>
                          <a:latin typeface="Speak Pro"/>
                        </a:defRPr>
                      </a:lvl9pPr>
                    </a:lstStyle>
                    <a:p>
                      <a:pPr algn="ctr"/>
                      <a:r>
                        <a:rPr lang="en-US" sz="1800" b="1" dirty="0">
                          <a:latin typeface="Arial" panose="020B0604020202020204" pitchFamily="34" charset="0"/>
                          <a:cs typeface="Arial" panose="020B0604020202020204" pitchFamily="34" charset="0"/>
                        </a:rPr>
                        <a:t>2020 Florida Crashes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B2CAC"/>
                    </a:solidFill>
                  </a:tcPr>
                </a:tc>
                <a:tc hMerge="1">
                  <a:txBody>
                    <a:bodyPr/>
                    <a:lstStyle/>
                    <a:p>
                      <a:endParaRPr lang="en-US" dirty="0"/>
                    </a:p>
                  </a:txBody>
                  <a:tcPr/>
                </a:tc>
                <a:extLst>
                  <a:ext uri="{0D108BD9-81ED-4DB2-BD59-A6C34878D82A}">
                    <a16:rowId xmlns:a16="http://schemas.microsoft.com/office/drawing/2014/main" val="2779461341"/>
                  </a:ext>
                </a:extLst>
              </a:tr>
              <a:tr h="520844">
                <a:tc>
                  <a:txBody>
                    <a:bodyPr/>
                    <a:lstStyle>
                      <a:lvl1pPr marL="0" algn="l" defTabSz="914400" rtl="0" eaLnBrk="1" latinLnBrk="0" hangingPunct="1">
                        <a:defRPr sz="1800" kern="1200">
                          <a:solidFill>
                            <a:schemeClr val="dk1"/>
                          </a:solidFill>
                          <a:latin typeface="Speak Pro"/>
                        </a:defRPr>
                      </a:lvl1pPr>
                      <a:lvl2pPr marL="457200" algn="l" defTabSz="914400" rtl="0" eaLnBrk="1" latinLnBrk="0" hangingPunct="1">
                        <a:defRPr sz="1800" kern="1200">
                          <a:solidFill>
                            <a:schemeClr val="dk1"/>
                          </a:solidFill>
                          <a:latin typeface="Speak Pro"/>
                        </a:defRPr>
                      </a:lvl2pPr>
                      <a:lvl3pPr marL="914400" algn="l" defTabSz="914400" rtl="0" eaLnBrk="1" latinLnBrk="0" hangingPunct="1">
                        <a:defRPr sz="1800" kern="1200">
                          <a:solidFill>
                            <a:schemeClr val="dk1"/>
                          </a:solidFill>
                          <a:latin typeface="Speak Pro"/>
                        </a:defRPr>
                      </a:lvl3pPr>
                      <a:lvl4pPr marL="1371600" algn="l" defTabSz="914400" rtl="0" eaLnBrk="1" latinLnBrk="0" hangingPunct="1">
                        <a:defRPr sz="1800" kern="1200">
                          <a:solidFill>
                            <a:schemeClr val="dk1"/>
                          </a:solidFill>
                          <a:latin typeface="Speak Pro"/>
                        </a:defRPr>
                      </a:lvl4pPr>
                      <a:lvl5pPr marL="1828800" algn="l" defTabSz="914400" rtl="0" eaLnBrk="1" latinLnBrk="0" hangingPunct="1">
                        <a:defRPr sz="1800" kern="1200">
                          <a:solidFill>
                            <a:schemeClr val="dk1"/>
                          </a:solidFill>
                          <a:latin typeface="Speak Pro"/>
                        </a:defRPr>
                      </a:lvl5pPr>
                      <a:lvl6pPr marL="2286000" algn="l" defTabSz="914400" rtl="0" eaLnBrk="1" latinLnBrk="0" hangingPunct="1">
                        <a:defRPr sz="1800" kern="1200">
                          <a:solidFill>
                            <a:schemeClr val="dk1"/>
                          </a:solidFill>
                          <a:latin typeface="Speak Pro"/>
                        </a:defRPr>
                      </a:lvl6pPr>
                      <a:lvl7pPr marL="2743200" algn="l" defTabSz="914400" rtl="0" eaLnBrk="1" latinLnBrk="0" hangingPunct="1">
                        <a:defRPr sz="1800" kern="1200">
                          <a:solidFill>
                            <a:schemeClr val="dk1"/>
                          </a:solidFill>
                          <a:latin typeface="Speak Pro"/>
                        </a:defRPr>
                      </a:lvl7pPr>
                      <a:lvl8pPr marL="3200400" algn="l" defTabSz="914400" rtl="0" eaLnBrk="1" latinLnBrk="0" hangingPunct="1">
                        <a:defRPr sz="1800" kern="1200">
                          <a:solidFill>
                            <a:schemeClr val="dk1"/>
                          </a:solidFill>
                          <a:latin typeface="Speak Pro"/>
                        </a:defRPr>
                      </a:lvl8pPr>
                      <a:lvl9pPr marL="3657600" algn="l" defTabSz="914400" rtl="0" eaLnBrk="1" latinLnBrk="0" hangingPunct="1">
                        <a:defRPr sz="1800" kern="1200">
                          <a:solidFill>
                            <a:schemeClr val="dk1"/>
                          </a:solidFill>
                          <a:latin typeface="Speak Pro"/>
                        </a:defRPr>
                      </a:lvl9pPr>
                    </a:lstStyle>
                    <a:p>
                      <a:pPr algn="ctr"/>
                      <a:r>
                        <a:rPr lang="en-US" sz="1800" b="1" dirty="0">
                          <a:latin typeface="Arial" panose="020B0604020202020204" pitchFamily="34" charset="0"/>
                          <a:cs typeface="Arial" panose="020B0604020202020204" pitchFamily="34" charset="0"/>
                        </a:rPr>
                        <a:t>Serious Injury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Arial" panose="020B0604020202020204" pitchFamily="34" charset="0"/>
                          <a:cs typeface="Arial" panose="020B0604020202020204" pitchFamily="34" charset="0"/>
                        </a:rPr>
                        <a:t>15,614</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B2CAC">
                        <a:tint val="40000"/>
                      </a:srgbClr>
                    </a:solidFill>
                  </a:tcPr>
                </a:tc>
                <a:tc>
                  <a:txBody>
                    <a:bodyPr/>
                    <a:lstStyle>
                      <a:lvl1pPr marL="0" algn="l" defTabSz="914400" rtl="0" eaLnBrk="1" latinLnBrk="0" hangingPunct="1">
                        <a:defRPr sz="1800" kern="1200">
                          <a:solidFill>
                            <a:schemeClr val="dk1"/>
                          </a:solidFill>
                          <a:latin typeface="Speak Pro"/>
                        </a:defRPr>
                      </a:lvl1pPr>
                      <a:lvl2pPr marL="457200" algn="l" defTabSz="914400" rtl="0" eaLnBrk="1" latinLnBrk="0" hangingPunct="1">
                        <a:defRPr sz="1800" kern="1200">
                          <a:solidFill>
                            <a:schemeClr val="dk1"/>
                          </a:solidFill>
                          <a:latin typeface="Speak Pro"/>
                        </a:defRPr>
                      </a:lvl2pPr>
                      <a:lvl3pPr marL="914400" algn="l" defTabSz="914400" rtl="0" eaLnBrk="1" latinLnBrk="0" hangingPunct="1">
                        <a:defRPr sz="1800" kern="1200">
                          <a:solidFill>
                            <a:schemeClr val="dk1"/>
                          </a:solidFill>
                          <a:latin typeface="Speak Pro"/>
                        </a:defRPr>
                      </a:lvl3pPr>
                      <a:lvl4pPr marL="1371600" algn="l" defTabSz="914400" rtl="0" eaLnBrk="1" latinLnBrk="0" hangingPunct="1">
                        <a:defRPr sz="1800" kern="1200">
                          <a:solidFill>
                            <a:schemeClr val="dk1"/>
                          </a:solidFill>
                          <a:latin typeface="Speak Pro"/>
                        </a:defRPr>
                      </a:lvl4pPr>
                      <a:lvl5pPr marL="1828800" algn="l" defTabSz="914400" rtl="0" eaLnBrk="1" latinLnBrk="0" hangingPunct="1">
                        <a:defRPr sz="1800" kern="1200">
                          <a:solidFill>
                            <a:schemeClr val="dk1"/>
                          </a:solidFill>
                          <a:latin typeface="Speak Pro"/>
                        </a:defRPr>
                      </a:lvl5pPr>
                      <a:lvl6pPr marL="2286000" algn="l" defTabSz="914400" rtl="0" eaLnBrk="1" latinLnBrk="0" hangingPunct="1">
                        <a:defRPr sz="1800" kern="1200">
                          <a:solidFill>
                            <a:schemeClr val="dk1"/>
                          </a:solidFill>
                          <a:latin typeface="Speak Pro"/>
                        </a:defRPr>
                      </a:lvl6pPr>
                      <a:lvl7pPr marL="2743200" algn="l" defTabSz="914400" rtl="0" eaLnBrk="1" latinLnBrk="0" hangingPunct="1">
                        <a:defRPr sz="1800" kern="1200">
                          <a:solidFill>
                            <a:schemeClr val="dk1"/>
                          </a:solidFill>
                          <a:latin typeface="Speak Pro"/>
                        </a:defRPr>
                      </a:lvl7pPr>
                      <a:lvl8pPr marL="3200400" algn="l" defTabSz="914400" rtl="0" eaLnBrk="1" latinLnBrk="0" hangingPunct="1">
                        <a:defRPr sz="1800" kern="1200">
                          <a:solidFill>
                            <a:schemeClr val="dk1"/>
                          </a:solidFill>
                          <a:latin typeface="Speak Pro"/>
                        </a:defRPr>
                      </a:lvl8pPr>
                      <a:lvl9pPr marL="3657600" algn="l" defTabSz="914400" rtl="0" eaLnBrk="1" latinLnBrk="0" hangingPunct="1">
                        <a:defRPr sz="1800" kern="1200">
                          <a:solidFill>
                            <a:schemeClr val="dk1"/>
                          </a:solidFill>
                          <a:latin typeface="Speak Pro"/>
                        </a:defRPr>
                      </a:lvl9pPr>
                    </a:lstStyle>
                    <a:p>
                      <a:pPr algn="ctr"/>
                      <a:r>
                        <a:rPr lang="en-US" sz="1800" b="1" dirty="0">
                          <a:latin typeface="Arial" panose="020B0604020202020204" pitchFamily="34" charset="0"/>
                          <a:cs typeface="Arial" panose="020B0604020202020204" pitchFamily="34" charset="0"/>
                        </a:rPr>
                        <a:t>Fatal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Arial" panose="020B0604020202020204" pitchFamily="34" charset="0"/>
                          <a:cs typeface="Arial" panose="020B0604020202020204" pitchFamily="34" charset="0"/>
                        </a:rPr>
                        <a:t>3,332</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B2CAC">
                        <a:tint val="40000"/>
                      </a:srgbClr>
                    </a:solidFill>
                  </a:tcPr>
                </a:tc>
                <a:extLst>
                  <a:ext uri="{0D108BD9-81ED-4DB2-BD59-A6C34878D82A}">
                    <a16:rowId xmlns:a16="http://schemas.microsoft.com/office/drawing/2014/main" val="3441183057"/>
                  </a:ext>
                </a:extLst>
              </a:tr>
              <a:tr h="723070">
                <a:tc>
                  <a:txBody>
                    <a:bodyPr/>
                    <a:lstStyle>
                      <a:lvl1pPr marL="0" algn="l" defTabSz="914400" rtl="0" eaLnBrk="1" latinLnBrk="0" hangingPunct="1">
                        <a:defRPr sz="1800" kern="1200">
                          <a:solidFill>
                            <a:schemeClr val="dk1"/>
                          </a:solidFill>
                          <a:latin typeface="Speak Pro"/>
                        </a:defRPr>
                      </a:lvl1pPr>
                      <a:lvl2pPr marL="457200" algn="l" defTabSz="914400" rtl="0" eaLnBrk="1" latinLnBrk="0" hangingPunct="1">
                        <a:defRPr sz="1800" kern="1200">
                          <a:solidFill>
                            <a:schemeClr val="dk1"/>
                          </a:solidFill>
                          <a:latin typeface="Speak Pro"/>
                        </a:defRPr>
                      </a:lvl2pPr>
                      <a:lvl3pPr marL="914400" algn="l" defTabSz="914400" rtl="0" eaLnBrk="1" latinLnBrk="0" hangingPunct="1">
                        <a:defRPr sz="1800" kern="1200">
                          <a:solidFill>
                            <a:schemeClr val="dk1"/>
                          </a:solidFill>
                          <a:latin typeface="Speak Pro"/>
                        </a:defRPr>
                      </a:lvl3pPr>
                      <a:lvl4pPr marL="1371600" algn="l" defTabSz="914400" rtl="0" eaLnBrk="1" latinLnBrk="0" hangingPunct="1">
                        <a:defRPr sz="1800" kern="1200">
                          <a:solidFill>
                            <a:schemeClr val="dk1"/>
                          </a:solidFill>
                          <a:latin typeface="Speak Pro"/>
                        </a:defRPr>
                      </a:lvl4pPr>
                      <a:lvl5pPr marL="1828800" algn="l" defTabSz="914400" rtl="0" eaLnBrk="1" latinLnBrk="0" hangingPunct="1">
                        <a:defRPr sz="1800" kern="1200">
                          <a:solidFill>
                            <a:schemeClr val="dk1"/>
                          </a:solidFill>
                          <a:latin typeface="Speak Pro"/>
                        </a:defRPr>
                      </a:lvl5pPr>
                      <a:lvl6pPr marL="2286000" algn="l" defTabSz="914400" rtl="0" eaLnBrk="1" latinLnBrk="0" hangingPunct="1">
                        <a:defRPr sz="1800" kern="1200">
                          <a:solidFill>
                            <a:schemeClr val="dk1"/>
                          </a:solidFill>
                          <a:latin typeface="Speak Pro"/>
                        </a:defRPr>
                      </a:lvl6pPr>
                      <a:lvl7pPr marL="2743200" algn="l" defTabSz="914400" rtl="0" eaLnBrk="1" latinLnBrk="0" hangingPunct="1">
                        <a:defRPr sz="1800" kern="1200">
                          <a:solidFill>
                            <a:schemeClr val="dk1"/>
                          </a:solidFill>
                          <a:latin typeface="Speak Pro"/>
                        </a:defRPr>
                      </a:lvl7pPr>
                      <a:lvl8pPr marL="3200400" algn="l" defTabSz="914400" rtl="0" eaLnBrk="1" latinLnBrk="0" hangingPunct="1">
                        <a:defRPr sz="1800" kern="1200">
                          <a:solidFill>
                            <a:schemeClr val="dk1"/>
                          </a:solidFill>
                          <a:latin typeface="Speak Pro"/>
                        </a:defRPr>
                      </a:lvl8pPr>
                      <a:lvl9pPr marL="3657600" algn="l" defTabSz="914400" rtl="0" eaLnBrk="1" latinLnBrk="0" hangingPunct="1">
                        <a:defRPr sz="1800" kern="1200">
                          <a:solidFill>
                            <a:schemeClr val="dk1"/>
                          </a:solidFill>
                          <a:latin typeface="Speak Pro"/>
                        </a:defRPr>
                      </a:lvl9pPr>
                    </a:lstStyle>
                    <a:p>
                      <a:pPr algn="ctr"/>
                      <a:r>
                        <a:rPr lang="en-US" sz="1200" b="1" dirty="0">
                          <a:latin typeface="Arial" panose="020B0604020202020204" pitchFamily="34" charset="0"/>
                          <a:cs typeface="Arial" panose="020B0604020202020204" pitchFamily="34" charset="0"/>
                        </a:rPr>
                        <a:t>Approximate Average: </a:t>
                      </a:r>
                    </a:p>
                    <a:p>
                      <a:pPr algn="ctr"/>
                      <a:r>
                        <a:rPr lang="en-US" sz="1800" b="1" dirty="0">
                          <a:latin typeface="Arial" panose="020B0604020202020204" pitchFamily="34" charset="0"/>
                          <a:cs typeface="Arial" panose="020B0604020202020204" pitchFamily="34" charset="0"/>
                        </a:rPr>
                        <a:t>43 people a day</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B2CAC">
                        <a:tint val="40000"/>
                      </a:srgbClr>
                    </a:solidFill>
                  </a:tcPr>
                </a:tc>
                <a:tc>
                  <a:txBody>
                    <a:bodyPr/>
                    <a:lstStyle>
                      <a:lvl1pPr marL="0" algn="l" defTabSz="914400" rtl="0" eaLnBrk="1" latinLnBrk="0" hangingPunct="1">
                        <a:defRPr sz="1800" kern="1200">
                          <a:solidFill>
                            <a:schemeClr val="dk1"/>
                          </a:solidFill>
                          <a:latin typeface="Speak Pro"/>
                        </a:defRPr>
                      </a:lvl1pPr>
                      <a:lvl2pPr marL="457200" algn="l" defTabSz="914400" rtl="0" eaLnBrk="1" latinLnBrk="0" hangingPunct="1">
                        <a:defRPr sz="1800" kern="1200">
                          <a:solidFill>
                            <a:schemeClr val="dk1"/>
                          </a:solidFill>
                          <a:latin typeface="Speak Pro"/>
                        </a:defRPr>
                      </a:lvl2pPr>
                      <a:lvl3pPr marL="914400" algn="l" defTabSz="914400" rtl="0" eaLnBrk="1" latinLnBrk="0" hangingPunct="1">
                        <a:defRPr sz="1800" kern="1200">
                          <a:solidFill>
                            <a:schemeClr val="dk1"/>
                          </a:solidFill>
                          <a:latin typeface="Speak Pro"/>
                        </a:defRPr>
                      </a:lvl3pPr>
                      <a:lvl4pPr marL="1371600" algn="l" defTabSz="914400" rtl="0" eaLnBrk="1" latinLnBrk="0" hangingPunct="1">
                        <a:defRPr sz="1800" kern="1200">
                          <a:solidFill>
                            <a:schemeClr val="dk1"/>
                          </a:solidFill>
                          <a:latin typeface="Speak Pro"/>
                        </a:defRPr>
                      </a:lvl4pPr>
                      <a:lvl5pPr marL="1828800" algn="l" defTabSz="914400" rtl="0" eaLnBrk="1" latinLnBrk="0" hangingPunct="1">
                        <a:defRPr sz="1800" kern="1200">
                          <a:solidFill>
                            <a:schemeClr val="dk1"/>
                          </a:solidFill>
                          <a:latin typeface="Speak Pro"/>
                        </a:defRPr>
                      </a:lvl5pPr>
                      <a:lvl6pPr marL="2286000" algn="l" defTabSz="914400" rtl="0" eaLnBrk="1" latinLnBrk="0" hangingPunct="1">
                        <a:defRPr sz="1800" kern="1200">
                          <a:solidFill>
                            <a:schemeClr val="dk1"/>
                          </a:solidFill>
                          <a:latin typeface="Speak Pro"/>
                        </a:defRPr>
                      </a:lvl6pPr>
                      <a:lvl7pPr marL="2743200" algn="l" defTabSz="914400" rtl="0" eaLnBrk="1" latinLnBrk="0" hangingPunct="1">
                        <a:defRPr sz="1800" kern="1200">
                          <a:solidFill>
                            <a:schemeClr val="dk1"/>
                          </a:solidFill>
                          <a:latin typeface="Speak Pro"/>
                        </a:defRPr>
                      </a:lvl7pPr>
                      <a:lvl8pPr marL="3200400" algn="l" defTabSz="914400" rtl="0" eaLnBrk="1" latinLnBrk="0" hangingPunct="1">
                        <a:defRPr sz="1800" kern="1200">
                          <a:solidFill>
                            <a:schemeClr val="dk1"/>
                          </a:solidFill>
                          <a:latin typeface="Speak Pro"/>
                        </a:defRPr>
                      </a:lvl8pPr>
                      <a:lvl9pPr marL="3657600" algn="l" defTabSz="914400" rtl="0" eaLnBrk="1" latinLnBrk="0" hangingPunct="1">
                        <a:defRPr sz="1800" kern="1200">
                          <a:solidFill>
                            <a:schemeClr val="dk1"/>
                          </a:solidFill>
                          <a:latin typeface="Speak Pro"/>
                        </a:defRPr>
                      </a:lvl9pPr>
                    </a:lstStyle>
                    <a:p>
                      <a:pPr algn="ctr"/>
                      <a:r>
                        <a:rPr lang="en-US" sz="1200" b="1" dirty="0">
                          <a:latin typeface="Arial" panose="020B0604020202020204" pitchFamily="34" charset="0"/>
                          <a:cs typeface="Arial" panose="020B0604020202020204" pitchFamily="34" charset="0"/>
                        </a:rPr>
                        <a:t>Approximate Average: </a:t>
                      </a:r>
                    </a:p>
                    <a:p>
                      <a:pPr algn="ctr"/>
                      <a:r>
                        <a:rPr lang="en-US" sz="1800" b="1" dirty="0">
                          <a:latin typeface="Arial" panose="020B0604020202020204" pitchFamily="34" charset="0"/>
                          <a:cs typeface="Arial" panose="020B0604020202020204" pitchFamily="34" charset="0"/>
                        </a:rPr>
                        <a:t>9 people a day</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3B2CAC">
                        <a:tint val="40000"/>
                      </a:srgbClr>
                    </a:solidFill>
                  </a:tcPr>
                </a:tc>
                <a:extLst>
                  <a:ext uri="{0D108BD9-81ED-4DB2-BD59-A6C34878D82A}">
                    <a16:rowId xmlns:a16="http://schemas.microsoft.com/office/drawing/2014/main" val="589414"/>
                  </a:ext>
                </a:extLst>
              </a:tr>
            </a:tbl>
          </a:graphicData>
        </a:graphic>
      </p:graphicFrame>
    </p:spTree>
    <p:extLst>
      <p:ext uri="{BB962C8B-B14F-4D97-AF65-F5344CB8AC3E}">
        <p14:creationId xmlns:p14="http://schemas.microsoft.com/office/powerpoint/2010/main" val="261893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47ECE-DA06-4B24-BBC3-6A046181AE37}"/>
              </a:ext>
            </a:extLst>
          </p:cNvPr>
          <p:cNvSpPr>
            <a:spLocks noGrp="1"/>
          </p:cNvSpPr>
          <p:nvPr>
            <p:ph type="title"/>
          </p:nvPr>
        </p:nvSpPr>
        <p:spPr/>
        <p:txBody>
          <a:bodyPr>
            <a:normAutofit fontScale="90000"/>
          </a:bodyPr>
          <a:lstStyle/>
          <a:p>
            <a:r>
              <a:rPr lang="en-US" dirty="0"/>
              <a:t>What is Vision Zero?</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3" name="Picture 2" descr="Text&#10;&#10;Description automatically generated with medium confidence">
            <a:extLst>
              <a:ext uri="{FF2B5EF4-FFF2-40B4-BE49-F238E27FC236}">
                <a16:creationId xmlns:a16="http://schemas.microsoft.com/office/drawing/2014/main" id="{FF8D613F-3929-4904-8C5C-6942C3DEA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51" y="1673949"/>
            <a:ext cx="11189497" cy="3701142"/>
          </a:xfrm>
          <a:prstGeom prst="rect">
            <a:avLst/>
          </a:prstGeom>
        </p:spPr>
      </p:pic>
    </p:spTree>
    <p:extLst>
      <p:ext uri="{BB962C8B-B14F-4D97-AF65-F5344CB8AC3E}">
        <p14:creationId xmlns:p14="http://schemas.microsoft.com/office/powerpoint/2010/main" val="976841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47ECE-DA06-4B24-BBC3-6A046181AE37}"/>
              </a:ext>
            </a:extLst>
          </p:cNvPr>
          <p:cNvSpPr>
            <a:spLocks noGrp="1"/>
          </p:cNvSpPr>
          <p:nvPr>
            <p:ph type="title"/>
          </p:nvPr>
        </p:nvSpPr>
        <p:spPr/>
        <p:txBody>
          <a:bodyPr>
            <a:normAutofit fontScale="90000"/>
          </a:bodyPr>
          <a:lstStyle/>
          <a:p>
            <a:r>
              <a:rPr lang="en-US" dirty="0"/>
              <a:t>How is Vision Zero Different?</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3" name="Picture 2" descr="Timeline&#10;&#10;Description automatically generated">
            <a:extLst>
              <a:ext uri="{FF2B5EF4-FFF2-40B4-BE49-F238E27FC236}">
                <a16:creationId xmlns:a16="http://schemas.microsoft.com/office/drawing/2014/main" id="{9C15D648-6C29-4C52-9976-5D5E622F4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457" y="1451459"/>
            <a:ext cx="10247086" cy="4443072"/>
          </a:xfrm>
          <a:prstGeom prst="rect">
            <a:avLst/>
          </a:prstGeom>
        </p:spPr>
      </p:pic>
    </p:spTree>
    <p:extLst>
      <p:ext uri="{BB962C8B-B14F-4D97-AF65-F5344CB8AC3E}">
        <p14:creationId xmlns:p14="http://schemas.microsoft.com/office/powerpoint/2010/main" val="781923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47ECE-DA06-4B24-BBC3-6A046181AE37}"/>
              </a:ext>
            </a:extLst>
          </p:cNvPr>
          <p:cNvSpPr>
            <a:spLocks noGrp="1"/>
          </p:cNvSpPr>
          <p:nvPr>
            <p:ph type="title"/>
          </p:nvPr>
        </p:nvSpPr>
        <p:spPr/>
        <p:txBody>
          <a:bodyPr>
            <a:normAutofit fontScale="90000"/>
          </a:bodyPr>
          <a:lstStyle/>
          <a:p>
            <a:r>
              <a:rPr lang="en-US" dirty="0"/>
              <a:t>How Do We Apply Target Zero?</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419100" y="2128874"/>
            <a:ext cx="11353800" cy="3522663"/>
          </a:xfrm>
        </p:spPr>
        <p:txBody>
          <a:bodyPr anchor="ctr">
            <a:normAutofit/>
          </a:bodyPr>
          <a:lstStyle/>
          <a:p>
            <a:pPr marL="0" indent="0" algn="ctr">
              <a:lnSpc>
                <a:spcPct val="120000"/>
              </a:lnSpc>
              <a:buNone/>
            </a:pPr>
            <a:r>
              <a:rPr lang="en-US" sz="11700" b="1" i="1" dirty="0">
                <a:solidFill>
                  <a:schemeClr val="accent4">
                    <a:lumMod val="50000"/>
                  </a:schemeClr>
                </a:solidFill>
                <a:latin typeface="Arial Black" panose="020B0A04020102020204" pitchFamily="34" charset="0"/>
              </a:rPr>
              <a:t>Safe System</a:t>
            </a:r>
          </a:p>
          <a:p>
            <a:endParaRPr lang="en-US" sz="3600" b="1" i="1" dirty="0">
              <a:latin typeface="Century Gothic" panose="020B0502020202020204" pitchFamily="34" charset="0"/>
            </a:endParaRPr>
          </a:p>
        </p:txBody>
      </p:sp>
    </p:spTree>
    <p:extLst>
      <p:ext uri="{BB962C8B-B14F-4D97-AF65-F5344CB8AC3E}">
        <p14:creationId xmlns:p14="http://schemas.microsoft.com/office/powerpoint/2010/main" val="3624260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6BA7B7-AA8C-4E3E-9244-8529571D0B79}"/>
              </a:ext>
            </a:extLst>
          </p:cNvPr>
          <p:cNvSpPr>
            <a:spLocks noGrp="1"/>
          </p:cNvSpPr>
          <p:nvPr>
            <p:ph idx="13"/>
          </p:nvPr>
        </p:nvSpPr>
        <p:spPr/>
        <p:txBody>
          <a:bodyPr/>
          <a:lstStyle/>
          <a:p>
            <a:r>
              <a:rPr lang="en-US" dirty="0"/>
              <a:t>Safe Roads</a:t>
            </a:r>
          </a:p>
          <a:p>
            <a:r>
              <a:rPr lang="en-US" dirty="0"/>
              <a:t>Safe Speeds</a:t>
            </a:r>
          </a:p>
          <a:p>
            <a:r>
              <a:rPr lang="en-US" dirty="0"/>
              <a:t>Safe Road Users</a:t>
            </a:r>
          </a:p>
          <a:p>
            <a:r>
              <a:rPr lang="en-US" dirty="0"/>
              <a:t>Post Crash Care</a:t>
            </a:r>
          </a:p>
          <a:p>
            <a:r>
              <a:rPr lang="en-US" dirty="0"/>
              <a:t>Safe Vehicles</a:t>
            </a:r>
          </a:p>
          <a:p>
            <a:endParaRPr lang="en-US" dirty="0"/>
          </a:p>
        </p:txBody>
      </p:sp>
      <p:sp>
        <p:nvSpPr>
          <p:cNvPr id="2" name="Title 1">
            <a:extLst>
              <a:ext uri="{FF2B5EF4-FFF2-40B4-BE49-F238E27FC236}">
                <a16:creationId xmlns:a16="http://schemas.microsoft.com/office/drawing/2014/main" id="{133994F3-6463-3648-A7D6-863C313192C8}"/>
              </a:ext>
            </a:extLst>
          </p:cNvPr>
          <p:cNvSpPr>
            <a:spLocks noGrp="1"/>
          </p:cNvSpPr>
          <p:nvPr>
            <p:ph type="title"/>
          </p:nvPr>
        </p:nvSpPr>
        <p:spPr/>
        <p:txBody>
          <a:bodyPr>
            <a:normAutofit fontScale="90000"/>
          </a:bodyPr>
          <a:lstStyle/>
          <a:p>
            <a:r>
              <a:rPr lang="en-US" dirty="0"/>
              <a:t>A Safe System Approach</a:t>
            </a:r>
          </a:p>
        </p:txBody>
      </p:sp>
      <p:sp>
        <p:nvSpPr>
          <p:cNvPr id="9" name="Title 1">
            <a:extLst>
              <a:ext uri="{FF2B5EF4-FFF2-40B4-BE49-F238E27FC236}">
                <a16:creationId xmlns:a16="http://schemas.microsoft.com/office/drawing/2014/main" id="{65A95D95-B9AC-4702-BD7D-5F1D07307117}"/>
              </a:ext>
            </a:extLst>
          </p:cNvPr>
          <p:cNvSpPr txBox="1">
            <a:spLocks/>
          </p:cNvSpPr>
          <p:nvPr/>
        </p:nvSpPr>
        <p:spPr>
          <a:xfrm>
            <a:off x="1407043" y="4932787"/>
            <a:ext cx="5057552" cy="798162"/>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uLnTx/>
                <a:uFillTx/>
                <a:latin typeface="Arial" panose="020B0604020202020204" pitchFamily="34" charset="0"/>
                <a:cs typeface="Arial" panose="020B0604020202020204" pitchFamily="34" charset="0"/>
              </a:rPr>
              <a:t>Preventing Serious Injury and Fatal Crashes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uLnTx/>
                <a:uFillTx/>
                <a:latin typeface="Arial" panose="020B0604020202020204" pitchFamily="34" charset="0"/>
                <a:cs typeface="Arial" panose="020B0604020202020204" pitchFamily="34" charset="0"/>
              </a:rPr>
              <a:t>is Everyone’s Responsibility </a:t>
            </a:r>
          </a:p>
        </p:txBody>
      </p:sp>
      <p:pic>
        <p:nvPicPr>
          <p:cNvPr id="10" name="Content Placeholder 5">
            <a:extLst>
              <a:ext uri="{FF2B5EF4-FFF2-40B4-BE49-F238E27FC236}">
                <a16:creationId xmlns:a16="http://schemas.microsoft.com/office/drawing/2014/main" id="{5B71C8C3-B306-4704-8196-9F3425A429D8}"/>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7010402" y="1336888"/>
            <a:ext cx="4747637" cy="4747637"/>
          </a:xfrm>
          <a:prstGeom prst="rect">
            <a:avLst/>
          </a:prstGeom>
        </p:spPr>
      </p:pic>
      <p:sp>
        <p:nvSpPr>
          <p:cNvPr id="11" name="Flowchart: Connector 10">
            <a:extLst>
              <a:ext uri="{FF2B5EF4-FFF2-40B4-BE49-F238E27FC236}">
                <a16:creationId xmlns:a16="http://schemas.microsoft.com/office/drawing/2014/main" id="{60D1FC3F-9366-46EB-ABCB-790C2FFA6918}"/>
              </a:ext>
            </a:extLst>
          </p:cNvPr>
          <p:cNvSpPr/>
          <p:nvPr/>
        </p:nvSpPr>
        <p:spPr>
          <a:xfrm>
            <a:off x="7010402" y="1359984"/>
            <a:ext cx="4747637" cy="4724541"/>
          </a:xfrm>
          <a:prstGeom prst="flowChartConnector">
            <a:avLst/>
          </a:prstGeom>
          <a:noFill/>
          <a:ln w="1016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peak Pro"/>
              <a:ea typeface="+mn-ea"/>
              <a:cs typeface="+mn-cs"/>
            </a:endParaRPr>
          </a:p>
        </p:txBody>
      </p:sp>
    </p:spTree>
    <p:extLst>
      <p:ext uri="{BB962C8B-B14F-4D97-AF65-F5344CB8AC3E}">
        <p14:creationId xmlns:p14="http://schemas.microsoft.com/office/powerpoint/2010/main" val="2485275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8EF4-3263-4B9B-A9DD-72567313F93C}"/>
              </a:ext>
            </a:extLst>
          </p:cNvPr>
          <p:cNvSpPr>
            <a:spLocks noGrp="1"/>
          </p:cNvSpPr>
          <p:nvPr>
            <p:ph type="title"/>
          </p:nvPr>
        </p:nvSpPr>
        <p:spPr/>
        <p:txBody>
          <a:bodyPr>
            <a:normAutofit fontScale="90000"/>
          </a:bodyPr>
          <a:lstStyle/>
          <a:p>
            <a:r>
              <a:rPr lang="en-US" noProof="0" dirty="0"/>
              <a:t>A New Direction</a:t>
            </a:r>
            <a:endParaRPr lang="en-US" dirty="0"/>
          </a:p>
        </p:txBody>
      </p:sp>
      <p:sp>
        <p:nvSpPr>
          <p:cNvPr id="6" name="Content Placeholder 9">
            <a:extLst>
              <a:ext uri="{FF2B5EF4-FFF2-40B4-BE49-F238E27FC236}">
                <a16:creationId xmlns:a16="http://schemas.microsoft.com/office/drawing/2014/main" id="{EFD41013-C15B-4E3F-AF0A-E3FFF076E9AF}"/>
              </a:ext>
            </a:extLst>
          </p:cNvPr>
          <p:cNvSpPr txBox="1">
            <a:spLocks/>
          </p:cNvSpPr>
          <p:nvPr/>
        </p:nvSpPr>
        <p:spPr>
          <a:xfrm>
            <a:off x="1289957" y="1866217"/>
            <a:ext cx="961208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The Safe System approach aims to eliminate fatal and serious injuries for all road users by:</a:t>
            </a:r>
          </a:p>
        </p:txBody>
      </p:sp>
      <p:sp>
        <p:nvSpPr>
          <p:cNvPr id="7" name="Freeform: Shape 6" descr="&quot;  &quot;">
            <a:extLst>
              <a:ext uri="{FF2B5EF4-FFF2-40B4-BE49-F238E27FC236}">
                <a16:creationId xmlns:a16="http://schemas.microsoft.com/office/drawing/2014/main" id="{37B2AA05-8856-49B2-B795-54E1BBD64630}"/>
              </a:ext>
            </a:extLst>
          </p:cNvPr>
          <p:cNvSpPr/>
          <p:nvPr/>
        </p:nvSpPr>
        <p:spPr>
          <a:xfrm>
            <a:off x="3022948" y="3146088"/>
            <a:ext cx="984957" cy="86501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chemeClr val="accent1"/>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Content Placeholder 9">
            <a:extLst>
              <a:ext uri="{FF2B5EF4-FFF2-40B4-BE49-F238E27FC236}">
                <a16:creationId xmlns:a16="http://schemas.microsoft.com/office/drawing/2014/main" id="{51EF5D64-6CFA-40F8-B9C0-D660F4EF6990}"/>
              </a:ext>
            </a:extLst>
          </p:cNvPr>
          <p:cNvSpPr txBox="1">
            <a:spLocks/>
          </p:cNvSpPr>
          <p:nvPr/>
        </p:nvSpPr>
        <p:spPr>
          <a:xfrm>
            <a:off x="1745868" y="4181705"/>
            <a:ext cx="3539117" cy="109469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Accommodating human mistakes</a:t>
            </a:r>
          </a:p>
        </p:txBody>
      </p:sp>
      <p:pic>
        <p:nvPicPr>
          <p:cNvPr id="9" name="Graphic 8" descr="&quot;  &quot;">
            <a:extLst>
              <a:ext uri="{FF2B5EF4-FFF2-40B4-BE49-F238E27FC236}">
                <a16:creationId xmlns:a16="http://schemas.microsoft.com/office/drawing/2014/main" id="{050BFB2B-3A02-4D5C-9B99-DC009C716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4001" y="3090137"/>
            <a:ext cx="906394" cy="906394"/>
          </a:xfrm>
          <a:prstGeom prst="rect">
            <a:avLst/>
          </a:prstGeom>
        </p:spPr>
      </p:pic>
      <p:sp>
        <p:nvSpPr>
          <p:cNvPr id="10" name="Content Placeholder 9">
            <a:extLst>
              <a:ext uri="{FF2B5EF4-FFF2-40B4-BE49-F238E27FC236}">
                <a16:creationId xmlns:a16="http://schemas.microsoft.com/office/drawing/2014/main" id="{2F5A18E4-753E-4BE2-B51F-2817924F0378}"/>
              </a:ext>
            </a:extLst>
          </p:cNvPr>
          <p:cNvSpPr txBox="1">
            <a:spLocks/>
          </p:cNvSpPr>
          <p:nvPr/>
        </p:nvSpPr>
        <p:spPr>
          <a:xfrm>
            <a:off x="6057900" y="4181705"/>
            <a:ext cx="4178596" cy="90639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defRPr/>
            </a:pPr>
            <a:r>
              <a:rPr lang="en-US" sz="3200" b="1" dirty="0">
                <a:solidFill>
                  <a:schemeClr val="accent1"/>
                </a:solidFill>
                <a:latin typeface="Arial" panose="020B0604020202020204" pitchFamily="34" charset="0"/>
                <a:cs typeface="Arial" panose="020B0604020202020204" pitchFamily="34" charset="0"/>
              </a:rPr>
              <a:t>Keeping impacts on the human body at tolerable levels</a:t>
            </a:r>
          </a:p>
        </p:txBody>
      </p:sp>
    </p:spTree>
    <p:extLst>
      <p:ext uri="{BB962C8B-B14F-4D97-AF65-F5344CB8AC3E}">
        <p14:creationId xmlns:p14="http://schemas.microsoft.com/office/powerpoint/2010/main" val="4282475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DC9B-BD84-4760-B679-1CE2A8B77B37}"/>
              </a:ext>
            </a:extLst>
          </p:cNvPr>
          <p:cNvSpPr>
            <a:spLocks noGrp="1"/>
          </p:cNvSpPr>
          <p:nvPr>
            <p:ph type="title"/>
          </p:nvPr>
        </p:nvSpPr>
        <p:spPr/>
        <p:txBody>
          <a:bodyPr>
            <a:normAutofit fontScale="90000"/>
          </a:bodyPr>
          <a:lstStyle/>
          <a:p>
            <a:r>
              <a:rPr lang="en-US" noProof="0" dirty="0"/>
              <a:t>Successful Safe System Adopters</a:t>
            </a:r>
            <a:endParaRPr lang="en-US" dirty="0"/>
          </a:p>
        </p:txBody>
      </p:sp>
      <p:pic>
        <p:nvPicPr>
          <p:cNvPr id="6" name="Graphic 5" descr="Flag of Sweden">
            <a:extLst>
              <a:ext uri="{FF2B5EF4-FFF2-40B4-BE49-F238E27FC236}">
                <a16:creationId xmlns:a16="http://schemas.microsoft.com/office/drawing/2014/main" id="{B6704409-5158-4C4F-AA58-167909C29C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35" y="1505787"/>
            <a:ext cx="2536778" cy="1268389"/>
          </a:xfrm>
          <a:prstGeom prst="rect">
            <a:avLst/>
          </a:prstGeom>
        </p:spPr>
      </p:pic>
      <p:sp>
        <p:nvSpPr>
          <p:cNvPr id="7" name="Rectangle 6" descr="&quot;  &quot;">
            <a:extLst>
              <a:ext uri="{FF2B5EF4-FFF2-40B4-BE49-F238E27FC236}">
                <a16:creationId xmlns:a16="http://schemas.microsoft.com/office/drawing/2014/main" id="{F0A2A0FE-9474-4387-B810-8E4EDBB69A15}"/>
              </a:ext>
            </a:extLst>
          </p:cNvPr>
          <p:cNvSpPr/>
          <p:nvPr/>
        </p:nvSpPr>
        <p:spPr>
          <a:xfrm>
            <a:off x="532434" y="2997466"/>
            <a:ext cx="2536777" cy="27204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6D42CDB0-417D-4AC7-973A-DED9D4F7EE12}"/>
              </a:ext>
            </a:extLst>
          </p:cNvPr>
          <p:cNvSpPr txBox="1">
            <a:spLocks/>
          </p:cNvSpPr>
          <p:nvPr/>
        </p:nvSpPr>
        <p:spPr>
          <a:xfrm>
            <a:off x="606720" y="3103905"/>
            <a:ext cx="2447252" cy="25075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Sweden</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Vision Zero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60-70%</a:t>
            </a:r>
            <a:r>
              <a:rPr kumimoji="0" lang="en-US" sz="4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Reduction in fatalities 1994-2015</a:t>
            </a:r>
          </a:p>
        </p:txBody>
      </p:sp>
      <p:pic>
        <p:nvPicPr>
          <p:cNvPr id="9" name="Graphic 8" descr="Flag of the Netherlands">
            <a:extLst>
              <a:ext uri="{FF2B5EF4-FFF2-40B4-BE49-F238E27FC236}">
                <a16:creationId xmlns:a16="http://schemas.microsoft.com/office/drawing/2014/main" id="{AC9D6FB5-B661-4C61-80D4-9D306B4B15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95886" y="1505787"/>
            <a:ext cx="2536778" cy="1268389"/>
          </a:xfrm>
          <a:prstGeom prst="rect">
            <a:avLst/>
          </a:prstGeom>
        </p:spPr>
      </p:pic>
      <p:sp>
        <p:nvSpPr>
          <p:cNvPr id="10" name="Rectangle 9" descr="&quot;  &quot;">
            <a:extLst>
              <a:ext uri="{FF2B5EF4-FFF2-40B4-BE49-F238E27FC236}">
                <a16:creationId xmlns:a16="http://schemas.microsoft.com/office/drawing/2014/main" id="{281646BE-675E-4353-AC58-B59C9C00C8CD}"/>
              </a:ext>
            </a:extLst>
          </p:cNvPr>
          <p:cNvSpPr/>
          <p:nvPr/>
        </p:nvSpPr>
        <p:spPr>
          <a:xfrm>
            <a:off x="3395886" y="2997466"/>
            <a:ext cx="2536777" cy="27204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4BF20246-9356-459B-A58D-B38C642DFC08}"/>
              </a:ext>
            </a:extLst>
          </p:cNvPr>
          <p:cNvSpPr txBox="1">
            <a:spLocks/>
          </p:cNvSpPr>
          <p:nvPr/>
        </p:nvSpPr>
        <p:spPr>
          <a:xfrm>
            <a:off x="3470171" y="3103905"/>
            <a:ext cx="2447252" cy="25075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Netherlands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Sustainable Safety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50-60%</a:t>
            </a:r>
            <a:r>
              <a:rPr kumimoji="0" lang="en-US" sz="4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Reduction in fatalities 1994-2015</a:t>
            </a:r>
          </a:p>
        </p:txBody>
      </p:sp>
      <p:pic>
        <p:nvPicPr>
          <p:cNvPr id="12" name="Graphic 11" descr="Flag of Australia">
            <a:extLst>
              <a:ext uri="{FF2B5EF4-FFF2-40B4-BE49-F238E27FC236}">
                <a16:creationId xmlns:a16="http://schemas.microsoft.com/office/drawing/2014/main" id="{EBFE883F-A78D-4CAC-87B6-B081C20F0C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59337" y="1505787"/>
            <a:ext cx="2536778" cy="1268389"/>
          </a:xfrm>
          <a:prstGeom prst="rect">
            <a:avLst/>
          </a:prstGeom>
        </p:spPr>
      </p:pic>
      <p:sp>
        <p:nvSpPr>
          <p:cNvPr id="13" name="Rectangle 12" descr="&quot;  &quot;">
            <a:extLst>
              <a:ext uri="{FF2B5EF4-FFF2-40B4-BE49-F238E27FC236}">
                <a16:creationId xmlns:a16="http://schemas.microsoft.com/office/drawing/2014/main" id="{669B4673-8A6D-46C2-BEA2-35F75EDEE6B6}"/>
              </a:ext>
            </a:extLst>
          </p:cNvPr>
          <p:cNvSpPr/>
          <p:nvPr/>
        </p:nvSpPr>
        <p:spPr>
          <a:xfrm>
            <a:off x="6259338" y="2997466"/>
            <a:ext cx="2536777" cy="27204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9F939EBC-9ED8-4BA6-B7C6-11F6D7481854}"/>
              </a:ext>
            </a:extLst>
          </p:cNvPr>
          <p:cNvSpPr txBox="1">
            <a:spLocks/>
          </p:cNvSpPr>
          <p:nvPr/>
        </p:nvSpPr>
        <p:spPr>
          <a:xfrm>
            <a:off x="6342143" y="3103904"/>
            <a:ext cx="2447252" cy="25075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Australia</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Safe System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50-60%</a:t>
            </a:r>
            <a:r>
              <a:rPr kumimoji="0" lang="en-US" sz="4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Reduction in fatalities 1994-2015</a:t>
            </a:r>
          </a:p>
        </p:txBody>
      </p:sp>
      <p:pic>
        <p:nvPicPr>
          <p:cNvPr id="15" name="Graphic 14" descr="Flag of New Zealand">
            <a:extLst>
              <a:ext uri="{FF2B5EF4-FFF2-40B4-BE49-F238E27FC236}">
                <a16:creationId xmlns:a16="http://schemas.microsoft.com/office/drawing/2014/main" id="{C54671E5-927A-47BA-91CE-74BDD41CBA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22789" y="1505787"/>
            <a:ext cx="2536778" cy="1268389"/>
          </a:xfrm>
          <a:prstGeom prst="rect">
            <a:avLst/>
          </a:prstGeom>
        </p:spPr>
      </p:pic>
      <p:sp>
        <p:nvSpPr>
          <p:cNvPr id="16" name="Rectangle 15" descr="&quot;  &quot;">
            <a:extLst>
              <a:ext uri="{FF2B5EF4-FFF2-40B4-BE49-F238E27FC236}">
                <a16:creationId xmlns:a16="http://schemas.microsoft.com/office/drawing/2014/main" id="{0068F6B6-50DD-4B10-A5E7-112684E4E319}"/>
              </a:ext>
            </a:extLst>
          </p:cNvPr>
          <p:cNvSpPr/>
          <p:nvPr/>
        </p:nvSpPr>
        <p:spPr>
          <a:xfrm>
            <a:off x="9122790" y="2997466"/>
            <a:ext cx="2536777" cy="27204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B9887C78-C912-41A1-B427-E7137E7E78EF}"/>
              </a:ext>
            </a:extLst>
          </p:cNvPr>
          <p:cNvSpPr txBox="1">
            <a:spLocks/>
          </p:cNvSpPr>
          <p:nvPr/>
        </p:nvSpPr>
        <p:spPr>
          <a:xfrm>
            <a:off x="9212315" y="3103904"/>
            <a:ext cx="2447252" cy="25075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New Zealand</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Safer Journeys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50-60%</a:t>
            </a:r>
            <a:r>
              <a:rPr kumimoji="0" lang="en-US" sz="4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Reduction in fatalities 1994-2015</a:t>
            </a:r>
          </a:p>
        </p:txBody>
      </p:sp>
      <p:sp>
        <p:nvSpPr>
          <p:cNvPr id="18" name="TextBox 17">
            <a:extLst>
              <a:ext uri="{FF2B5EF4-FFF2-40B4-BE49-F238E27FC236}">
                <a16:creationId xmlns:a16="http://schemas.microsoft.com/office/drawing/2014/main" id="{29CE99F8-2A91-4DD4-BEEE-C8193453B3D0}"/>
              </a:ext>
            </a:extLst>
          </p:cNvPr>
          <p:cNvSpPr txBox="1"/>
          <p:nvPr/>
        </p:nvSpPr>
        <p:spPr>
          <a:xfrm>
            <a:off x="7365359" y="5756517"/>
            <a:ext cx="4294208"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Source: World Resources Institute</a:t>
            </a:r>
          </a:p>
        </p:txBody>
      </p:sp>
    </p:spTree>
    <p:extLst>
      <p:ext uri="{BB962C8B-B14F-4D97-AF65-F5344CB8AC3E}">
        <p14:creationId xmlns:p14="http://schemas.microsoft.com/office/powerpoint/2010/main" val="552040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This is a circular diagram. On the circumference is a band with six safe system principles: Death and serious injury is unacceptable; Humans make mistakes; Humans are vulnerable, responsibility is shared; safety is proactive; and redundancy is crucial. Inside this, the circle is divided into five sections with logos representing each section: Safe vehicles, safe speeds, safe roads, post-crash care, and safe road users.">
            <a:extLst>
              <a:ext uri="{FF2B5EF4-FFF2-40B4-BE49-F238E27FC236}">
                <a16:creationId xmlns:a16="http://schemas.microsoft.com/office/drawing/2014/main" id="{253D4237-23AE-4AA7-8887-E7926FAC6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7800" y="186423"/>
            <a:ext cx="6172200" cy="6172200"/>
          </a:xfrm>
          <a:prstGeom prst="rect">
            <a:avLst/>
          </a:prstGeom>
        </p:spPr>
      </p:pic>
      <p:sp>
        <p:nvSpPr>
          <p:cNvPr id="8" name="Title 1">
            <a:extLst>
              <a:ext uri="{FF2B5EF4-FFF2-40B4-BE49-F238E27FC236}">
                <a16:creationId xmlns:a16="http://schemas.microsoft.com/office/drawing/2014/main" id="{1C8EA2BB-9E66-4E71-9FBA-348E389084AE}"/>
              </a:ext>
            </a:extLst>
          </p:cNvPr>
          <p:cNvSpPr txBox="1">
            <a:spLocks/>
          </p:cNvSpPr>
          <p:nvPr/>
        </p:nvSpPr>
        <p:spPr>
          <a:xfrm>
            <a:off x="545202" y="402797"/>
            <a:ext cx="4503876" cy="483512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ts val="6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rPr>
              <a:t>The </a:t>
            </a:r>
          </a:p>
          <a:p>
            <a:pPr marL="0" marR="0" lvl="0" indent="0" algn="l" defTabSz="914400" rtl="0" eaLnBrk="1" fontAlgn="auto" latinLnBrk="0" hangingPunct="1">
              <a:lnSpc>
                <a:spcPts val="6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rPr>
              <a:t>Safe </a:t>
            </a:r>
          </a:p>
          <a:p>
            <a:pPr marL="0" marR="0" lvl="0" indent="0" algn="l" defTabSz="914400" rtl="0" eaLnBrk="1" fontAlgn="auto" latinLnBrk="0" hangingPunct="1">
              <a:lnSpc>
                <a:spcPts val="6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rPr>
              <a:t>System </a:t>
            </a:r>
          </a:p>
          <a:p>
            <a:pPr marL="0" marR="0" lvl="0" indent="0" algn="l" defTabSz="914400" rtl="0" eaLnBrk="1" fontAlgn="auto" latinLnBrk="0" hangingPunct="1">
              <a:lnSpc>
                <a:spcPts val="6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rPr>
              <a:t>Approach</a:t>
            </a:r>
          </a:p>
        </p:txBody>
      </p:sp>
      <p:sp>
        <p:nvSpPr>
          <p:cNvPr id="5" name="TextBox 4">
            <a:extLst>
              <a:ext uri="{FF2B5EF4-FFF2-40B4-BE49-F238E27FC236}">
                <a16:creationId xmlns:a16="http://schemas.microsoft.com/office/drawing/2014/main" id="{95449A10-3E6F-430B-8D51-D2A30A064142}"/>
              </a:ext>
            </a:extLst>
          </p:cNvPr>
          <p:cNvSpPr txBox="1"/>
          <p:nvPr/>
        </p:nvSpPr>
        <p:spPr>
          <a:xfrm>
            <a:off x="11032793" y="5145589"/>
            <a:ext cx="115920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rPr>
              <a:t>Source: FHWA</a:t>
            </a:r>
          </a:p>
        </p:txBody>
      </p:sp>
    </p:spTree>
    <p:extLst>
      <p:ext uri="{BB962C8B-B14F-4D97-AF65-F5344CB8AC3E}">
        <p14:creationId xmlns:p14="http://schemas.microsoft.com/office/powerpoint/2010/main" val="397691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is is the circular diagram from slide 14, where the circumference is highlighted. It is a band with six safe system principles: Death and serious injury is unacceptable; Humans make mistakes; Humans are vulnerable, responsibility is shared; safety is proactive; and redundancy is crucial.">
            <a:extLst>
              <a:ext uri="{FF2B5EF4-FFF2-40B4-BE49-F238E27FC236}">
                <a16:creationId xmlns:a16="http://schemas.microsoft.com/office/drawing/2014/main" id="{36DFC489-B9FE-448F-BFBB-1844E0CB6953}"/>
              </a:ext>
            </a:extLst>
          </p:cNvPr>
          <p:cNvGrpSpPr>
            <a:grpSpLocks/>
          </p:cNvGrpSpPr>
          <p:nvPr/>
        </p:nvGrpSpPr>
        <p:grpSpPr>
          <a:xfrm>
            <a:off x="5257800" y="182880"/>
            <a:ext cx="6172200" cy="6172200"/>
            <a:chOff x="2922223" y="255223"/>
            <a:chExt cx="6345936" cy="6345936"/>
          </a:xfrm>
        </p:grpSpPr>
        <p:pic>
          <p:nvPicPr>
            <p:cNvPr id="3" name="Graphic 2">
              <a:extLst>
                <a:ext uri="{FF2B5EF4-FFF2-40B4-BE49-F238E27FC236}">
                  <a16:creationId xmlns:a16="http://schemas.microsoft.com/office/drawing/2014/main" id="{79E99DD1-E5FE-400C-9943-BD0F80095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sp>
          <p:nvSpPr>
            <p:cNvPr id="4" name="Freeform: Shape 3">
              <a:extLst>
                <a:ext uri="{FF2B5EF4-FFF2-40B4-BE49-F238E27FC236}">
                  <a16:creationId xmlns:a16="http://schemas.microsoft.com/office/drawing/2014/main" id="{8D214525-B30D-4939-9570-19723988F2DD}"/>
                </a:ext>
              </a:extLst>
            </p:cNvPr>
            <p:cNvSpPr/>
            <p:nvPr/>
          </p:nvSpPr>
          <p:spPr>
            <a:xfrm>
              <a:off x="3339825" y="672825"/>
              <a:ext cx="5512349" cy="5512349"/>
            </a:xfrm>
            <a:custGeom>
              <a:avLst/>
              <a:gdLst>
                <a:gd name="connsiteX0" fmla="*/ 5512350 w 5512349"/>
                <a:gd name="connsiteY0" fmla="*/ 2756175 h 5512349"/>
                <a:gd name="connsiteX1" fmla="*/ 2756175 w 5512349"/>
                <a:gd name="connsiteY1" fmla="*/ 5512350 h 5512349"/>
                <a:gd name="connsiteX2" fmla="*/ 0 w 5512349"/>
                <a:gd name="connsiteY2" fmla="*/ 2756175 h 5512349"/>
                <a:gd name="connsiteX3" fmla="*/ 2756175 w 5512349"/>
                <a:gd name="connsiteY3" fmla="*/ 0 h 5512349"/>
                <a:gd name="connsiteX4" fmla="*/ 5512350 w 5512349"/>
                <a:gd name="connsiteY4" fmla="*/ 2756175 h 551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349" h="5512349">
                  <a:moveTo>
                    <a:pt x="5512350" y="2756175"/>
                  </a:moveTo>
                  <a:cubicBezTo>
                    <a:pt x="5512350" y="4278368"/>
                    <a:pt x="4278368" y="5512350"/>
                    <a:pt x="2756175" y="5512350"/>
                  </a:cubicBezTo>
                  <a:cubicBezTo>
                    <a:pt x="1233982" y="5512350"/>
                    <a:pt x="0" y="4278368"/>
                    <a:pt x="0" y="2756175"/>
                  </a:cubicBezTo>
                  <a:cubicBezTo>
                    <a:pt x="0" y="1233982"/>
                    <a:pt x="1233982" y="0"/>
                    <a:pt x="2756175" y="0"/>
                  </a:cubicBezTo>
                  <a:cubicBezTo>
                    <a:pt x="4278368" y="0"/>
                    <a:pt x="5512350" y="1233982"/>
                    <a:pt x="5512350" y="2756175"/>
                  </a:cubicBezTo>
                  <a:close/>
                </a:path>
              </a:pathLst>
            </a:custGeom>
            <a:solidFill>
              <a:srgbClr val="1F6776">
                <a:alpha val="9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 name="Title 1">
            <a:extLst>
              <a:ext uri="{FF2B5EF4-FFF2-40B4-BE49-F238E27FC236}">
                <a16:creationId xmlns:a16="http://schemas.microsoft.com/office/drawing/2014/main" id="{CB679B41-DB5B-43D3-9BF7-CE085F08BBAF}"/>
              </a:ext>
            </a:extLst>
          </p:cNvPr>
          <p:cNvSpPr txBox="1">
            <a:spLocks/>
          </p:cNvSpPr>
          <p:nvPr/>
        </p:nvSpPr>
        <p:spPr>
          <a:xfrm>
            <a:off x="445810" y="491297"/>
            <a:ext cx="5202929" cy="51087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ts val="6000"/>
              </a:lnSpc>
              <a:spcBef>
                <a:spcPct val="0"/>
              </a:spcBef>
              <a:spcAft>
                <a:spcPts val="7800"/>
              </a:spcAft>
              <a:buClrTx/>
              <a:buSzTx/>
              <a:buFontTx/>
              <a:buNone/>
              <a:tabLst/>
              <a:defRPr/>
            </a:pPr>
            <a:r>
              <a:rPr lang="en-US" sz="6000" dirty="0">
                <a:solidFill>
                  <a:prstClr val="white"/>
                </a:solidFill>
                <a:latin typeface="Arial Black" panose="020B0A04020102020204" pitchFamily="34" charset="0"/>
              </a:rPr>
              <a:t>The  </a:t>
            </a:r>
          </a:p>
          <a:p>
            <a:pPr marL="0" marR="0" lvl="0" indent="0" algn="l" defTabSz="914400" rtl="0" eaLnBrk="1" fontAlgn="auto" latinLnBrk="0" hangingPunct="1">
              <a:lnSpc>
                <a:spcPts val="5700"/>
              </a:lnSpc>
              <a:spcBef>
                <a:spcPct val="0"/>
              </a:spcBef>
              <a:spcAft>
                <a:spcPts val="0"/>
              </a:spcAft>
              <a:buClrTx/>
              <a:buSzTx/>
              <a:buFontTx/>
              <a:buNone/>
              <a:tabLst/>
              <a:defRPr/>
            </a:pPr>
            <a:r>
              <a:rPr lang="en-US" sz="16600" dirty="0">
                <a:ln w="38100">
                  <a:solidFill>
                    <a:schemeClr val="bg1"/>
                  </a:solidFill>
                </a:ln>
                <a:solidFill>
                  <a:srgbClr val="1C6371"/>
                </a:solidFill>
                <a:latin typeface="Arial Black" panose="020B0A04020102020204" pitchFamily="34" charset="0"/>
              </a:rPr>
              <a:t>6</a:t>
            </a:r>
            <a:r>
              <a:rPr lang="en-US" sz="6000" dirty="0">
                <a:solidFill>
                  <a:prstClr val="white"/>
                </a:solidFill>
                <a:latin typeface="Arial Black" panose="020B0A04020102020204" pitchFamily="34" charset="0"/>
              </a:rPr>
              <a:t> Safe </a:t>
            </a:r>
          </a:p>
          <a:p>
            <a:pPr marL="0" marR="0" lvl="0" indent="0" algn="l" defTabSz="914400" rtl="0" eaLnBrk="1" fontAlgn="auto" latinLnBrk="0" hangingPunct="1">
              <a:lnSpc>
                <a:spcPts val="6000"/>
              </a:lnSpc>
              <a:spcBef>
                <a:spcPct val="0"/>
              </a:spcBef>
              <a:spcAft>
                <a:spcPts val="600"/>
              </a:spcAft>
              <a:buClrTx/>
              <a:buSzTx/>
              <a:buFontTx/>
              <a:buNone/>
              <a:tabLst/>
              <a:defRPr/>
            </a:pPr>
            <a:r>
              <a:rPr lang="en-US" sz="6000" dirty="0">
                <a:solidFill>
                  <a:prstClr val="white"/>
                </a:solidFill>
                <a:latin typeface="Arial Black" panose="020B0A04020102020204" pitchFamily="34" charset="0"/>
              </a:rPr>
              <a:t>System </a:t>
            </a:r>
          </a:p>
          <a:p>
            <a:pPr marL="0" marR="0" lvl="0" indent="0" algn="l" defTabSz="914400" rtl="0" eaLnBrk="1" fontAlgn="auto" latinLnBrk="0" hangingPunct="1">
              <a:lnSpc>
                <a:spcPts val="6000"/>
              </a:lnSpc>
              <a:spcBef>
                <a:spcPct val="0"/>
              </a:spcBef>
              <a:spcAft>
                <a:spcPts val="600"/>
              </a:spcAft>
              <a:buClrTx/>
              <a:buSzTx/>
              <a:buFontTx/>
              <a:buNone/>
              <a:tabLst/>
              <a:defRPr/>
            </a:pPr>
            <a:r>
              <a:rPr lang="en-US" sz="6000" dirty="0">
                <a:solidFill>
                  <a:prstClr val="white"/>
                </a:solidFill>
                <a:latin typeface="Arial Black" panose="020B0A04020102020204" pitchFamily="34" charset="0"/>
              </a:rPr>
              <a:t>Principles</a:t>
            </a:r>
          </a:p>
        </p:txBody>
      </p:sp>
      <p:sp>
        <p:nvSpPr>
          <p:cNvPr id="8" name="TextBox 7">
            <a:extLst>
              <a:ext uri="{FF2B5EF4-FFF2-40B4-BE49-F238E27FC236}">
                <a16:creationId xmlns:a16="http://schemas.microsoft.com/office/drawing/2014/main" id="{0A325B7E-9B5F-406C-A9E2-081A54B0A785}"/>
              </a:ext>
            </a:extLst>
          </p:cNvPr>
          <p:cNvSpPr txBox="1"/>
          <p:nvPr/>
        </p:nvSpPr>
        <p:spPr>
          <a:xfrm>
            <a:off x="11032793" y="5145589"/>
            <a:ext cx="115920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rPr>
              <a:t>Source: FHWA</a:t>
            </a:r>
          </a:p>
        </p:txBody>
      </p:sp>
    </p:spTree>
    <p:extLst>
      <p:ext uri="{BB962C8B-B14F-4D97-AF65-F5344CB8AC3E}">
        <p14:creationId xmlns:p14="http://schemas.microsoft.com/office/powerpoint/2010/main" val="1051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is is the circular diagram from slide 14, where the inside of the diagram is highlighted. It is divided into five sections with logos representing each section: Safe vehicles is represented by a bus and automobile logo, safe speeds is represented by a tachometer logo, safe roads is represented by a roadway logo, post-crash care is represented by a flashing emergency vehicle light, and safe road users is represented by drawings of pedestrians, bicyclist, automobiles, and a person in a wheelchair.">
            <a:extLst>
              <a:ext uri="{FF2B5EF4-FFF2-40B4-BE49-F238E27FC236}">
                <a16:creationId xmlns:a16="http://schemas.microsoft.com/office/drawing/2014/main" id="{69C3CBC1-4D5D-465C-9CA7-116C4D2DA31A}"/>
              </a:ext>
            </a:extLst>
          </p:cNvPr>
          <p:cNvGrpSpPr/>
          <p:nvPr/>
        </p:nvGrpSpPr>
        <p:grpSpPr>
          <a:xfrm>
            <a:off x="5257800" y="182880"/>
            <a:ext cx="6172200" cy="6172200"/>
            <a:chOff x="2922223" y="255223"/>
            <a:chExt cx="6347554" cy="6347554"/>
          </a:xfrm>
        </p:grpSpPr>
        <p:pic>
          <p:nvPicPr>
            <p:cNvPr id="5" name="Graphic 4">
              <a:extLst>
                <a:ext uri="{FF2B5EF4-FFF2-40B4-BE49-F238E27FC236}">
                  <a16:creationId xmlns:a16="http://schemas.microsoft.com/office/drawing/2014/main" id="{D053B52A-9E3D-4B82-BCF3-DAD171EC67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pic>
          <p:nvPicPr>
            <p:cNvPr id="6" name="Graphic 5">
              <a:extLst>
                <a:ext uri="{FF2B5EF4-FFF2-40B4-BE49-F238E27FC236}">
                  <a16:creationId xmlns:a16="http://schemas.microsoft.com/office/drawing/2014/main" id="{5D709B4B-4654-4F46-9084-F23F9D53F5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2223" y="255223"/>
              <a:ext cx="6347554" cy="6347554"/>
            </a:xfrm>
            <a:prstGeom prst="rect">
              <a:avLst/>
            </a:prstGeom>
          </p:spPr>
        </p:pic>
        <p:sp>
          <p:nvSpPr>
            <p:cNvPr id="7" name="Freeform: Shape 6">
              <a:extLst>
                <a:ext uri="{FF2B5EF4-FFF2-40B4-BE49-F238E27FC236}">
                  <a16:creationId xmlns:a16="http://schemas.microsoft.com/office/drawing/2014/main" id="{B64C2B67-54C5-4CCA-9B8C-1A10C936C1E8}"/>
                </a:ext>
              </a:extLst>
            </p:cNvPr>
            <p:cNvSpPr/>
            <p:nvPr/>
          </p:nvSpPr>
          <p:spPr>
            <a:xfrm>
              <a:off x="5372101" y="2705101"/>
              <a:ext cx="1447798" cy="1447798"/>
            </a:xfrm>
            <a:custGeom>
              <a:avLst/>
              <a:gdLst>
                <a:gd name="connsiteX0" fmla="*/ 5512350 w 5512349"/>
                <a:gd name="connsiteY0" fmla="*/ 2756175 h 5512349"/>
                <a:gd name="connsiteX1" fmla="*/ 2756175 w 5512349"/>
                <a:gd name="connsiteY1" fmla="*/ 5512350 h 5512349"/>
                <a:gd name="connsiteX2" fmla="*/ 0 w 5512349"/>
                <a:gd name="connsiteY2" fmla="*/ 2756175 h 5512349"/>
                <a:gd name="connsiteX3" fmla="*/ 2756175 w 5512349"/>
                <a:gd name="connsiteY3" fmla="*/ 0 h 5512349"/>
                <a:gd name="connsiteX4" fmla="*/ 5512350 w 5512349"/>
                <a:gd name="connsiteY4" fmla="*/ 2756175 h 551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349" h="5512349">
                  <a:moveTo>
                    <a:pt x="5512350" y="2756175"/>
                  </a:moveTo>
                  <a:cubicBezTo>
                    <a:pt x="5512350" y="4278368"/>
                    <a:pt x="4278368" y="5512350"/>
                    <a:pt x="2756175" y="5512350"/>
                  </a:cubicBezTo>
                  <a:cubicBezTo>
                    <a:pt x="1233982" y="5512350"/>
                    <a:pt x="0" y="4278368"/>
                    <a:pt x="0" y="2756175"/>
                  </a:cubicBezTo>
                  <a:cubicBezTo>
                    <a:pt x="0" y="1233982"/>
                    <a:pt x="1233982" y="0"/>
                    <a:pt x="2756175" y="0"/>
                  </a:cubicBezTo>
                  <a:cubicBezTo>
                    <a:pt x="4278368" y="0"/>
                    <a:pt x="5512350" y="1233982"/>
                    <a:pt x="5512350" y="2756175"/>
                  </a:cubicBezTo>
                  <a:close/>
                </a:path>
              </a:pathLst>
            </a:custGeom>
            <a:solidFill>
              <a:srgbClr val="1F6776">
                <a:alpha val="9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 name="Title 1">
            <a:extLst>
              <a:ext uri="{FF2B5EF4-FFF2-40B4-BE49-F238E27FC236}">
                <a16:creationId xmlns:a16="http://schemas.microsoft.com/office/drawing/2014/main" id="{A762D219-E937-42C3-BB5F-683831FE581D}"/>
              </a:ext>
            </a:extLst>
          </p:cNvPr>
          <p:cNvSpPr txBox="1">
            <a:spLocks/>
          </p:cNvSpPr>
          <p:nvPr/>
        </p:nvSpPr>
        <p:spPr>
          <a:xfrm>
            <a:off x="717323" y="470248"/>
            <a:ext cx="4538904" cy="48600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ts val="6000"/>
              </a:lnSpc>
              <a:spcBef>
                <a:spcPct val="0"/>
              </a:spcBef>
              <a:spcAft>
                <a:spcPts val="7800"/>
              </a:spcAft>
              <a:buClrTx/>
              <a:buSzTx/>
              <a:buFontTx/>
              <a:buNone/>
              <a:tabLst/>
              <a:defRPr/>
            </a:pPr>
            <a:r>
              <a:rPr lang="en-US" sz="6000" dirty="0">
                <a:latin typeface="Arial Black" panose="020B0A04020102020204" pitchFamily="34" charset="0"/>
              </a:rPr>
              <a:t>The</a:t>
            </a:r>
            <a:r>
              <a:rPr lang="en-US" sz="6000" dirty="0">
                <a:solidFill>
                  <a:srgbClr val="1C6371"/>
                </a:solidFill>
                <a:latin typeface="Arial Black" panose="020B0A04020102020204" pitchFamily="34" charset="0"/>
              </a:rPr>
              <a:t>  </a:t>
            </a:r>
          </a:p>
          <a:p>
            <a:pPr marL="0" marR="0" lvl="0" indent="0" algn="l" defTabSz="914400" rtl="0" eaLnBrk="1" fontAlgn="auto" latinLnBrk="0" hangingPunct="1">
              <a:lnSpc>
                <a:spcPts val="5700"/>
              </a:lnSpc>
              <a:spcBef>
                <a:spcPct val="0"/>
              </a:spcBef>
              <a:spcAft>
                <a:spcPts val="0"/>
              </a:spcAft>
              <a:buClrTx/>
              <a:buSzTx/>
              <a:buFontTx/>
              <a:buNone/>
              <a:tabLst/>
              <a:defRPr/>
            </a:pPr>
            <a:r>
              <a:rPr lang="en-US" sz="16600" dirty="0">
                <a:ln w="38100">
                  <a:solidFill>
                    <a:schemeClr val="bg1"/>
                  </a:solidFill>
                </a:ln>
                <a:solidFill>
                  <a:srgbClr val="1C6371"/>
                </a:solidFill>
                <a:latin typeface="Arial Black" panose="020B0A04020102020204" pitchFamily="34" charset="0"/>
              </a:rPr>
              <a:t>5</a:t>
            </a:r>
            <a:r>
              <a:rPr lang="en-US" sz="6000" dirty="0">
                <a:solidFill>
                  <a:srgbClr val="1C6371"/>
                </a:solidFill>
                <a:latin typeface="Arial Black" panose="020B0A04020102020204" pitchFamily="34" charset="0"/>
              </a:rPr>
              <a:t> </a:t>
            </a:r>
            <a:r>
              <a:rPr lang="en-US" sz="6000" dirty="0">
                <a:solidFill>
                  <a:prstClr val="white"/>
                </a:solidFill>
                <a:latin typeface="Arial Black" panose="020B0A04020102020204" pitchFamily="34" charset="0"/>
              </a:rPr>
              <a:t>Safe </a:t>
            </a:r>
          </a:p>
          <a:p>
            <a:pPr marL="0" marR="0" lvl="0" indent="0" algn="l" defTabSz="914400" rtl="0" eaLnBrk="1" fontAlgn="auto" latinLnBrk="0" hangingPunct="1">
              <a:lnSpc>
                <a:spcPts val="6000"/>
              </a:lnSpc>
              <a:spcBef>
                <a:spcPct val="0"/>
              </a:spcBef>
              <a:spcAft>
                <a:spcPts val="600"/>
              </a:spcAft>
              <a:buClrTx/>
              <a:buSzTx/>
              <a:buFontTx/>
              <a:buNone/>
              <a:tabLst/>
              <a:defRPr/>
            </a:pPr>
            <a:r>
              <a:rPr lang="en-US" sz="6000" dirty="0">
                <a:solidFill>
                  <a:prstClr val="white"/>
                </a:solidFill>
                <a:latin typeface="Arial Black" panose="020B0A04020102020204" pitchFamily="34" charset="0"/>
              </a:rPr>
              <a:t>System </a:t>
            </a:r>
          </a:p>
          <a:p>
            <a:pPr marL="0" marR="0" lvl="0" indent="0" algn="l" defTabSz="914400" rtl="0" eaLnBrk="1" fontAlgn="auto" latinLnBrk="0" hangingPunct="1">
              <a:lnSpc>
                <a:spcPts val="6000"/>
              </a:lnSpc>
              <a:spcBef>
                <a:spcPct val="0"/>
              </a:spcBef>
              <a:spcAft>
                <a:spcPts val="600"/>
              </a:spcAft>
              <a:buClrTx/>
              <a:buSzTx/>
              <a:buFontTx/>
              <a:buNone/>
              <a:tabLst/>
              <a:defRPr/>
            </a:pPr>
            <a:r>
              <a:rPr lang="en-US" sz="6000" dirty="0">
                <a:solidFill>
                  <a:prstClr val="white"/>
                </a:solidFill>
                <a:latin typeface="Arial Black" panose="020B0A04020102020204" pitchFamily="34" charset="0"/>
              </a:rPr>
              <a:t>Elements</a:t>
            </a:r>
          </a:p>
        </p:txBody>
      </p:sp>
      <p:sp>
        <p:nvSpPr>
          <p:cNvPr id="9" name="TextBox 8">
            <a:extLst>
              <a:ext uri="{FF2B5EF4-FFF2-40B4-BE49-F238E27FC236}">
                <a16:creationId xmlns:a16="http://schemas.microsoft.com/office/drawing/2014/main" id="{C6E166D6-7988-4464-BE8F-C2A15643CA5D}"/>
              </a:ext>
            </a:extLst>
          </p:cNvPr>
          <p:cNvSpPr txBox="1"/>
          <p:nvPr/>
        </p:nvSpPr>
        <p:spPr>
          <a:xfrm>
            <a:off x="11032793" y="5145589"/>
            <a:ext cx="115920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rPr>
              <a:t>Source: FHWA</a:t>
            </a:r>
          </a:p>
        </p:txBody>
      </p:sp>
    </p:spTree>
    <p:extLst>
      <p:ext uri="{BB962C8B-B14F-4D97-AF65-F5344CB8AC3E}">
        <p14:creationId xmlns:p14="http://schemas.microsoft.com/office/powerpoint/2010/main" val="95623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A7DAF56-12A2-4F73-9963-13DA0A6E2B1D}"/>
              </a:ext>
            </a:extLst>
          </p:cNvPr>
          <p:cNvSpPr/>
          <p:nvPr/>
        </p:nvSpPr>
        <p:spPr>
          <a:xfrm>
            <a:off x="1860698" y="1935126"/>
            <a:ext cx="8357190" cy="3455581"/>
          </a:xfrm>
          <a:custGeom>
            <a:avLst/>
            <a:gdLst>
              <a:gd name="connsiteX0" fmla="*/ 0 w 8357190"/>
              <a:gd name="connsiteY0" fmla="*/ 0 h 3455581"/>
              <a:gd name="connsiteX1" fmla="*/ 8357190 w 8357190"/>
              <a:gd name="connsiteY1" fmla="*/ 0 h 3455581"/>
              <a:gd name="connsiteX2" fmla="*/ 8357190 w 8357190"/>
              <a:gd name="connsiteY2" fmla="*/ 1807534 h 3455581"/>
              <a:gd name="connsiteX3" fmla="*/ 0 w 8357190"/>
              <a:gd name="connsiteY3" fmla="*/ 1807534 h 3455581"/>
              <a:gd name="connsiteX4" fmla="*/ 0 w 8357190"/>
              <a:gd name="connsiteY4" fmla="*/ 3455581 h 3455581"/>
              <a:gd name="connsiteX5" fmla="*/ 4465674 w 8357190"/>
              <a:gd name="connsiteY5" fmla="*/ 3455581 h 3455581"/>
              <a:gd name="connsiteX6" fmla="*/ 5528930 w 8357190"/>
              <a:gd name="connsiteY6" fmla="*/ 3455581 h 345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7190" h="3455581">
                <a:moveTo>
                  <a:pt x="0" y="0"/>
                </a:moveTo>
                <a:lnTo>
                  <a:pt x="8357190" y="0"/>
                </a:lnTo>
                <a:lnTo>
                  <a:pt x="8357190" y="1807534"/>
                </a:lnTo>
                <a:lnTo>
                  <a:pt x="0" y="1807534"/>
                </a:lnTo>
                <a:lnTo>
                  <a:pt x="0" y="3455581"/>
                </a:lnTo>
                <a:lnTo>
                  <a:pt x="4465674" y="3455581"/>
                </a:lnTo>
                <a:lnTo>
                  <a:pt x="5528930" y="3455581"/>
                </a:lnTo>
              </a:path>
            </a:pathLst>
          </a:custGeom>
          <a:noFill/>
          <a:ln w="508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6B167-10FF-144A-A47A-46EE090B5E4C}"/>
              </a:ext>
            </a:extLst>
          </p:cNvPr>
          <p:cNvSpPr>
            <a:spLocks noGrp="1"/>
          </p:cNvSpPr>
          <p:nvPr>
            <p:ph type="title"/>
          </p:nvPr>
        </p:nvSpPr>
        <p:spPr/>
        <p:txBody>
          <a:bodyPr>
            <a:normAutofit fontScale="90000"/>
          </a:bodyPr>
          <a:lstStyle/>
          <a:p>
            <a:r>
              <a:rPr lang="en-US" sz="4000" b="1" dirty="0">
                <a:latin typeface="Century Gothic" panose="020B0502020202020204" pitchFamily="34" charset="0"/>
              </a:rPr>
              <a:t>What is the Academy?</a:t>
            </a:r>
          </a:p>
        </p:txBody>
      </p:sp>
      <p:sp>
        <p:nvSpPr>
          <p:cNvPr id="6" name="Rectangle: Rounded Corners 5">
            <a:extLst>
              <a:ext uri="{FF2B5EF4-FFF2-40B4-BE49-F238E27FC236}">
                <a16:creationId xmlns:a16="http://schemas.microsoft.com/office/drawing/2014/main" id="{32D786CE-55F3-470C-820B-E1251A773556}"/>
              </a:ext>
            </a:extLst>
          </p:cNvPr>
          <p:cNvSpPr/>
          <p:nvPr/>
        </p:nvSpPr>
        <p:spPr>
          <a:xfrm>
            <a:off x="986414" y="1351339"/>
            <a:ext cx="1920240" cy="1188720"/>
          </a:xfrm>
          <a:prstGeom prst="roundRect">
            <a:avLst/>
          </a:prstGeom>
          <a:solidFill>
            <a:schemeClr val="accent1"/>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Introduction</a:t>
            </a:r>
          </a:p>
        </p:txBody>
      </p:sp>
      <p:sp>
        <p:nvSpPr>
          <p:cNvPr id="8" name="Rectangle: Rounded Corners 7">
            <a:extLst>
              <a:ext uri="{FF2B5EF4-FFF2-40B4-BE49-F238E27FC236}">
                <a16:creationId xmlns:a16="http://schemas.microsoft.com/office/drawing/2014/main" id="{B1720FFC-F3D6-4492-9EB2-67762B829062}"/>
              </a:ext>
            </a:extLst>
          </p:cNvPr>
          <p:cNvSpPr/>
          <p:nvPr/>
        </p:nvSpPr>
        <p:spPr>
          <a:xfrm>
            <a:off x="3736591" y="1351339"/>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Spot Treatments</a:t>
            </a:r>
          </a:p>
          <a:p>
            <a:pPr algn="ctr"/>
            <a:r>
              <a:rPr lang="en-US" sz="1400" b="1" dirty="0">
                <a:latin typeface="Arial" panose="020B0604020202020204" pitchFamily="34" charset="0"/>
                <a:cs typeface="Arial" panose="020B0604020202020204" pitchFamily="34" charset="0"/>
              </a:rPr>
              <a:t>vs Systemic vs</a:t>
            </a:r>
          </a:p>
          <a:p>
            <a:pPr algn="ctr"/>
            <a:r>
              <a:rPr lang="en-US" sz="1400" b="1" dirty="0">
                <a:latin typeface="Arial" panose="020B0604020202020204" pitchFamily="34" charset="0"/>
                <a:cs typeface="Arial" panose="020B0604020202020204" pitchFamily="34" charset="0"/>
              </a:rPr>
              <a:t>Best Practices vs</a:t>
            </a:r>
          </a:p>
          <a:p>
            <a:pPr algn="ctr"/>
            <a:r>
              <a:rPr lang="en-US" sz="1400" b="1" dirty="0">
                <a:latin typeface="Arial" panose="020B0604020202020204" pitchFamily="34" charset="0"/>
                <a:cs typeface="Arial" panose="020B0604020202020204" pitchFamily="34" charset="0"/>
              </a:rPr>
              <a:t>Standards</a:t>
            </a:r>
          </a:p>
        </p:txBody>
      </p:sp>
      <p:sp>
        <p:nvSpPr>
          <p:cNvPr id="11" name="Rectangle: Rounded Corners 10">
            <a:extLst>
              <a:ext uri="{FF2B5EF4-FFF2-40B4-BE49-F238E27FC236}">
                <a16:creationId xmlns:a16="http://schemas.microsoft.com/office/drawing/2014/main" id="{FE299ADC-10FB-4353-9277-32DD3C600E7D}"/>
              </a:ext>
            </a:extLst>
          </p:cNvPr>
          <p:cNvSpPr/>
          <p:nvPr/>
        </p:nvSpPr>
        <p:spPr>
          <a:xfrm>
            <a:off x="6486768" y="1351339"/>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How to Perform a Crash Evaluation</a:t>
            </a:r>
          </a:p>
        </p:txBody>
      </p:sp>
      <p:sp>
        <p:nvSpPr>
          <p:cNvPr id="12" name="Rectangle: Rounded Corners 11">
            <a:extLst>
              <a:ext uri="{FF2B5EF4-FFF2-40B4-BE49-F238E27FC236}">
                <a16:creationId xmlns:a16="http://schemas.microsoft.com/office/drawing/2014/main" id="{84E65731-6A3D-4934-B9C3-30A942E67273}"/>
              </a:ext>
            </a:extLst>
          </p:cNvPr>
          <p:cNvSpPr/>
          <p:nvPr/>
        </p:nvSpPr>
        <p:spPr>
          <a:xfrm>
            <a:off x="9236945" y="1351339"/>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Determination of Countermeasures</a:t>
            </a:r>
          </a:p>
        </p:txBody>
      </p:sp>
      <p:sp>
        <p:nvSpPr>
          <p:cNvPr id="13" name="Rectangle: Rounded Corners 12">
            <a:extLst>
              <a:ext uri="{FF2B5EF4-FFF2-40B4-BE49-F238E27FC236}">
                <a16:creationId xmlns:a16="http://schemas.microsoft.com/office/drawing/2014/main" id="{DCD5DD86-1F85-4F63-9D37-655FFE2352C7}"/>
              </a:ext>
            </a:extLst>
          </p:cNvPr>
          <p:cNvSpPr/>
          <p:nvPr/>
        </p:nvSpPr>
        <p:spPr>
          <a:xfrm>
            <a:off x="986414" y="3090141"/>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Speed Calming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and Speed Management</a:t>
            </a:r>
          </a:p>
        </p:txBody>
      </p:sp>
      <p:sp>
        <p:nvSpPr>
          <p:cNvPr id="15" name="Rectangle: Rounded Corners 14">
            <a:extLst>
              <a:ext uri="{FF2B5EF4-FFF2-40B4-BE49-F238E27FC236}">
                <a16:creationId xmlns:a16="http://schemas.microsoft.com/office/drawing/2014/main" id="{CBE4A1B8-DDA1-4F2C-AF60-CF81CBCF3FA2}"/>
              </a:ext>
            </a:extLst>
          </p:cNvPr>
          <p:cNvSpPr/>
          <p:nvPr/>
        </p:nvSpPr>
        <p:spPr>
          <a:xfrm>
            <a:off x="3736591" y="3090141"/>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Lane Departure</a:t>
            </a:r>
          </a:p>
        </p:txBody>
      </p:sp>
      <p:sp>
        <p:nvSpPr>
          <p:cNvPr id="18" name="Rectangle: Rounded Corners 17">
            <a:extLst>
              <a:ext uri="{FF2B5EF4-FFF2-40B4-BE49-F238E27FC236}">
                <a16:creationId xmlns:a16="http://schemas.microsoft.com/office/drawing/2014/main" id="{E162AB80-BEA9-4B1F-9435-A4B354220FD2}"/>
              </a:ext>
            </a:extLst>
          </p:cNvPr>
          <p:cNvSpPr/>
          <p:nvPr/>
        </p:nvSpPr>
        <p:spPr>
          <a:xfrm>
            <a:off x="6486768" y="3090141"/>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Pedestrian &amp; Bicycle Safety</a:t>
            </a:r>
          </a:p>
          <a:p>
            <a:pPr algn="ctr"/>
            <a:r>
              <a:rPr lang="en-US" sz="1400" b="1" dirty="0">
                <a:latin typeface="Arial" panose="020B0604020202020204" pitchFamily="34" charset="0"/>
                <a:cs typeface="Arial" panose="020B0604020202020204" pitchFamily="34" charset="0"/>
              </a:rPr>
              <a:t>(2 Parts)</a:t>
            </a:r>
          </a:p>
        </p:txBody>
      </p:sp>
      <p:sp>
        <p:nvSpPr>
          <p:cNvPr id="19" name="Rectangle: Rounded Corners 18">
            <a:extLst>
              <a:ext uri="{FF2B5EF4-FFF2-40B4-BE49-F238E27FC236}">
                <a16:creationId xmlns:a16="http://schemas.microsoft.com/office/drawing/2014/main" id="{99EEE57D-D093-4B40-A1E2-85C76A855512}"/>
              </a:ext>
            </a:extLst>
          </p:cNvPr>
          <p:cNvSpPr/>
          <p:nvPr/>
        </p:nvSpPr>
        <p:spPr>
          <a:xfrm>
            <a:off x="9236945" y="3090141"/>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Intersection Safety </a:t>
            </a:r>
          </a:p>
          <a:p>
            <a:pPr algn="ctr"/>
            <a:r>
              <a:rPr lang="en-US" sz="1400" b="1" dirty="0">
                <a:latin typeface="Arial" panose="020B0604020202020204" pitchFamily="34" charset="0"/>
                <a:cs typeface="Arial" panose="020B0604020202020204" pitchFamily="34" charset="0"/>
              </a:rPr>
              <a:t>(2 Parts)</a:t>
            </a:r>
          </a:p>
        </p:txBody>
      </p:sp>
      <p:sp>
        <p:nvSpPr>
          <p:cNvPr id="20" name="Rectangle: Rounded Corners 19">
            <a:extLst>
              <a:ext uri="{FF2B5EF4-FFF2-40B4-BE49-F238E27FC236}">
                <a16:creationId xmlns:a16="http://schemas.microsoft.com/office/drawing/2014/main" id="{EE68124F-B8A7-49C0-B69C-77FFF0D6BD5F}"/>
              </a:ext>
            </a:extLst>
          </p:cNvPr>
          <p:cNvSpPr/>
          <p:nvPr/>
        </p:nvSpPr>
        <p:spPr>
          <a:xfrm>
            <a:off x="3736591" y="4828944"/>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Road</a:t>
            </a:r>
          </a:p>
          <a:p>
            <a:pPr algn="ctr"/>
            <a:r>
              <a:rPr lang="en-US" sz="1400" b="1" dirty="0">
                <a:latin typeface="Arial" panose="020B0604020202020204" pitchFamily="34" charset="0"/>
                <a:cs typeface="Arial" panose="020B0604020202020204" pitchFamily="34" charset="0"/>
              </a:rPr>
              <a:t>Safety </a:t>
            </a:r>
          </a:p>
          <a:p>
            <a:pPr algn="ctr"/>
            <a:r>
              <a:rPr lang="en-US" sz="1400" b="1" dirty="0">
                <a:latin typeface="Arial" panose="020B0604020202020204" pitchFamily="34" charset="0"/>
                <a:cs typeface="Arial" panose="020B0604020202020204" pitchFamily="34" charset="0"/>
              </a:rPr>
              <a:t>Audits</a:t>
            </a:r>
          </a:p>
        </p:txBody>
      </p:sp>
      <p:sp>
        <p:nvSpPr>
          <p:cNvPr id="22" name="Rectangle: Rounded Corners 21">
            <a:extLst>
              <a:ext uri="{FF2B5EF4-FFF2-40B4-BE49-F238E27FC236}">
                <a16:creationId xmlns:a16="http://schemas.microsoft.com/office/drawing/2014/main" id="{9A71E4D5-6D08-47D0-9158-0F23F74553F3}"/>
              </a:ext>
            </a:extLst>
          </p:cNvPr>
          <p:cNvSpPr/>
          <p:nvPr/>
        </p:nvSpPr>
        <p:spPr>
          <a:xfrm>
            <a:off x="6486768" y="4844017"/>
            <a:ext cx="1920240" cy="1188720"/>
          </a:xfrm>
          <a:prstGeom prst="roundRect">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latin typeface="Arial" panose="020B0604020202020204" pitchFamily="34" charset="0"/>
                <a:cs typeface="Arial" panose="020B0604020202020204" pitchFamily="34" charset="0"/>
              </a:rPr>
              <a:t>Safety Evaluation Workshop</a:t>
            </a:r>
          </a:p>
        </p:txBody>
      </p:sp>
      <p:sp>
        <p:nvSpPr>
          <p:cNvPr id="4" name="Arrow: Chevron 3">
            <a:extLst>
              <a:ext uri="{FF2B5EF4-FFF2-40B4-BE49-F238E27FC236}">
                <a16:creationId xmlns:a16="http://schemas.microsoft.com/office/drawing/2014/main" id="{33909B54-4B88-46AF-9406-DA894F038C87}"/>
              </a:ext>
            </a:extLst>
          </p:cNvPr>
          <p:cNvSpPr/>
          <p:nvPr/>
        </p:nvSpPr>
        <p:spPr>
          <a:xfrm>
            <a:off x="3057133" y="1652829"/>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hevron 24">
            <a:extLst>
              <a:ext uri="{FF2B5EF4-FFF2-40B4-BE49-F238E27FC236}">
                <a16:creationId xmlns:a16="http://schemas.microsoft.com/office/drawing/2014/main" id="{3B4AA6C0-4B4C-4FCF-8B7B-B4D7064C6DAC}"/>
              </a:ext>
            </a:extLst>
          </p:cNvPr>
          <p:cNvSpPr/>
          <p:nvPr/>
        </p:nvSpPr>
        <p:spPr>
          <a:xfrm>
            <a:off x="5810965" y="1652829"/>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25">
            <a:extLst>
              <a:ext uri="{FF2B5EF4-FFF2-40B4-BE49-F238E27FC236}">
                <a16:creationId xmlns:a16="http://schemas.microsoft.com/office/drawing/2014/main" id="{4A642123-7105-4AC6-BA8C-F0A92B64119D}"/>
              </a:ext>
            </a:extLst>
          </p:cNvPr>
          <p:cNvSpPr/>
          <p:nvPr/>
        </p:nvSpPr>
        <p:spPr>
          <a:xfrm>
            <a:off x="8564797" y="1652829"/>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hevron 26">
            <a:extLst>
              <a:ext uri="{FF2B5EF4-FFF2-40B4-BE49-F238E27FC236}">
                <a16:creationId xmlns:a16="http://schemas.microsoft.com/office/drawing/2014/main" id="{56E3CC05-3201-4225-A1A3-3510EDBA3A18}"/>
              </a:ext>
            </a:extLst>
          </p:cNvPr>
          <p:cNvSpPr/>
          <p:nvPr/>
        </p:nvSpPr>
        <p:spPr>
          <a:xfrm rot="5400000">
            <a:off x="9975572" y="2533557"/>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id="{8CD27D21-83DF-4103-8F85-939847B739F8}"/>
              </a:ext>
            </a:extLst>
          </p:cNvPr>
          <p:cNvSpPr/>
          <p:nvPr/>
        </p:nvSpPr>
        <p:spPr>
          <a:xfrm rot="10800000">
            <a:off x="3057133" y="3481629"/>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Chevron 28">
            <a:extLst>
              <a:ext uri="{FF2B5EF4-FFF2-40B4-BE49-F238E27FC236}">
                <a16:creationId xmlns:a16="http://schemas.microsoft.com/office/drawing/2014/main" id="{3169CFE7-75BC-471A-A525-FCB8188BFB41}"/>
              </a:ext>
            </a:extLst>
          </p:cNvPr>
          <p:cNvSpPr/>
          <p:nvPr/>
        </p:nvSpPr>
        <p:spPr>
          <a:xfrm rot="10800000">
            <a:off x="5810965" y="3481629"/>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hevron 29">
            <a:extLst>
              <a:ext uri="{FF2B5EF4-FFF2-40B4-BE49-F238E27FC236}">
                <a16:creationId xmlns:a16="http://schemas.microsoft.com/office/drawing/2014/main" id="{29F8AB25-DE77-4C5B-BDBF-E23B48D0D1A1}"/>
              </a:ext>
            </a:extLst>
          </p:cNvPr>
          <p:cNvSpPr/>
          <p:nvPr/>
        </p:nvSpPr>
        <p:spPr>
          <a:xfrm rot="10800000">
            <a:off x="8564797" y="3481629"/>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a:extLst>
              <a:ext uri="{FF2B5EF4-FFF2-40B4-BE49-F238E27FC236}">
                <a16:creationId xmlns:a16="http://schemas.microsoft.com/office/drawing/2014/main" id="{2C872698-A78A-4FCF-9C07-847F076ADE13}"/>
              </a:ext>
            </a:extLst>
          </p:cNvPr>
          <p:cNvSpPr/>
          <p:nvPr/>
        </p:nvSpPr>
        <p:spPr>
          <a:xfrm>
            <a:off x="5810965" y="5119043"/>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Chevron 32">
            <a:extLst>
              <a:ext uri="{FF2B5EF4-FFF2-40B4-BE49-F238E27FC236}">
                <a16:creationId xmlns:a16="http://schemas.microsoft.com/office/drawing/2014/main" id="{23E4ECA2-0B55-40C7-B7E2-CF5456EB2DC7}"/>
              </a:ext>
            </a:extLst>
          </p:cNvPr>
          <p:cNvSpPr/>
          <p:nvPr/>
        </p:nvSpPr>
        <p:spPr>
          <a:xfrm rot="5400000">
            <a:off x="1597117" y="4489948"/>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Arrow: Chevron 33">
            <a:extLst>
              <a:ext uri="{FF2B5EF4-FFF2-40B4-BE49-F238E27FC236}">
                <a16:creationId xmlns:a16="http://schemas.microsoft.com/office/drawing/2014/main" id="{468B68EB-637A-4B1C-93D2-65849B8C1790}"/>
              </a:ext>
            </a:extLst>
          </p:cNvPr>
          <p:cNvSpPr/>
          <p:nvPr/>
        </p:nvSpPr>
        <p:spPr>
          <a:xfrm>
            <a:off x="2594675" y="5140308"/>
            <a:ext cx="484632" cy="543328"/>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9735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47ECE-DA06-4B24-BBC3-6A046181AE37}"/>
              </a:ext>
            </a:extLst>
          </p:cNvPr>
          <p:cNvSpPr>
            <a:spLocks noGrp="1"/>
          </p:cNvSpPr>
          <p:nvPr>
            <p:ph type="title"/>
          </p:nvPr>
        </p:nvSpPr>
        <p:spPr/>
        <p:txBody>
          <a:bodyPr>
            <a:normAutofit fontScale="90000"/>
          </a:bodyPr>
          <a:lstStyle/>
          <a:p>
            <a:r>
              <a:rPr lang="en-US" dirty="0"/>
              <a:t>The 6 Safe System Principles</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p>
          <a:p>
            <a:endParaRPr lang="en-US" sz="3600" b="1" i="1" dirty="0"/>
          </a:p>
        </p:txBody>
      </p:sp>
      <p:sp>
        <p:nvSpPr>
          <p:cNvPr id="8" name="Freeform: Shape 7" descr="Icon for Safe System Principle 1: Death and Serious Injury is Unacceptable - Zero with a diagonal line through it.">
            <a:extLst>
              <a:ext uri="{FF2B5EF4-FFF2-40B4-BE49-F238E27FC236}">
                <a16:creationId xmlns:a16="http://schemas.microsoft.com/office/drawing/2014/main" id="{4EF20E5E-8B50-48EE-B7C9-6315EB3730C5}"/>
              </a:ext>
            </a:extLst>
          </p:cNvPr>
          <p:cNvSpPr/>
          <p:nvPr/>
        </p:nvSpPr>
        <p:spPr>
          <a:xfrm>
            <a:off x="838200" y="1828922"/>
            <a:ext cx="393562" cy="594479"/>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Rectangle 8" descr="&quot;  &quot;">
            <a:extLst>
              <a:ext uri="{FF2B5EF4-FFF2-40B4-BE49-F238E27FC236}">
                <a16:creationId xmlns:a16="http://schemas.microsoft.com/office/drawing/2014/main" id="{4BDACF02-9AAB-4619-99BF-3685D2C7B6D8}"/>
              </a:ext>
            </a:extLst>
          </p:cNvPr>
          <p:cNvSpPr/>
          <p:nvPr/>
        </p:nvSpPr>
        <p:spPr>
          <a:xfrm>
            <a:off x="838200" y="2567639"/>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6D0876FA-56C8-4E4D-929A-0F4E87DB9E1F}"/>
              </a:ext>
            </a:extLst>
          </p:cNvPr>
          <p:cNvSpPr txBox="1">
            <a:spLocks/>
          </p:cNvSpPr>
          <p:nvPr/>
        </p:nvSpPr>
        <p:spPr>
          <a:xfrm>
            <a:off x="833436" y="2772101"/>
            <a:ext cx="3528203"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Death/serious injury is unacceptable</a:t>
            </a:r>
          </a:p>
        </p:txBody>
      </p:sp>
      <p:sp>
        <p:nvSpPr>
          <p:cNvPr id="11" name="Freeform: Shape 10" descr="Icon for Safe System Principle 2: Humans Make Mistakes - Death and Serious Injury is Unacceptable - Triangle with an exclamation point in the center.">
            <a:extLst>
              <a:ext uri="{FF2B5EF4-FFF2-40B4-BE49-F238E27FC236}">
                <a16:creationId xmlns:a16="http://schemas.microsoft.com/office/drawing/2014/main" id="{86D494A5-8688-4100-ACAE-FBCB57286EB6}"/>
              </a:ext>
            </a:extLst>
          </p:cNvPr>
          <p:cNvSpPr/>
          <p:nvPr/>
        </p:nvSpPr>
        <p:spPr>
          <a:xfrm>
            <a:off x="4625502" y="1875367"/>
            <a:ext cx="624025" cy="548034"/>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angle 11" descr="&quot;  &quot;">
            <a:extLst>
              <a:ext uri="{FF2B5EF4-FFF2-40B4-BE49-F238E27FC236}">
                <a16:creationId xmlns:a16="http://schemas.microsoft.com/office/drawing/2014/main" id="{D594F4E7-6210-4612-BE57-CAF8C67B836A}"/>
              </a:ext>
            </a:extLst>
          </p:cNvPr>
          <p:cNvSpPr/>
          <p:nvPr/>
        </p:nvSpPr>
        <p:spPr>
          <a:xfrm>
            <a:off x="4625502" y="2567639"/>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71D0E269-1C57-4C12-B78B-DA10DDF4478C}"/>
              </a:ext>
            </a:extLst>
          </p:cNvPr>
          <p:cNvSpPr txBox="1">
            <a:spLocks/>
          </p:cNvSpPr>
          <p:nvPr/>
        </p:nvSpPr>
        <p:spPr>
          <a:xfrm>
            <a:off x="4623120" y="2746914"/>
            <a:ext cx="3528203"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Humans make mistakes</a:t>
            </a:r>
          </a:p>
        </p:txBody>
      </p:sp>
      <p:grpSp>
        <p:nvGrpSpPr>
          <p:cNvPr id="14" name="Graphic 2" descr="Icon for Safe System Principle 3: Humans Are Vulnerable - A figure of a person with a sling.">
            <a:extLst>
              <a:ext uri="{FF2B5EF4-FFF2-40B4-BE49-F238E27FC236}">
                <a16:creationId xmlns:a16="http://schemas.microsoft.com/office/drawing/2014/main" id="{2C8165C9-C71E-4ED5-8293-6A8186C63E33}"/>
              </a:ext>
            </a:extLst>
          </p:cNvPr>
          <p:cNvGrpSpPr/>
          <p:nvPr/>
        </p:nvGrpSpPr>
        <p:grpSpPr>
          <a:xfrm>
            <a:off x="8412805" y="1774928"/>
            <a:ext cx="409791" cy="648473"/>
            <a:chOff x="3902310" y="1919417"/>
            <a:chExt cx="409791" cy="648473"/>
          </a:xfrm>
          <a:solidFill>
            <a:srgbClr val="3293C8"/>
          </a:solidFill>
        </p:grpSpPr>
        <p:sp>
          <p:nvSpPr>
            <p:cNvPr id="15" name="Freeform: Shape 14">
              <a:extLst>
                <a:ext uri="{FF2B5EF4-FFF2-40B4-BE49-F238E27FC236}">
                  <a16:creationId xmlns:a16="http://schemas.microsoft.com/office/drawing/2014/main" id="{76849509-7F7C-4740-9A45-AF2594540002}"/>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7320FE66-0252-4AD9-8249-9EA6C38D1E47}"/>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3186540F-ED0B-413D-894F-8901666625DC}"/>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85919E99-E4E6-4916-B81C-C32D1E31B2D1}"/>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 name="Rectangle 18" descr="&quot;  &quot;">
            <a:extLst>
              <a:ext uri="{FF2B5EF4-FFF2-40B4-BE49-F238E27FC236}">
                <a16:creationId xmlns:a16="http://schemas.microsoft.com/office/drawing/2014/main" id="{CBE7E647-F021-4C5D-93A8-FCF9E617BFD8}"/>
              </a:ext>
            </a:extLst>
          </p:cNvPr>
          <p:cNvSpPr/>
          <p:nvPr/>
        </p:nvSpPr>
        <p:spPr>
          <a:xfrm>
            <a:off x="8412805" y="2567639"/>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 name="Graphic 2" descr="Icon for Safe System Principle 4: Responsibility is Shared - Two hands.">
            <a:extLst>
              <a:ext uri="{FF2B5EF4-FFF2-40B4-BE49-F238E27FC236}">
                <a16:creationId xmlns:a16="http://schemas.microsoft.com/office/drawing/2014/main" id="{DB267529-7235-4734-B165-59530C71A530}"/>
              </a:ext>
            </a:extLst>
          </p:cNvPr>
          <p:cNvGrpSpPr/>
          <p:nvPr/>
        </p:nvGrpSpPr>
        <p:grpSpPr>
          <a:xfrm>
            <a:off x="834650" y="4273739"/>
            <a:ext cx="815105" cy="573054"/>
            <a:chOff x="897599" y="3179269"/>
            <a:chExt cx="815105" cy="573054"/>
          </a:xfrm>
          <a:solidFill>
            <a:srgbClr val="3293C8"/>
          </a:solidFill>
        </p:grpSpPr>
        <p:sp>
          <p:nvSpPr>
            <p:cNvPr id="21" name="Freeform: Shape 20">
              <a:extLst>
                <a:ext uri="{FF2B5EF4-FFF2-40B4-BE49-F238E27FC236}">
                  <a16:creationId xmlns:a16="http://schemas.microsoft.com/office/drawing/2014/main" id="{0754C3AE-384B-431A-9601-922DDC590B18}"/>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8B8C0A36-5ED7-4F37-BFFF-7DEE2EE6F0D4}"/>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3" name="Rectangle 22" descr="&quot;  &quot;">
            <a:extLst>
              <a:ext uri="{FF2B5EF4-FFF2-40B4-BE49-F238E27FC236}">
                <a16:creationId xmlns:a16="http://schemas.microsoft.com/office/drawing/2014/main" id="{C07458D4-ACE1-4BE5-969A-1A71A5B7E12F}"/>
              </a:ext>
            </a:extLst>
          </p:cNvPr>
          <p:cNvSpPr/>
          <p:nvPr/>
        </p:nvSpPr>
        <p:spPr>
          <a:xfrm>
            <a:off x="838200" y="4947296"/>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Content Placeholder 2">
            <a:extLst>
              <a:ext uri="{FF2B5EF4-FFF2-40B4-BE49-F238E27FC236}">
                <a16:creationId xmlns:a16="http://schemas.microsoft.com/office/drawing/2014/main" id="{36E621BB-57A9-44CD-B03E-9F2F80DDC8F2}"/>
              </a:ext>
            </a:extLst>
          </p:cNvPr>
          <p:cNvSpPr txBox="1">
            <a:spLocks/>
          </p:cNvSpPr>
          <p:nvPr/>
        </p:nvSpPr>
        <p:spPr>
          <a:xfrm>
            <a:off x="828039" y="5151758"/>
            <a:ext cx="3528203"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Responsibility is shared</a:t>
            </a:r>
          </a:p>
        </p:txBody>
      </p:sp>
      <p:pic>
        <p:nvPicPr>
          <p:cNvPr id="25" name="Graphic 24"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2D958899-0086-487F-98D2-9289D58E6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5502" y="4177236"/>
            <a:ext cx="1643459" cy="669557"/>
          </a:xfrm>
          <a:prstGeom prst="rect">
            <a:avLst/>
          </a:prstGeom>
        </p:spPr>
      </p:pic>
      <p:sp>
        <p:nvSpPr>
          <p:cNvPr id="26" name="Rectangle 25" descr="&quot;  &quot;">
            <a:extLst>
              <a:ext uri="{FF2B5EF4-FFF2-40B4-BE49-F238E27FC236}">
                <a16:creationId xmlns:a16="http://schemas.microsoft.com/office/drawing/2014/main" id="{2A2C0356-1A5C-408C-AD27-D8E6AC31D545}"/>
              </a:ext>
            </a:extLst>
          </p:cNvPr>
          <p:cNvSpPr/>
          <p:nvPr/>
        </p:nvSpPr>
        <p:spPr>
          <a:xfrm>
            <a:off x="4625502" y="4947296"/>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Content Placeholder 2">
            <a:extLst>
              <a:ext uri="{FF2B5EF4-FFF2-40B4-BE49-F238E27FC236}">
                <a16:creationId xmlns:a16="http://schemas.microsoft.com/office/drawing/2014/main" id="{6092864C-19FB-4693-B09E-007825E00097}"/>
              </a:ext>
            </a:extLst>
          </p:cNvPr>
          <p:cNvSpPr txBox="1">
            <a:spLocks/>
          </p:cNvSpPr>
          <p:nvPr/>
        </p:nvSpPr>
        <p:spPr>
          <a:xfrm>
            <a:off x="4623120" y="5151758"/>
            <a:ext cx="3528203"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Safety is proactive</a:t>
            </a:r>
          </a:p>
        </p:txBody>
      </p:sp>
      <p:grpSp>
        <p:nvGrpSpPr>
          <p:cNvPr id="28" name="Graphic 2" descr="Icon for Safe System Principle 6: Redundancy is Critical - Two arrows with tail to head drawn to form a circle.">
            <a:extLst>
              <a:ext uri="{FF2B5EF4-FFF2-40B4-BE49-F238E27FC236}">
                <a16:creationId xmlns:a16="http://schemas.microsoft.com/office/drawing/2014/main" id="{9B25C098-9E11-4782-8A7C-F1841FBEB2CD}"/>
              </a:ext>
            </a:extLst>
          </p:cNvPr>
          <p:cNvGrpSpPr/>
          <p:nvPr/>
        </p:nvGrpSpPr>
        <p:grpSpPr>
          <a:xfrm>
            <a:off x="8368366" y="4156330"/>
            <a:ext cx="835310" cy="690463"/>
            <a:chOff x="3745846" y="3105202"/>
            <a:chExt cx="835310" cy="690463"/>
          </a:xfrm>
          <a:solidFill>
            <a:srgbClr val="3293C8"/>
          </a:solidFill>
        </p:grpSpPr>
        <p:sp>
          <p:nvSpPr>
            <p:cNvPr id="29" name="Freeform: Shape 28">
              <a:extLst>
                <a:ext uri="{FF2B5EF4-FFF2-40B4-BE49-F238E27FC236}">
                  <a16:creationId xmlns:a16="http://schemas.microsoft.com/office/drawing/2014/main" id="{DB91B165-6C4C-461D-A57B-5C5E4043914E}"/>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C5E3DF83-E15F-4AE8-8BE8-54121FBCCF56}"/>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1" name="Rectangle 30" descr="&quot;  &quot;">
            <a:extLst>
              <a:ext uri="{FF2B5EF4-FFF2-40B4-BE49-F238E27FC236}">
                <a16:creationId xmlns:a16="http://schemas.microsoft.com/office/drawing/2014/main" id="{4940A300-DE13-4AB6-B521-B76A6D451E67}"/>
              </a:ext>
            </a:extLst>
          </p:cNvPr>
          <p:cNvSpPr/>
          <p:nvPr/>
        </p:nvSpPr>
        <p:spPr>
          <a:xfrm>
            <a:off x="8412805" y="4947296"/>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Content Placeholder 2">
            <a:extLst>
              <a:ext uri="{FF2B5EF4-FFF2-40B4-BE49-F238E27FC236}">
                <a16:creationId xmlns:a16="http://schemas.microsoft.com/office/drawing/2014/main" id="{292706AE-9FA5-48B1-B1E6-400E62DC3544}"/>
              </a:ext>
            </a:extLst>
          </p:cNvPr>
          <p:cNvSpPr txBox="1">
            <a:spLocks/>
          </p:cNvSpPr>
          <p:nvPr/>
        </p:nvSpPr>
        <p:spPr>
          <a:xfrm>
            <a:off x="8368366" y="2746914"/>
            <a:ext cx="3528203"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Humans </a:t>
            </a:r>
            <a:r>
              <a:rPr lang="en-US" sz="2000" b="1" dirty="0">
                <a:solidFill>
                  <a:schemeClr val="tx1"/>
                </a:solidFill>
                <a:latin typeface="Arial" panose="020B0604020202020204" pitchFamily="34" charset="0"/>
                <a:cs typeface="Arial" panose="020B0604020202020204" pitchFamily="34" charset="0"/>
              </a:rPr>
              <a:t>are vulnerable</a:t>
            </a:r>
            <a:endPar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33" name="Content Placeholder 2">
            <a:extLst>
              <a:ext uri="{FF2B5EF4-FFF2-40B4-BE49-F238E27FC236}">
                <a16:creationId xmlns:a16="http://schemas.microsoft.com/office/drawing/2014/main" id="{CC101DAD-9DEB-42FD-AF07-CF4D9FED09E6}"/>
              </a:ext>
            </a:extLst>
          </p:cNvPr>
          <p:cNvSpPr txBox="1">
            <a:spLocks/>
          </p:cNvSpPr>
          <p:nvPr/>
        </p:nvSpPr>
        <p:spPr>
          <a:xfrm>
            <a:off x="8412805" y="5151758"/>
            <a:ext cx="3528203"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Redundancy is crucial</a:t>
            </a:r>
          </a:p>
        </p:txBody>
      </p:sp>
    </p:spTree>
    <p:extLst>
      <p:ext uri="{BB962C8B-B14F-4D97-AF65-F5344CB8AC3E}">
        <p14:creationId xmlns:p14="http://schemas.microsoft.com/office/powerpoint/2010/main" val="614540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eople laying wreaths of flowers at a memorial site.">
            <a:extLst>
              <a:ext uri="{FF2B5EF4-FFF2-40B4-BE49-F238E27FC236}">
                <a16:creationId xmlns:a16="http://schemas.microsoft.com/office/drawing/2014/main" id="{A7DEBF73-8EAF-4903-806F-319FFCEE82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69470" y="1157492"/>
            <a:ext cx="10322530" cy="5057993"/>
          </a:xfrm>
          <a:prstGeom prst="rect">
            <a:avLst/>
          </a:prstGeom>
        </p:spPr>
      </p:pic>
      <p:sp>
        <p:nvSpPr>
          <p:cNvPr id="2" name="Title 1">
            <a:extLst>
              <a:ext uri="{FF2B5EF4-FFF2-40B4-BE49-F238E27FC236}">
                <a16:creationId xmlns:a16="http://schemas.microsoft.com/office/drawing/2014/main" id="{96FCD8B2-D2BD-45A2-BAAE-A66450E5578E}"/>
              </a:ext>
            </a:extLst>
          </p:cNvPr>
          <p:cNvSpPr>
            <a:spLocks noGrp="1"/>
          </p:cNvSpPr>
          <p:nvPr>
            <p:ph type="title"/>
          </p:nvPr>
        </p:nvSpPr>
        <p:spPr/>
        <p:txBody>
          <a:bodyPr>
            <a:normAutofit fontScale="90000"/>
          </a:bodyPr>
          <a:lstStyle/>
          <a:p>
            <a:r>
              <a:rPr lang="en-US" dirty="0"/>
              <a:t>Death/serious injury is unacceptable</a:t>
            </a:r>
          </a:p>
        </p:txBody>
      </p:sp>
      <p:grpSp>
        <p:nvGrpSpPr>
          <p:cNvPr id="6" name="Group 5" descr="Safe System principle 1 is the focus of this slide.">
            <a:extLst>
              <a:ext uri="{FF2B5EF4-FFF2-40B4-BE49-F238E27FC236}">
                <a16:creationId xmlns:a16="http://schemas.microsoft.com/office/drawing/2014/main" id="{998ADDCB-D7D4-4F78-802C-F4A2F4A10654}"/>
              </a:ext>
            </a:extLst>
          </p:cNvPr>
          <p:cNvGrpSpPr/>
          <p:nvPr/>
        </p:nvGrpSpPr>
        <p:grpSpPr>
          <a:xfrm>
            <a:off x="0" y="1713389"/>
            <a:ext cx="1498688" cy="4150760"/>
            <a:chOff x="220980" y="1892715"/>
            <a:chExt cx="1498688" cy="4150760"/>
          </a:xfrm>
        </p:grpSpPr>
        <p:sp>
          <p:nvSpPr>
            <p:cNvPr id="8" name="Rectangle 7">
              <a:extLst>
                <a:ext uri="{FF2B5EF4-FFF2-40B4-BE49-F238E27FC236}">
                  <a16:creationId xmlns:a16="http://schemas.microsoft.com/office/drawing/2014/main" id="{DDECC41E-F3CA-4215-82CC-41B7666485A9}"/>
                </a:ext>
              </a:extLst>
            </p:cNvPr>
            <p:cNvSpPr/>
            <p:nvPr/>
          </p:nvSpPr>
          <p:spPr>
            <a:xfrm>
              <a:off x="220980" y="1892715"/>
              <a:ext cx="1498688" cy="703576"/>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65ACB844-5506-4395-B749-4313DF3B1444}"/>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chemeClr val="tx1"/>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3DB1F657-FF58-440A-90A4-63F4E2B45409}"/>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 name="Graphic 2">
              <a:extLst>
                <a:ext uri="{FF2B5EF4-FFF2-40B4-BE49-F238E27FC236}">
                  <a16:creationId xmlns:a16="http://schemas.microsoft.com/office/drawing/2014/main" id="{FB215A5D-E0E3-46FB-B3FD-7866F8CB7A32}"/>
                </a:ext>
              </a:extLst>
            </p:cNvPr>
            <p:cNvGrpSpPr/>
            <p:nvPr/>
          </p:nvGrpSpPr>
          <p:grpSpPr>
            <a:xfrm>
              <a:off x="1035882" y="3338445"/>
              <a:ext cx="319829" cy="506112"/>
              <a:chOff x="3902310" y="1919417"/>
              <a:chExt cx="409791" cy="648473"/>
            </a:xfrm>
            <a:solidFill>
              <a:srgbClr val="3293C8"/>
            </a:solidFill>
          </p:grpSpPr>
          <p:sp>
            <p:nvSpPr>
              <p:cNvPr id="18" name="Freeform: Shape 17">
                <a:extLst>
                  <a:ext uri="{FF2B5EF4-FFF2-40B4-BE49-F238E27FC236}">
                    <a16:creationId xmlns:a16="http://schemas.microsoft.com/office/drawing/2014/main" id="{F01DE99E-05EC-47D3-9D4A-6B9D94B077D2}"/>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8F9D2415-3BF1-462C-AD44-288F346F2F81}"/>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40A2284E-C4F1-442C-A96F-0A8C8223710F}"/>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816FCDD6-4E96-4622-8AB8-83AE175C3D79}"/>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aphic 2">
              <a:extLst>
                <a:ext uri="{FF2B5EF4-FFF2-40B4-BE49-F238E27FC236}">
                  <a16:creationId xmlns:a16="http://schemas.microsoft.com/office/drawing/2014/main" id="{08DD9DDA-4ACE-44A9-8694-11A4F53AA610}"/>
                </a:ext>
              </a:extLst>
            </p:cNvPr>
            <p:cNvGrpSpPr/>
            <p:nvPr/>
          </p:nvGrpSpPr>
          <p:grpSpPr>
            <a:xfrm>
              <a:off x="847588" y="4064139"/>
              <a:ext cx="636164" cy="447251"/>
              <a:chOff x="897599" y="3179269"/>
              <a:chExt cx="815105" cy="573054"/>
            </a:xfrm>
            <a:solidFill>
              <a:srgbClr val="3293C8"/>
            </a:solidFill>
          </p:grpSpPr>
          <p:sp>
            <p:nvSpPr>
              <p:cNvPr id="16" name="Freeform: Shape 15">
                <a:extLst>
                  <a:ext uri="{FF2B5EF4-FFF2-40B4-BE49-F238E27FC236}">
                    <a16:creationId xmlns:a16="http://schemas.microsoft.com/office/drawing/2014/main" id="{E861FB9E-8041-4876-8625-7F15B284EDCF}"/>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80685024-6C60-4322-A104-BD5D995E9491}"/>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2" name="Graphic 11">
              <a:extLst>
                <a:ext uri="{FF2B5EF4-FFF2-40B4-BE49-F238E27FC236}">
                  <a16:creationId xmlns:a16="http://schemas.microsoft.com/office/drawing/2014/main" id="{3570807B-7FBF-4525-9B49-E1343F6836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233" y="4813037"/>
              <a:ext cx="891280" cy="363114"/>
            </a:xfrm>
            <a:prstGeom prst="rect">
              <a:avLst/>
            </a:prstGeom>
          </p:spPr>
        </p:pic>
        <p:grpSp>
          <p:nvGrpSpPr>
            <p:cNvPr id="13" name="Graphic 2">
              <a:extLst>
                <a:ext uri="{FF2B5EF4-FFF2-40B4-BE49-F238E27FC236}">
                  <a16:creationId xmlns:a16="http://schemas.microsoft.com/office/drawing/2014/main" id="{3735D68E-0E6D-45B2-9D74-FA8E6AE14BCC}"/>
                </a:ext>
              </a:extLst>
            </p:cNvPr>
            <p:cNvGrpSpPr/>
            <p:nvPr/>
          </p:nvGrpSpPr>
          <p:grpSpPr>
            <a:xfrm>
              <a:off x="838200" y="5504591"/>
              <a:ext cx="651933" cy="538884"/>
              <a:chOff x="3745846" y="3105202"/>
              <a:chExt cx="835310" cy="690463"/>
            </a:xfrm>
            <a:solidFill>
              <a:srgbClr val="3293C8"/>
            </a:solidFill>
          </p:grpSpPr>
          <p:sp>
            <p:nvSpPr>
              <p:cNvPr id="14" name="Freeform: Shape 13">
                <a:extLst>
                  <a:ext uri="{FF2B5EF4-FFF2-40B4-BE49-F238E27FC236}">
                    <a16:creationId xmlns:a16="http://schemas.microsoft.com/office/drawing/2014/main" id="{7AFE94EE-8FEC-4197-820B-4CBCD84F991D}"/>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BC9B2E95-C288-42E9-BF04-243A68986D0A}"/>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23" name="TextBox 22">
            <a:extLst>
              <a:ext uri="{FF2B5EF4-FFF2-40B4-BE49-F238E27FC236}">
                <a16:creationId xmlns:a16="http://schemas.microsoft.com/office/drawing/2014/main" id="{E73FDD4B-225D-4D05-8951-1C597FE43FE4}"/>
              </a:ext>
            </a:extLst>
          </p:cNvPr>
          <p:cNvSpPr txBox="1"/>
          <p:nvPr/>
        </p:nvSpPr>
        <p:spPr>
          <a:xfrm>
            <a:off x="9220830" y="5906681"/>
            <a:ext cx="2778427"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rPr>
              <a:t>Source: Vision Zero Network</a:t>
            </a:r>
          </a:p>
        </p:txBody>
      </p:sp>
    </p:spTree>
    <p:extLst>
      <p:ext uri="{BB962C8B-B14F-4D97-AF65-F5344CB8AC3E}">
        <p14:creationId xmlns:p14="http://schemas.microsoft.com/office/powerpoint/2010/main" val="2464902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F17C35F-5033-46A3-8A09-6B005724488F}"/>
              </a:ext>
            </a:extLst>
          </p:cNvPr>
          <p:cNvSpPr/>
          <p:nvPr/>
        </p:nvSpPr>
        <p:spPr>
          <a:xfrm>
            <a:off x="0" y="2331610"/>
            <a:ext cx="1498688" cy="703576"/>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654A92A-93C4-4904-B0FB-133BA94F4D92}"/>
              </a:ext>
            </a:extLst>
          </p:cNvPr>
          <p:cNvSpPr>
            <a:spLocks noGrp="1"/>
          </p:cNvSpPr>
          <p:nvPr>
            <p:ph type="title"/>
          </p:nvPr>
        </p:nvSpPr>
        <p:spPr/>
        <p:txBody>
          <a:bodyPr>
            <a:normAutofit fontScale="90000"/>
          </a:bodyPr>
          <a:lstStyle/>
          <a:p>
            <a:r>
              <a:rPr lang="en-US" dirty="0"/>
              <a:t>Humans make mistakes</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grpSp>
        <p:nvGrpSpPr>
          <p:cNvPr id="7" name="Group 6" descr="Safe System principle 2 is the focus of this slide">
            <a:extLst>
              <a:ext uri="{FF2B5EF4-FFF2-40B4-BE49-F238E27FC236}">
                <a16:creationId xmlns:a16="http://schemas.microsoft.com/office/drawing/2014/main" id="{D532A358-2068-47A1-B276-2DD8E4FD8D08}"/>
              </a:ext>
            </a:extLst>
          </p:cNvPr>
          <p:cNvGrpSpPr/>
          <p:nvPr/>
        </p:nvGrpSpPr>
        <p:grpSpPr>
          <a:xfrm>
            <a:off x="513253" y="1775358"/>
            <a:ext cx="891280" cy="4035888"/>
            <a:chOff x="734233" y="2007587"/>
            <a:chExt cx="891280" cy="4035888"/>
          </a:xfrm>
        </p:grpSpPr>
        <p:sp>
          <p:nvSpPr>
            <p:cNvPr id="8" name="Freeform: Shape 7">
              <a:extLst>
                <a:ext uri="{FF2B5EF4-FFF2-40B4-BE49-F238E27FC236}">
                  <a16:creationId xmlns:a16="http://schemas.microsoft.com/office/drawing/2014/main" id="{72EC8658-653F-4CDB-A012-4131793D1356}"/>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 name="Freeform: Shape 8">
              <a:extLst>
                <a:ext uri="{FF2B5EF4-FFF2-40B4-BE49-F238E27FC236}">
                  <a16:creationId xmlns:a16="http://schemas.microsoft.com/office/drawing/2014/main" id="{A99D52B8-71F4-4788-A27B-B2A1C9A28390}"/>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chemeClr val="tx1"/>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1" name="Graphic 2">
              <a:extLst>
                <a:ext uri="{FF2B5EF4-FFF2-40B4-BE49-F238E27FC236}">
                  <a16:creationId xmlns:a16="http://schemas.microsoft.com/office/drawing/2014/main" id="{086D469F-DA2D-4670-A1B3-48E83C2DA445}"/>
                </a:ext>
              </a:extLst>
            </p:cNvPr>
            <p:cNvGrpSpPr/>
            <p:nvPr/>
          </p:nvGrpSpPr>
          <p:grpSpPr>
            <a:xfrm>
              <a:off x="1035882" y="3338445"/>
              <a:ext cx="319829" cy="506112"/>
              <a:chOff x="3902310" y="1919417"/>
              <a:chExt cx="409791" cy="648473"/>
            </a:xfrm>
            <a:solidFill>
              <a:srgbClr val="3293C8"/>
            </a:solidFill>
          </p:grpSpPr>
          <p:sp>
            <p:nvSpPr>
              <p:cNvPr id="19" name="Freeform: Shape 18">
                <a:extLst>
                  <a:ext uri="{FF2B5EF4-FFF2-40B4-BE49-F238E27FC236}">
                    <a16:creationId xmlns:a16="http://schemas.microsoft.com/office/drawing/2014/main" id="{08C07895-7CAE-4E18-9F70-5B73CA01BB2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Freeform: Shape 19">
                <a:extLst>
                  <a:ext uri="{FF2B5EF4-FFF2-40B4-BE49-F238E27FC236}">
                    <a16:creationId xmlns:a16="http://schemas.microsoft.com/office/drawing/2014/main" id="{20DD5816-257A-4355-AF4C-D8AB7CE7BC60}"/>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Shape 20">
                <a:extLst>
                  <a:ext uri="{FF2B5EF4-FFF2-40B4-BE49-F238E27FC236}">
                    <a16:creationId xmlns:a16="http://schemas.microsoft.com/office/drawing/2014/main" id="{74E73901-E756-4F10-94FA-FD356E94B8F9}"/>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Shape 21">
                <a:extLst>
                  <a:ext uri="{FF2B5EF4-FFF2-40B4-BE49-F238E27FC236}">
                    <a16:creationId xmlns:a16="http://schemas.microsoft.com/office/drawing/2014/main" id="{3ABDE706-8924-41CC-B2B5-F9A53FD5CEFC}"/>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2" name="Graphic 2">
              <a:extLst>
                <a:ext uri="{FF2B5EF4-FFF2-40B4-BE49-F238E27FC236}">
                  <a16:creationId xmlns:a16="http://schemas.microsoft.com/office/drawing/2014/main" id="{0218B024-12B4-44B1-963C-12FE5F02B9E4}"/>
                </a:ext>
              </a:extLst>
            </p:cNvPr>
            <p:cNvGrpSpPr/>
            <p:nvPr/>
          </p:nvGrpSpPr>
          <p:grpSpPr>
            <a:xfrm>
              <a:off x="847588" y="4064139"/>
              <a:ext cx="636164" cy="447251"/>
              <a:chOff x="897599" y="3179269"/>
              <a:chExt cx="815105" cy="573054"/>
            </a:xfrm>
            <a:solidFill>
              <a:srgbClr val="3293C8"/>
            </a:solidFill>
          </p:grpSpPr>
          <p:sp>
            <p:nvSpPr>
              <p:cNvPr id="17" name="Freeform: Shape 16">
                <a:extLst>
                  <a:ext uri="{FF2B5EF4-FFF2-40B4-BE49-F238E27FC236}">
                    <a16:creationId xmlns:a16="http://schemas.microsoft.com/office/drawing/2014/main" id="{A354148B-443A-4219-8AF1-A1004852EDAA}"/>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 name="Freeform: Shape 17">
                <a:extLst>
                  <a:ext uri="{FF2B5EF4-FFF2-40B4-BE49-F238E27FC236}">
                    <a16:creationId xmlns:a16="http://schemas.microsoft.com/office/drawing/2014/main" id="{EDA5525E-A33D-4CD7-9B56-2E3B30BF576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13" name="Graphic 12">
              <a:extLst>
                <a:ext uri="{FF2B5EF4-FFF2-40B4-BE49-F238E27FC236}">
                  <a16:creationId xmlns:a16="http://schemas.microsoft.com/office/drawing/2014/main" id="{73593AB4-2461-4E62-8FB0-E344091CE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14" name="Graphic 2">
              <a:extLst>
                <a:ext uri="{FF2B5EF4-FFF2-40B4-BE49-F238E27FC236}">
                  <a16:creationId xmlns:a16="http://schemas.microsoft.com/office/drawing/2014/main" id="{7D44B872-0D7C-4BC1-87AE-0D15ED40A377}"/>
                </a:ext>
              </a:extLst>
            </p:cNvPr>
            <p:cNvGrpSpPr/>
            <p:nvPr/>
          </p:nvGrpSpPr>
          <p:grpSpPr>
            <a:xfrm>
              <a:off x="838200" y="5504591"/>
              <a:ext cx="651933" cy="538884"/>
              <a:chOff x="3745846" y="3105202"/>
              <a:chExt cx="835310" cy="690463"/>
            </a:xfrm>
            <a:solidFill>
              <a:srgbClr val="3293C8"/>
            </a:solidFill>
          </p:grpSpPr>
          <p:sp>
            <p:nvSpPr>
              <p:cNvPr id="15" name="Freeform: Shape 14">
                <a:extLst>
                  <a:ext uri="{FF2B5EF4-FFF2-40B4-BE49-F238E27FC236}">
                    <a16:creationId xmlns:a16="http://schemas.microsoft.com/office/drawing/2014/main" id="{AD8759E8-0B0F-42F9-8182-AE780C2628FF}"/>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Freeform: Shape 15">
                <a:extLst>
                  <a:ext uri="{FF2B5EF4-FFF2-40B4-BE49-F238E27FC236}">
                    <a16:creationId xmlns:a16="http://schemas.microsoft.com/office/drawing/2014/main" id="{8804987C-5614-4A67-B9D8-E71885779C40}"/>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pic>
        <p:nvPicPr>
          <p:cNvPr id="23" name="Picture 22" descr="Runners on a roadway with traffic.">
            <a:extLst>
              <a:ext uri="{FF2B5EF4-FFF2-40B4-BE49-F238E27FC236}">
                <a16:creationId xmlns:a16="http://schemas.microsoft.com/office/drawing/2014/main" id="{27B888AE-8389-4696-8F79-BA96B5C954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16947" y="1154119"/>
            <a:ext cx="10393113" cy="5067777"/>
          </a:xfrm>
          <a:prstGeom prst="rect">
            <a:avLst/>
          </a:prstGeom>
        </p:spPr>
      </p:pic>
      <p:sp>
        <p:nvSpPr>
          <p:cNvPr id="24" name="TextBox 23">
            <a:extLst>
              <a:ext uri="{FF2B5EF4-FFF2-40B4-BE49-F238E27FC236}">
                <a16:creationId xmlns:a16="http://schemas.microsoft.com/office/drawing/2014/main" id="{FABD79B1-165A-4E61-8A10-CF0D6E3A9D5E}"/>
              </a:ext>
            </a:extLst>
          </p:cNvPr>
          <p:cNvSpPr txBox="1"/>
          <p:nvPr/>
        </p:nvSpPr>
        <p:spPr>
          <a:xfrm>
            <a:off x="9220830" y="5906681"/>
            <a:ext cx="2778427"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rPr>
              <a:t>Source: </a:t>
            </a:r>
            <a:r>
              <a:rPr lang="en-US" sz="1200" dirty="0">
                <a:solidFill>
                  <a:prstClr val="white"/>
                </a:solidFill>
                <a:latin typeface="Century Gothic" panose="020B0502020202020204" pitchFamily="34" charset="0"/>
              </a:rPr>
              <a:t>Fehr &amp; Peers</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518022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046B38F-A95D-4751-8456-A7D644B6CDBC}"/>
              </a:ext>
            </a:extLst>
          </p:cNvPr>
          <p:cNvSpPr/>
          <p:nvPr/>
        </p:nvSpPr>
        <p:spPr>
          <a:xfrm>
            <a:off x="0" y="2981424"/>
            <a:ext cx="1498688" cy="703576"/>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E903B3F-4CCD-4E8A-9BDE-DFAF9FC4F47B}"/>
              </a:ext>
            </a:extLst>
          </p:cNvPr>
          <p:cNvSpPr>
            <a:spLocks noGrp="1"/>
          </p:cNvSpPr>
          <p:nvPr>
            <p:ph type="title"/>
          </p:nvPr>
        </p:nvSpPr>
        <p:spPr/>
        <p:txBody>
          <a:bodyPr>
            <a:normAutofit fontScale="90000"/>
          </a:bodyPr>
          <a:lstStyle/>
          <a:p>
            <a:r>
              <a:rPr lang="en-US" dirty="0"/>
              <a:t>Humans are vulnerable</a:t>
            </a:r>
          </a:p>
        </p:txBody>
      </p:sp>
      <p:grpSp>
        <p:nvGrpSpPr>
          <p:cNvPr id="3" name="Group 2">
            <a:extLst>
              <a:ext uri="{FF2B5EF4-FFF2-40B4-BE49-F238E27FC236}">
                <a16:creationId xmlns:a16="http://schemas.microsoft.com/office/drawing/2014/main" id="{A5607F7B-F478-4E1C-ABE8-F90D5D84D169}"/>
              </a:ext>
            </a:extLst>
          </p:cNvPr>
          <p:cNvGrpSpPr/>
          <p:nvPr/>
        </p:nvGrpSpPr>
        <p:grpSpPr>
          <a:xfrm>
            <a:off x="513253" y="1702787"/>
            <a:ext cx="891280" cy="4035888"/>
            <a:chOff x="513253" y="1702787"/>
            <a:chExt cx="891280" cy="4035888"/>
          </a:xfrm>
        </p:grpSpPr>
        <p:sp>
          <p:nvSpPr>
            <p:cNvPr id="39" name="Freeform: Shape 38">
              <a:extLst>
                <a:ext uri="{FF2B5EF4-FFF2-40B4-BE49-F238E27FC236}">
                  <a16:creationId xmlns:a16="http://schemas.microsoft.com/office/drawing/2014/main" id="{5652FF5C-9906-4DD9-8D25-89D1AA164715}"/>
                </a:ext>
              </a:extLst>
            </p:cNvPr>
            <p:cNvSpPr/>
            <p:nvPr/>
          </p:nvSpPr>
          <p:spPr>
            <a:xfrm>
              <a:off x="822441" y="17027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0B7E966B-5177-4EF5-9E1B-81BF15BD2FB0}"/>
                </a:ext>
              </a:extLst>
            </p:cNvPr>
            <p:cNvSpPr/>
            <p:nvPr/>
          </p:nvSpPr>
          <p:spPr>
            <a:xfrm>
              <a:off x="715377" y="23863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1" name="Graphic 2">
              <a:extLst>
                <a:ext uri="{FF2B5EF4-FFF2-40B4-BE49-F238E27FC236}">
                  <a16:creationId xmlns:a16="http://schemas.microsoft.com/office/drawing/2014/main" id="{F5F0AF9E-EEED-4A60-87B4-D7DD8142F774}"/>
                </a:ext>
              </a:extLst>
            </p:cNvPr>
            <p:cNvGrpSpPr/>
            <p:nvPr/>
          </p:nvGrpSpPr>
          <p:grpSpPr>
            <a:xfrm>
              <a:off x="814902" y="3033645"/>
              <a:ext cx="319829" cy="506112"/>
              <a:chOff x="3902310" y="1919417"/>
              <a:chExt cx="409791" cy="648473"/>
            </a:xfrm>
            <a:solidFill>
              <a:schemeClr val="tx1"/>
            </a:solidFill>
          </p:grpSpPr>
          <p:sp>
            <p:nvSpPr>
              <p:cNvPr id="50" name="Freeform: Shape 49">
                <a:extLst>
                  <a:ext uri="{FF2B5EF4-FFF2-40B4-BE49-F238E27FC236}">
                    <a16:creationId xmlns:a16="http://schemas.microsoft.com/office/drawing/2014/main" id="{75638720-645C-4562-9C68-9B15EC2B8A3B}"/>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71C96E00-A462-4C5E-8113-F2BE48A567CB}"/>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4E4B679-E7FB-4037-8AB0-7606CF3CBF71}"/>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CB876EE0-1149-4CDF-B907-AC384C33DAA3}"/>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3" name="Graphic 2">
              <a:extLst>
                <a:ext uri="{FF2B5EF4-FFF2-40B4-BE49-F238E27FC236}">
                  <a16:creationId xmlns:a16="http://schemas.microsoft.com/office/drawing/2014/main" id="{ADD7480B-895A-4807-98E2-68960059E2F7}"/>
                </a:ext>
              </a:extLst>
            </p:cNvPr>
            <p:cNvGrpSpPr/>
            <p:nvPr/>
          </p:nvGrpSpPr>
          <p:grpSpPr>
            <a:xfrm>
              <a:off x="626608" y="3759339"/>
              <a:ext cx="636164" cy="447251"/>
              <a:chOff x="897599" y="3179269"/>
              <a:chExt cx="815105" cy="573054"/>
            </a:xfrm>
            <a:solidFill>
              <a:srgbClr val="3293C8"/>
            </a:solidFill>
          </p:grpSpPr>
          <p:sp>
            <p:nvSpPr>
              <p:cNvPr id="48" name="Freeform: Shape 47">
                <a:extLst>
                  <a:ext uri="{FF2B5EF4-FFF2-40B4-BE49-F238E27FC236}">
                    <a16:creationId xmlns:a16="http://schemas.microsoft.com/office/drawing/2014/main" id="{B13433A6-EAED-4731-93B5-055EB9B826E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46276BE5-03BD-4E03-9573-A497AE866F8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44" name="Graphic 43">
              <a:extLst>
                <a:ext uri="{FF2B5EF4-FFF2-40B4-BE49-F238E27FC236}">
                  <a16:creationId xmlns:a16="http://schemas.microsoft.com/office/drawing/2014/main" id="{69160808-CD2D-42DC-A06B-BEBD4DF90B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253" y="4508237"/>
              <a:ext cx="891280" cy="363114"/>
            </a:xfrm>
            <a:prstGeom prst="rect">
              <a:avLst/>
            </a:prstGeom>
          </p:spPr>
        </p:pic>
        <p:grpSp>
          <p:nvGrpSpPr>
            <p:cNvPr id="45" name="Graphic 2">
              <a:extLst>
                <a:ext uri="{FF2B5EF4-FFF2-40B4-BE49-F238E27FC236}">
                  <a16:creationId xmlns:a16="http://schemas.microsoft.com/office/drawing/2014/main" id="{06A0A558-16B8-49EE-A5AC-14599F2D741F}"/>
                </a:ext>
              </a:extLst>
            </p:cNvPr>
            <p:cNvGrpSpPr/>
            <p:nvPr/>
          </p:nvGrpSpPr>
          <p:grpSpPr>
            <a:xfrm>
              <a:off x="617220" y="5199791"/>
              <a:ext cx="651933" cy="538884"/>
              <a:chOff x="3745846" y="3105202"/>
              <a:chExt cx="835310" cy="690463"/>
            </a:xfrm>
            <a:solidFill>
              <a:srgbClr val="3293C8"/>
            </a:solidFill>
          </p:grpSpPr>
          <p:sp>
            <p:nvSpPr>
              <p:cNvPr id="46" name="Freeform: Shape 45">
                <a:extLst>
                  <a:ext uri="{FF2B5EF4-FFF2-40B4-BE49-F238E27FC236}">
                    <a16:creationId xmlns:a16="http://schemas.microsoft.com/office/drawing/2014/main" id="{6205FADB-96D6-4736-A699-59A6D710DFB9}"/>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E0D802D6-C765-4EBB-99AF-AEE936E31594}"/>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sp>
        <p:nvSpPr>
          <p:cNvPr id="54" name="Content Placeholder 9">
            <a:extLst>
              <a:ext uri="{FF2B5EF4-FFF2-40B4-BE49-F238E27FC236}">
                <a16:creationId xmlns:a16="http://schemas.microsoft.com/office/drawing/2014/main" id="{5011C01F-BCDA-4306-A59F-FD2976ABE730}"/>
              </a:ext>
            </a:extLst>
          </p:cNvPr>
          <p:cNvSpPr txBox="1">
            <a:spLocks/>
          </p:cNvSpPr>
          <p:nvPr/>
        </p:nvSpPr>
        <p:spPr>
          <a:xfrm>
            <a:off x="2100829" y="5579014"/>
            <a:ext cx="2584506" cy="31932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solidFill>
                  <a:schemeClr val="accent4">
                    <a:lumMod val="50000"/>
                  </a:schemeClr>
                </a:solidFill>
                <a:latin typeface="Arial" panose="020B0604020202020204" pitchFamily="34" charset="0"/>
                <a:cs typeface="Arial" panose="020B0604020202020204" pitchFamily="34" charset="0"/>
              </a:rPr>
              <a:t>Crash Kinetic Energy</a:t>
            </a:r>
          </a:p>
        </p:txBody>
      </p:sp>
      <p:grpSp>
        <p:nvGrpSpPr>
          <p:cNvPr id="55" name="Group 54" descr="The graph plots relative crash kinetic energy on the X axis and relative fatality risk from 0 to 100 percent on the y axis. A curve that is like half of a bell curve is plotted. As crash kinetic energy increases, the curve starts at 0 percent fatality risk and increases to 100 percent fatality risk as the crash kinetic energy increases. Vertical lines are drawn for the crash kinetic energy locations along the x axis that mark serious injury risk at about 25 percent and fatality at 100 percent fatality risk.">
            <a:extLst>
              <a:ext uri="{FF2B5EF4-FFF2-40B4-BE49-F238E27FC236}">
                <a16:creationId xmlns:a16="http://schemas.microsoft.com/office/drawing/2014/main" id="{AC8D0AE8-1A12-4186-B84A-42B66A4127FF}"/>
              </a:ext>
            </a:extLst>
          </p:cNvPr>
          <p:cNvGrpSpPr/>
          <p:nvPr/>
        </p:nvGrpSpPr>
        <p:grpSpPr>
          <a:xfrm>
            <a:off x="2100829" y="1577405"/>
            <a:ext cx="9330915" cy="4040415"/>
            <a:chOff x="2321809" y="1882205"/>
            <a:chExt cx="9330915" cy="4040415"/>
          </a:xfrm>
        </p:grpSpPr>
        <p:sp>
          <p:nvSpPr>
            <p:cNvPr id="56" name="Freeform: Shape 43">
              <a:extLst>
                <a:ext uri="{FF2B5EF4-FFF2-40B4-BE49-F238E27FC236}">
                  <a16:creationId xmlns:a16="http://schemas.microsoft.com/office/drawing/2014/main" id="{F634AA62-7F00-47CD-9A52-183876854A7E}"/>
                </a:ext>
              </a:extLst>
            </p:cNvPr>
            <p:cNvSpPr/>
            <p:nvPr/>
          </p:nvSpPr>
          <p:spPr>
            <a:xfrm>
              <a:off x="5555397" y="5001134"/>
              <a:ext cx="45719" cy="780223"/>
            </a:xfrm>
            <a:custGeom>
              <a:avLst/>
              <a:gdLst>
                <a:gd name="connsiteX0" fmla="*/ 0 w 9525"/>
                <a:gd name="connsiteY0" fmla="*/ 0 h 403193"/>
                <a:gd name="connsiteX1" fmla="*/ 0 w 9525"/>
                <a:gd name="connsiteY1" fmla="*/ 403193 h 403193"/>
              </a:gdLst>
              <a:ahLst/>
              <a:cxnLst>
                <a:cxn ang="0">
                  <a:pos x="connsiteX0" y="connsiteY0"/>
                </a:cxn>
                <a:cxn ang="0">
                  <a:pos x="connsiteX1" y="connsiteY1"/>
                </a:cxn>
              </a:cxnLst>
              <a:rect l="l" t="t" r="r" b="b"/>
              <a:pathLst>
                <a:path w="9525" h="403193">
                  <a:moveTo>
                    <a:pt x="0" y="0"/>
                  </a:moveTo>
                  <a:lnTo>
                    <a:pt x="0" y="403193"/>
                  </a:lnTo>
                </a:path>
              </a:pathLst>
            </a:custGeom>
            <a:ln w="50800" cap="flat">
              <a:solidFill>
                <a:srgbClr val="3293C8"/>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Freeform: Shape 44">
              <a:extLst>
                <a:ext uri="{FF2B5EF4-FFF2-40B4-BE49-F238E27FC236}">
                  <a16:creationId xmlns:a16="http://schemas.microsoft.com/office/drawing/2014/main" id="{F6210055-315A-40A8-9100-391ABB27C782}"/>
                </a:ext>
              </a:extLst>
            </p:cNvPr>
            <p:cNvSpPr/>
            <p:nvPr/>
          </p:nvSpPr>
          <p:spPr>
            <a:xfrm>
              <a:off x="4361220" y="2016826"/>
              <a:ext cx="3287711" cy="3787074"/>
            </a:xfrm>
            <a:custGeom>
              <a:avLst/>
              <a:gdLst>
                <a:gd name="connsiteX0" fmla="*/ 0 w 2665190"/>
                <a:gd name="connsiteY0" fmla="*/ 2494883 h 2494883"/>
                <a:gd name="connsiteX1" fmla="*/ 2665190 w 2665190"/>
                <a:gd name="connsiteY1" fmla="*/ 0 h 2494883"/>
              </a:gdLst>
              <a:ahLst/>
              <a:cxnLst>
                <a:cxn ang="0">
                  <a:pos x="connsiteX0" y="connsiteY0"/>
                </a:cxn>
                <a:cxn ang="0">
                  <a:pos x="connsiteX1" y="connsiteY1"/>
                </a:cxn>
              </a:cxnLst>
              <a:rect l="l" t="t" r="r" b="b"/>
              <a:pathLst>
                <a:path w="2665190" h="2494883">
                  <a:moveTo>
                    <a:pt x="0" y="2494883"/>
                  </a:moveTo>
                  <a:cubicBezTo>
                    <a:pt x="1709928" y="2363915"/>
                    <a:pt x="926401" y="118396"/>
                    <a:pt x="2665190" y="0"/>
                  </a:cubicBezTo>
                </a:path>
              </a:pathLst>
            </a:custGeom>
            <a:noFill/>
            <a:ln w="50800" cap="flat">
              <a:solidFill>
                <a:srgbClr val="003C4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8BFD22EB-CE8E-4D82-B162-845552C441E0}"/>
                </a:ext>
              </a:extLst>
            </p:cNvPr>
            <p:cNvSpPr/>
            <p:nvPr/>
          </p:nvSpPr>
          <p:spPr>
            <a:xfrm>
              <a:off x="7600754" y="1968438"/>
              <a:ext cx="325120" cy="13462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9" name="Freeform: Shape 42">
              <a:extLst>
                <a:ext uri="{FF2B5EF4-FFF2-40B4-BE49-F238E27FC236}">
                  <a16:creationId xmlns:a16="http://schemas.microsoft.com/office/drawing/2014/main" id="{2952DC2A-4E7A-4E66-8ECE-6B3D53AE2661}"/>
                </a:ext>
              </a:extLst>
            </p:cNvPr>
            <p:cNvSpPr/>
            <p:nvPr/>
          </p:nvSpPr>
          <p:spPr>
            <a:xfrm>
              <a:off x="7582828" y="2016826"/>
              <a:ext cx="11750" cy="3764530"/>
            </a:xfrm>
            <a:custGeom>
              <a:avLst/>
              <a:gdLst>
                <a:gd name="connsiteX0" fmla="*/ 0 w 9525"/>
                <a:gd name="connsiteY0" fmla="*/ 0 h 2494883"/>
                <a:gd name="connsiteX1" fmla="*/ 0 w 9525"/>
                <a:gd name="connsiteY1" fmla="*/ 2494883 h 2494883"/>
              </a:gdLst>
              <a:ahLst/>
              <a:cxnLst>
                <a:cxn ang="0">
                  <a:pos x="connsiteX0" y="connsiteY0"/>
                </a:cxn>
                <a:cxn ang="0">
                  <a:pos x="connsiteX1" y="connsiteY1"/>
                </a:cxn>
              </a:cxnLst>
              <a:rect l="l" t="t" r="r" b="b"/>
              <a:pathLst>
                <a:path w="9525" h="2494883">
                  <a:moveTo>
                    <a:pt x="0" y="0"/>
                  </a:moveTo>
                  <a:lnTo>
                    <a:pt x="0" y="2494883"/>
                  </a:lnTo>
                </a:path>
              </a:pathLst>
            </a:custGeom>
            <a:ln w="50800" cap="flat">
              <a:solidFill>
                <a:srgbClr val="3293C8"/>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Content Placeholder 9">
              <a:extLst>
                <a:ext uri="{FF2B5EF4-FFF2-40B4-BE49-F238E27FC236}">
                  <a16:creationId xmlns:a16="http://schemas.microsoft.com/office/drawing/2014/main" id="{169BC2EB-5BC1-4DDA-86FE-32EA6AF5C049}"/>
                </a:ext>
              </a:extLst>
            </p:cNvPr>
            <p:cNvSpPr txBox="1">
              <a:spLocks/>
            </p:cNvSpPr>
            <p:nvPr/>
          </p:nvSpPr>
          <p:spPr>
            <a:xfrm>
              <a:off x="5701667" y="5052337"/>
              <a:ext cx="1891037" cy="70869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3293C8"/>
                  </a:solidFill>
                  <a:effectLst/>
                  <a:uLnTx/>
                  <a:uFillTx/>
                  <a:latin typeface="Arial" panose="020B0604020202020204" pitchFamily="34" charset="0"/>
                  <a:cs typeface="Arial" panose="020B0604020202020204" pitchFamily="34" charset="0"/>
                </a:rPr>
                <a:t>Serious Injury</a:t>
              </a:r>
            </a:p>
          </p:txBody>
        </p:sp>
        <p:sp>
          <p:nvSpPr>
            <p:cNvPr id="61" name="Content Placeholder 9">
              <a:extLst>
                <a:ext uri="{FF2B5EF4-FFF2-40B4-BE49-F238E27FC236}">
                  <a16:creationId xmlns:a16="http://schemas.microsoft.com/office/drawing/2014/main" id="{78DC2421-DC52-4D3F-A132-12BCF62720D6}"/>
                </a:ext>
              </a:extLst>
            </p:cNvPr>
            <p:cNvSpPr txBox="1">
              <a:spLocks/>
            </p:cNvSpPr>
            <p:nvPr/>
          </p:nvSpPr>
          <p:spPr>
            <a:xfrm>
              <a:off x="7727637" y="2124068"/>
              <a:ext cx="113315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3293C8"/>
                  </a:solidFill>
                  <a:effectLst/>
                  <a:uLnTx/>
                  <a:uFillTx/>
                  <a:latin typeface="Arial" panose="020B0604020202020204" pitchFamily="34" charset="0"/>
                  <a:cs typeface="Arial" panose="020B0604020202020204" pitchFamily="34" charset="0"/>
                </a:rPr>
                <a:t>Fatality</a:t>
              </a:r>
            </a:p>
          </p:txBody>
        </p:sp>
        <p:sp>
          <p:nvSpPr>
            <p:cNvPr id="62" name="Content Placeholder 9">
              <a:extLst>
                <a:ext uri="{FF2B5EF4-FFF2-40B4-BE49-F238E27FC236}">
                  <a16:creationId xmlns:a16="http://schemas.microsoft.com/office/drawing/2014/main" id="{B2B8B9B2-51C4-4D6A-BA89-61CE4EA571DA}"/>
                </a:ext>
              </a:extLst>
            </p:cNvPr>
            <p:cNvSpPr txBox="1">
              <a:spLocks/>
            </p:cNvSpPr>
            <p:nvPr/>
          </p:nvSpPr>
          <p:spPr>
            <a:xfrm>
              <a:off x="10519571" y="2021210"/>
              <a:ext cx="1133153"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4">
                      <a:lumMod val="50000"/>
                    </a:schemeClr>
                  </a:solidFill>
                  <a:effectLst/>
                  <a:uLnTx/>
                  <a:uFillTx/>
                  <a:latin typeface="Arial" panose="020B0604020202020204" pitchFamily="34" charset="0"/>
                  <a:cs typeface="Arial" panose="020B0604020202020204" pitchFamily="34" charset="0"/>
                </a:rPr>
                <a:t>100%</a:t>
              </a:r>
            </a:p>
          </p:txBody>
        </p:sp>
        <p:sp>
          <p:nvSpPr>
            <p:cNvPr id="63" name="Content Placeholder 9">
              <a:extLst>
                <a:ext uri="{FF2B5EF4-FFF2-40B4-BE49-F238E27FC236}">
                  <a16:creationId xmlns:a16="http://schemas.microsoft.com/office/drawing/2014/main" id="{78F203A9-36EF-4D27-A431-F4594BFB6276}"/>
                </a:ext>
              </a:extLst>
            </p:cNvPr>
            <p:cNvSpPr txBox="1">
              <a:spLocks/>
            </p:cNvSpPr>
            <p:nvPr/>
          </p:nvSpPr>
          <p:spPr>
            <a:xfrm>
              <a:off x="10519571" y="5673321"/>
              <a:ext cx="1133153"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4">
                      <a:lumMod val="50000"/>
                    </a:schemeClr>
                  </a:solidFill>
                  <a:effectLst/>
                  <a:uLnTx/>
                  <a:uFillTx/>
                  <a:latin typeface="Arial" panose="020B0604020202020204" pitchFamily="34" charset="0"/>
                  <a:cs typeface="Arial" panose="020B0604020202020204" pitchFamily="34" charset="0"/>
                </a:rPr>
                <a:t>0%</a:t>
              </a:r>
            </a:p>
          </p:txBody>
        </p:sp>
        <p:sp>
          <p:nvSpPr>
            <p:cNvPr id="64" name="Content Placeholder 9">
              <a:extLst>
                <a:ext uri="{FF2B5EF4-FFF2-40B4-BE49-F238E27FC236}">
                  <a16:creationId xmlns:a16="http://schemas.microsoft.com/office/drawing/2014/main" id="{7E139225-3CE7-4BCA-9200-B0459500F48D}"/>
                </a:ext>
              </a:extLst>
            </p:cNvPr>
            <p:cNvSpPr txBox="1">
              <a:spLocks/>
            </p:cNvSpPr>
            <p:nvPr/>
          </p:nvSpPr>
          <p:spPr>
            <a:xfrm>
              <a:off x="10519571" y="3722616"/>
              <a:ext cx="858907" cy="49859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4">
                      <a:lumMod val="50000"/>
                    </a:schemeClr>
                  </a:solidFill>
                  <a:effectLst/>
                  <a:uLnTx/>
                  <a:uFillTx/>
                  <a:latin typeface="Arial" panose="020B0604020202020204" pitchFamily="34" charset="0"/>
                  <a:cs typeface="Arial" panose="020B0604020202020204" pitchFamily="34" charset="0"/>
                </a:rPr>
                <a:t>Fatality Risk</a:t>
              </a:r>
            </a:p>
          </p:txBody>
        </p:sp>
        <p:sp>
          <p:nvSpPr>
            <p:cNvPr id="65" name="Rectangle 64">
              <a:extLst>
                <a:ext uri="{FF2B5EF4-FFF2-40B4-BE49-F238E27FC236}">
                  <a16:creationId xmlns:a16="http://schemas.microsoft.com/office/drawing/2014/main" id="{DD3AACFC-1DE7-4099-B3E1-8998B2693AE3}"/>
                </a:ext>
              </a:extLst>
            </p:cNvPr>
            <p:cNvSpPr/>
            <p:nvPr/>
          </p:nvSpPr>
          <p:spPr>
            <a:xfrm>
              <a:off x="7414092" y="1882205"/>
              <a:ext cx="325120" cy="13462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382F2CCC-E662-484B-ADEE-FE82B5B1306F}"/>
                </a:ext>
              </a:extLst>
            </p:cNvPr>
            <p:cNvSpPr/>
            <p:nvPr/>
          </p:nvSpPr>
          <p:spPr>
            <a:xfrm>
              <a:off x="4281959" y="5781356"/>
              <a:ext cx="325120" cy="13462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7" name="Freeform: Shape 17">
              <a:extLst>
                <a:ext uri="{FF2B5EF4-FFF2-40B4-BE49-F238E27FC236}">
                  <a16:creationId xmlns:a16="http://schemas.microsoft.com/office/drawing/2014/main" id="{17918D2B-789E-4337-AEC0-C957F29134EA}"/>
                </a:ext>
              </a:extLst>
            </p:cNvPr>
            <p:cNvSpPr/>
            <p:nvPr/>
          </p:nvSpPr>
          <p:spPr>
            <a:xfrm>
              <a:off x="2321809" y="2016826"/>
              <a:ext cx="8074048" cy="3764530"/>
            </a:xfrm>
            <a:custGeom>
              <a:avLst/>
              <a:gdLst>
                <a:gd name="connsiteX0" fmla="*/ 0 w 7804566"/>
                <a:gd name="connsiteY0" fmla="*/ 0 h 3077624"/>
                <a:gd name="connsiteX1" fmla="*/ 7804567 w 7804566"/>
                <a:gd name="connsiteY1" fmla="*/ 0 h 3077624"/>
                <a:gd name="connsiteX2" fmla="*/ 7804567 w 7804566"/>
                <a:gd name="connsiteY2" fmla="*/ 3077624 h 3077624"/>
                <a:gd name="connsiteX3" fmla="*/ 0 w 7804566"/>
                <a:gd name="connsiteY3" fmla="*/ 3077624 h 3077624"/>
              </a:gdLst>
              <a:ahLst/>
              <a:cxnLst>
                <a:cxn ang="0">
                  <a:pos x="connsiteX0" y="connsiteY0"/>
                </a:cxn>
                <a:cxn ang="0">
                  <a:pos x="connsiteX1" y="connsiteY1"/>
                </a:cxn>
                <a:cxn ang="0">
                  <a:pos x="connsiteX2" y="connsiteY2"/>
                </a:cxn>
                <a:cxn ang="0">
                  <a:pos x="connsiteX3" y="connsiteY3"/>
                </a:cxn>
              </a:cxnLst>
              <a:rect l="l" t="t" r="r" b="b"/>
              <a:pathLst>
                <a:path w="7804566" h="3077624">
                  <a:moveTo>
                    <a:pt x="0" y="0"/>
                  </a:moveTo>
                  <a:lnTo>
                    <a:pt x="7804567" y="0"/>
                  </a:lnTo>
                  <a:lnTo>
                    <a:pt x="7804567" y="3077624"/>
                  </a:lnTo>
                  <a:lnTo>
                    <a:pt x="0" y="3077624"/>
                  </a:lnTo>
                  <a:close/>
                </a:path>
              </a:pathLst>
            </a:custGeom>
            <a:noFill/>
            <a:ln w="19050" cap="flat">
              <a:solidFill>
                <a:srgbClr val="4C8A8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8" name="TextBox 67">
            <a:extLst>
              <a:ext uri="{FF2B5EF4-FFF2-40B4-BE49-F238E27FC236}">
                <a16:creationId xmlns:a16="http://schemas.microsoft.com/office/drawing/2014/main" id="{4720E06D-8001-407E-9359-AFC74045BC1F}"/>
              </a:ext>
            </a:extLst>
          </p:cNvPr>
          <p:cNvSpPr txBox="1"/>
          <p:nvPr/>
        </p:nvSpPr>
        <p:spPr>
          <a:xfrm>
            <a:off x="7128944" y="6073458"/>
            <a:ext cx="4294208" cy="184666"/>
          </a:xfrm>
          <a:prstGeom prst="rect">
            <a:avLst/>
          </a:prstGeom>
          <a:noFill/>
        </p:spPr>
        <p:txBody>
          <a:bodyPr wrap="square" lIns="0" tIns="0" rIns="0" bIns="0" rtlCol="0">
            <a:spAutoFit/>
          </a:bodyPr>
          <a:lstStyle/>
          <a:p>
            <a:pPr algn="r">
              <a:defRPr/>
            </a:pPr>
            <a:r>
              <a:rPr lang="en-US" sz="1200" dirty="0">
                <a:solidFill>
                  <a:prstClr val="white"/>
                </a:solidFill>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124740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7B62-8145-4C2B-AEF4-AABAA2D00C4F}"/>
              </a:ext>
            </a:extLst>
          </p:cNvPr>
          <p:cNvSpPr>
            <a:spLocks noGrp="1"/>
          </p:cNvSpPr>
          <p:nvPr>
            <p:ph type="title"/>
          </p:nvPr>
        </p:nvSpPr>
        <p:spPr/>
        <p:txBody>
          <a:bodyPr>
            <a:normAutofit fontScale="90000"/>
          </a:bodyPr>
          <a:lstStyle/>
          <a:p>
            <a:r>
              <a:rPr lang="en-US" dirty="0"/>
              <a:t>Responsibility is shared</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sp>
        <p:nvSpPr>
          <p:cNvPr id="22" name="Content Placeholder 2">
            <a:extLst>
              <a:ext uri="{FF2B5EF4-FFF2-40B4-BE49-F238E27FC236}">
                <a16:creationId xmlns:a16="http://schemas.microsoft.com/office/drawing/2014/main" id="{C7F17262-2B3A-4565-8D20-14EC3493DE12}"/>
              </a:ext>
            </a:extLst>
          </p:cNvPr>
          <p:cNvSpPr txBox="1">
            <a:spLocks/>
          </p:cNvSpPr>
          <p:nvPr/>
        </p:nvSpPr>
        <p:spPr>
          <a:xfrm>
            <a:off x="2179654" y="1640113"/>
            <a:ext cx="9174146" cy="426107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93C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93C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93C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tx1"/>
                </a:solidFill>
                <a:latin typeface="Arial" panose="020B0604020202020204" pitchFamily="34" charset="0"/>
                <a:cs typeface="Arial" panose="020B0604020202020204" pitchFamily="34" charset="0"/>
              </a:rPr>
              <a:t>System managers</a:t>
            </a:r>
          </a:p>
          <a:p>
            <a:pPr marL="457200" lvl="1" indent="0">
              <a:buFont typeface="Arial" panose="020B0604020202020204" pitchFamily="34" charset="0"/>
              <a:buNone/>
            </a:pPr>
            <a:r>
              <a:rPr lang="en-US" sz="2800" dirty="0">
                <a:solidFill>
                  <a:schemeClr val="tx1"/>
                </a:solidFill>
                <a:latin typeface="Arial" panose="020B0604020202020204" pitchFamily="34" charset="0"/>
                <a:cs typeface="Arial" panose="020B0604020202020204" pitchFamily="34" charset="0"/>
              </a:rPr>
              <a:t>Planners, designers, builders, operators,</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maintenance workers</a:t>
            </a:r>
          </a:p>
          <a:p>
            <a:pPr marL="0" indent="0">
              <a:buFont typeface="Arial" panose="020B0604020202020204" pitchFamily="34" charset="0"/>
              <a:buNone/>
            </a:pPr>
            <a:r>
              <a:rPr lang="en-US" sz="3200" b="1" dirty="0">
                <a:solidFill>
                  <a:schemeClr val="tx1"/>
                </a:solidFill>
                <a:latin typeface="Arial" panose="020B0604020202020204" pitchFamily="34" charset="0"/>
                <a:cs typeface="Arial" panose="020B0604020202020204" pitchFamily="34" charset="0"/>
              </a:rPr>
              <a:t>Vehicle manufacturers</a:t>
            </a:r>
          </a:p>
          <a:p>
            <a:pPr marL="0" indent="0">
              <a:buFont typeface="Arial" panose="020B0604020202020204" pitchFamily="34" charset="0"/>
              <a:buNone/>
            </a:pPr>
            <a:r>
              <a:rPr lang="en-US" sz="3200" b="1" dirty="0">
                <a:solidFill>
                  <a:schemeClr val="tx1"/>
                </a:solidFill>
                <a:latin typeface="Arial" panose="020B0604020202020204" pitchFamily="34" charset="0"/>
                <a:cs typeface="Arial" panose="020B0604020202020204" pitchFamily="34" charset="0"/>
              </a:rPr>
              <a:t>Law enforcement personnel</a:t>
            </a:r>
          </a:p>
          <a:p>
            <a:pPr marL="0" indent="0">
              <a:buFont typeface="Arial" panose="020B0604020202020204" pitchFamily="34" charset="0"/>
              <a:buNone/>
            </a:pPr>
            <a:r>
              <a:rPr lang="en-US" sz="3200" b="1" dirty="0">
                <a:solidFill>
                  <a:schemeClr val="tx1"/>
                </a:solidFill>
                <a:latin typeface="Arial" panose="020B0604020202020204" pitchFamily="34" charset="0"/>
                <a:cs typeface="Arial" panose="020B0604020202020204" pitchFamily="34" charset="0"/>
              </a:rPr>
              <a:t>Post-crash personnel </a:t>
            </a:r>
          </a:p>
          <a:p>
            <a:pPr marL="0" indent="0">
              <a:buFont typeface="Arial" panose="020B0604020202020204" pitchFamily="34" charset="0"/>
              <a:buNone/>
            </a:pPr>
            <a:r>
              <a:rPr lang="en-US" sz="3200" b="1" dirty="0">
                <a:solidFill>
                  <a:schemeClr val="tx1"/>
                </a:solidFill>
                <a:latin typeface="Arial" panose="020B0604020202020204" pitchFamily="34" charset="0"/>
                <a:cs typeface="Arial" panose="020B0604020202020204" pitchFamily="34" charset="0"/>
              </a:rPr>
              <a:t>System users </a:t>
            </a:r>
          </a:p>
        </p:txBody>
      </p:sp>
      <p:sp>
        <p:nvSpPr>
          <p:cNvPr id="23" name="Rectangle 22">
            <a:extLst>
              <a:ext uri="{FF2B5EF4-FFF2-40B4-BE49-F238E27FC236}">
                <a16:creationId xmlns:a16="http://schemas.microsoft.com/office/drawing/2014/main" id="{E7024595-7D58-44BB-B4DE-52DDE7E13E98}"/>
              </a:ext>
            </a:extLst>
          </p:cNvPr>
          <p:cNvSpPr/>
          <p:nvPr/>
        </p:nvSpPr>
        <p:spPr>
          <a:xfrm>
            <a:off x="0" y="3652043"/>
            <a:ext cx="1498688" cy="703576"/>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CBC8BE21-6FC4-408A-8450-1629589D30D8}"/>
              </a:ext>
            </a:extLst>
          </p:cNvPr>
          <p:cNvGrpSpPr/>
          <p:nvPr/>
        </p:nvGrpSpPr>
        <p:grpSpPr>
          <a:xfrm>
            <a:off x="513253" y="1702787"/>
            <a:ext cx="891280" cy="4035888"/>
            <a:chOff x="513253" y="1702787"/>
            <a:chExt cx="891280" cy="4035888"/>
          </a:xfrm>
          <a:solidFill>
            <a:srgbClr val="3293C8"/>
          </a:solidFill>
        </p:grpSpPr>
        <p:sp>
          <p:nvSpPr>
            <p:cNvPr id="25" name="Freeform: Shape 24">
              <a:extLst>
                <a:ext uri="{FF2B5EF4-FFF2-40B4-BE49-F238E27FC236}">
                  <a16:creationId xmlns:a16="http://schemas.microsoft.com/office/drawing/2014/main" id="{D5C6758B-671E-4A6B-9988-7AF3AE155C63}"/>
                </a:ext>
              </a:extLst>
            </p:cNvPr>
            <p:cNvSpPr/>
            <p:nvPr/>
          </p:nvSpPr>
          <p:spPr>
            <a:xfrm>
              <a:off x="822441" y="17027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01045884-C47A-44A2-A5BD-84FFAACBD815}"/>
                </a:ext>
              </a:extLst>
            </p:cNvPr>
            <p:cNvSpPr/>
            <p:nvPr/>
          </p:nvSpPr>
          <p:spPr>
            <a:xfrm>
              <a:off x="715377" y="23863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7" name="Graphic 2">
              <a:extLst>
                <a:ext uri="{FF2B5EF4-FFF2-40B4-BE49-F238E27FC236}">
                  <a16:creationId xmlns:a16="http://schemas.microsoft.com/office/drawing/2014/main" id="{277F45FC-F33B-4348-83EB-C31BE74E63A3}"/>
                </a:ext>
              </a:extLst>
            </p:cNvPr>
            <p:cNvGrpSpPr/>
            <p:nvPr/>
          </p:nvGrpSpPr>
          <p:grpSpPr>
            <a:xfrm>
              <a:off x="814902" y="3033645"/>
              <a:ext cx="319829" cy="506112"/>
              <a:chOff x="3902310" y="1919417"/>
              <a:chExt cx="409791" cy="648473"/>
            </a:xfrm>
            <a:grpFill/>
          </p:grpSpPr>
          <p:sp>
            <p:nvSpPr>
              <p:cNvPr id="35" name="Freeform: Shape 34">
                <a:extLst>
                  <a:ext uri="{FF2B5EF4-FFF2-40B4-BE49-F238E27FC236}">
                    <a16:creationId xmlns:a16="http://schemas.microsoft.com/office/drawing/2014/main" id="{BDCE252C-4486-4000-9C95-5A191C3CCFF5}"/>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AFEFC290-8AF1-4C62-9E15-02C6A9817392}"/>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E615A411-4EFE-40B0-B6E9-5011922B5D84}"/>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3AA391A4-C513-4AE3-8630-043D1B3D9F1D}"/>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8" name="Graphic 2">
              <a:extLst>
                <a:ext uri="{FF2B5EF4-FFF2-40B4-BE49-F238E27FC236}">
                  <a16:creationId xmlns:a16="http://schemas.microsoft.com/office/drawing/2014/main" id="{D0760616-C441-4361-BB2A-13F7172FB62E}"/>
                </a:ext>
              </a:extLst>
            </p:cNvPr>
            <p:cNvGrpSpPr/>
            <p:nvPr/>
          </p:nvGrpSpPr>
          <p:grpSpPr>
            <a:xfrm>
              <a:off x="626608" y="3759339"/>
              <a:ext cx="636164" cy="447251"/>
              <a:chOff x="897599" y="3179269"/>
              <a:chExt cx="815105" cy="573054"/>
            </a:xfrm>
            <a:grpFill/>
          </p:grpSpPr>
          <p:sp>
            <p:nvSpPr>
              <p:cNvPr id="33" name="Freeform: Shape 32">
                <a:extLst>
                  <a:ext uri="{FF2B5EF4-FFF2-40B4-BE49-F238E27FC236}">
                    <a16:creationId xmlns:a16="http://schemas.microsoft.com/office/drawing/2014/main" id="{0C58334A-DE8B-429B-8A14-3DAD2DD6EBBF}"/>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solidFill>
                <a:schemeClr val="tx1"/>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D86DCEF7-1635-4E0C-AFAC-0A570671DDBE}"/>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solidFill>
                <a:schemeClr val="tx1"/>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29" name="Graphic 28">
              <a:extLst>
                <a:ext uri="{FF2B5EF4-FFF2-40B4-BE49-F238E27FC236}">
                  <a16:creationId xmlns:a16="http://schemas.microsoft.com/office/drawing/2014/main" id="{EC04DBAF-1585-4A02-9897-EA3A63637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253" y="4508237"/>
              <a:ext cx="891280" cy="363114"/>
            </a:xfrm>
            <a:prstGeom prst="rect">
              <a:avLst/>
            </a:prstGeom>
          </p:spPr>
        </p:pic>
        <p:grpSp>
          <p:nvGrpSpPr>
            <p:cNvPr id="30" name="Graphic 2">
              <a:extLst>
                <a:ext uri="{FF2B5EF4-FFF2-40B4-BE49-F238E27FC236}">
                  <a16:creationId xmlns:a16="http://schemas.microsoft.com/office/drawing/2014/main" id="{65CCD56C-CE5E-4570-8D44-814102B1FB44}"/>
                </a:ext>
              </a:extLst>
            </p:cNvPr>
            <p:cNvGrpSpPr/>
            <p:nvPr/>
          </p:nvGrpSpPr>
          <p:grpSpPr>
            <a:xfrm>
              <a:off x="617220" y="5199791"/>
              <a:ext cx="651933" cy="538884"/>
              <a:chOff x="3745846" y="3105202"/>
              <a:chExt cx="835310" cy="690463"/>
            </a:xfrm>
            <a:grpFill/>
          </p:grpSpPr>
          <p:sp>
            <p:nvSpPr>
              <p:cNvPr id="31" name="Freeform: Shape 30">
                <a:extLst>
                  <a:ext uri="{FF2B5EF4-FFF2-40B4-BE49-F238E27FC236}">
                    <a16:creationId xmlns:a16="http://schemas.microsoft.com/office/drawing/2014/main" id="{86F1C789-9F72-4688-9CE4-C0C70F346A2F}"/>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A08EC4B1-BB41-48D4-A6A2-3B558415E5EA}"/>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263983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7D0E-6942-4014-81A7-172ADEE3E66D}"/>
              </a:ext>
            </a:extLst>
          </p:cNvPr>
          <p:cNvSpPr>
            <a:spLocks noGrp="1"/>
          </p:cNvSpPr>
          <p:nvPr>
            <p:ph type="title"/>
          </p:nvPr>
        </p:nvSpPr>
        <p:spPr/>
        <p:txBody>
          <a:bodyPr>
            <a:normAutofit fontScale="90000"/>
          </a:bodyPr>
          <a:lstStyle/>
          <a:p>
            <a:r>
              <a:rPr lang="en-US" dirty="0"/>
              <a:t>Safety is proactive</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sp>
        <p:nvSpPr>
          <p:cNvPr id="22" name="Graphic 64" descr="Magnifying glass logo">
            <a:extLst>
              <a:ext uri="{FF2B5EF4-FFF2-40B4-BE49-F238E27FC236}">
                <a16:creationId xmlns:a16="http://schemas.microsoft.com/office/drawing/2014/main" id="{BC20C87E-FF23-4CEC-8E50-2966C5E9BB64}"/>
              </a:ext>
            </a:extLst>
          </p:cNvPr>
          <p:cNvSpPr/>
          <p:nvPr/>
        </p:nvSpPr>
        <p:spPr>
          <a:xfrm flipH="1">
            <a:off x="2391199" y="2114555"/>
            <a:ext cx="2126173" cy="2127850"/>
          </a:xfrm>
          <a:custGeom>
            <a:avLst/>
            <a:gdLst>
              <a:gd name="connsiteX0" fmla="*/ 732473 w 751881"/>
              <a:gd name="connsiteY0" fmla="*/ 638175 h 752474"/>
              <a:gd name="connsiteX1" fmla="*/ 613410 w 751881"/>
              <a:gd name="connsiteY1" fmla="*/ 519112 h 752474"/>
              <a:gd name="connsiteX2" fmla="*/ 554355 w 751881"/>
              <a:gd name="connsiteY2" fmla="*/ 501015 h 752474"/>
              <a:gd name="connsiteX3" fmla="*/ 512445 w 751881"/>
              <a:gd name="connsiteY3" fmla="*/ 459105 h 752474"/>
              <a:gd name="connsiteX4" fmla="*/ 571500 w 751881"/>
              <a:gd name="connsiteY4" fmla="*/ 285750 h 752474"/>
              <a:gd name="connsiteX5" fmla="*/ 285750 w 751881"/>
              <a:gd name="connsiteY5" fmla="*/ 0 h 752474"/>
              <a:gd name="connsiteX6" fmla="*/ 0 w 751881"/>
              <a:gd name="connsiteY6" fmla="*/ 285750 h 752474"/>
              <a:gd name="connsiteX7" fmla="*/ 285750 w 751881"/>
              <a:gd name="connsiteY7" fmla="*/ 571500 h 752474"/>
              <a:gd name="connsiteX8" fmla="*/ 459105 w 751881"/>
              <a:gd name="connsiteY8" fmla="*/ 512445 h 752474"/>
              <a:gd name="connsiteX9" fmla="*/ 501015 w 751881"/>
              <a:gd name="connsiteY9" fmla="*/ 554355 h 752474"/>
              <a:gd name="connsiteX10" fmla="*/ 519112 w 751881"/>
              <a:gd name="connsiteY10" fmla="*/ 613410 h 752474"/>
              <a:gd name="connsiteX11" fmla="*/ 638175 w 751881"/>
              <a:gd name="connsiteY11" fmla="*/ 732473 h 752474"/>
              <a:gd name="connsiteX12" fmla="*/ 685800 w 751881"/>
              <a:gd name="connsiteY12" fmla="*/ 752475 h 752474"/>
              <a:gd name="connsiteX13" fmla="*/ 733425 w 751881"/>
              <a:gd name="connsiteY13" fmla="*/ 732473 h 752474"/>
              <a:gd name="connsiteX14" fmla="*/ 732473 w 751881"/>
              <a:gd name="connsiteY14" fmla="*/ 638175 h 752474"/>
              <a:gd name="connsiteX15" fmla="*/ 284798 w 751881"/>
              <a:gd name="connsiteY15" fmla="*/ 513398 h 752474"/>
              <a:gd name="connsiteX16" fmla="*/ 56197 w 751881"/>
              <a:gd name="connsiteY16" fmla="*/ 284798 h 752474"/>
              <a:gd name="connsiteX17" fmla="*/ 284798 w 751881"/>
              <a:gd name="connsiteY17" fmla="*/ 56197 h 752474"/>
              <a:gd name="connsiteX18" fmla="*/ 513398 w 751881"/>
              <a:gd name="connsiteY18" fmla="*/ 284798 h 752474"/>
              <a:gd name="connsiteX19" fmla="*/ 284798 w 751881"/>
              <a:gd name="connsiteY19" fmla="*/ 513398 h 7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81" h="752474">
                <a:moveTo>
                  <a:pt x="732473" y="638175"/>
                </a:moveTo>
                <a:lnTo>
                  <a:pt x="613410" y="519112"/>
                </a:lnTo>
                <a:cubicBezTo>
                  <a:pt x="597218" y="502920"/>
                  <a:pt x="575310" y="497205"/>
                  <a:pt x="554355" y="501015"/>
                </a:cubicBezTo>
                <a:lnTo>
                  <a:pt x="512445" y="459105"/>
                </a:lnTo>
                <a:cubicBezTo>
                  <a:pt x="549593" y="411480"/>
                  <a:pt x="571500" y="350520"/>
                  <a:pt x="571500" y="285750"/>
                </a:cubicBezTo>
                <a:cubicBezTo>
                  <a:pt x="571500" y="128588"/>
                  <a:pt x="442912" y="0"/>
                  <a:pt x="285750" y="0"/>
                </a:cubicBezTo>
                <a:cubicBezTo>
                  <a:pt x="128588" y="0"/>
                  <a:pt x="0" y="128588"/>
                  <a:pt x="0" y="285750"/>
                </a:cubicBezTo>
                <a:cubicBezTo>
                  <a:pt x="0" y="442912"/>
                  <a:pt x="128588" y="571500"/>
                  <a:pt x="285750" y="571500"/>
                </a:cubicBezTo>
                <a:cubicBezTo>
                  <a:pt x="350520" y="571500"/>
                  <a:pt x="410528" y="549593"/>
                  <a:pt x="459105" y="512445"/>
                </a:cubicBezTo>
                <a:lnTo>
                  <a:pt x="501015" y="554355"/>
                </a:lnTo>
                <a:cubicBezTo>
                  <a:pt x="497205" y="575310"/>
                  <a:pt x="502920" y="597218"/>
                  <a:pt x="519112" y="613410"/>
                </a:cubicBezTo>
                <a:lnTo>
                  <a:pt x="638175" y="732473"/>
                </a:lnTo>
                <a:cubicBezTo>
                  <a:pt x="651510" y="745808"/>
                  <a:pt x="668655" y="752475"/>
                  <a:pt x="685800" y="752475"/>
                </a:cubicBezTo>
                <a:cubicBezTo>
                  <a:pt x="702945" y="752475"/>
                  <a:pt x="720090" y="745808"/>
                  <a:pt x="733425" y="732473"/>
                </a:cubicBezTo>
                <a:cubicBezTo>
                  <a:pt x="758190" y="705802"/>
                  <a:pt x="758190" y="663893"/>
                  <a:pt x="732473" y="638175"/>
                </a:cubicBezTo>
                <a:close/>
                <a:moveTo>
                  <a:pt x="284798" y="513398"/>
                </a:moveTo>
                <a:cubicBezTo>
                  <a:pt x="159067" y="513398"/>
                  <a:pt x="56197" y="410528"/>
                  <a:pt x="56197" y="284798"/>
                </a:cubicBezTo>
                <a:cubicBezTo>
                  <a:pt x="56197" y="159067"/>
                  <a:pt x="159067" y="56197"/>
                  <a:pt x="284798" y="56197"/>
                </a:cubicBezTo>
                <a:cubicBezTo>
                  <a:pt x="410528" y="56197"/>
                  <a:pt x="513398" y="159067"/>
                  <a:pt x="513398" y="284798"/>
                </a:cubicBezTo>
                <a:cubicBezTo>
                  <a:pt x="513398" y="410528"/>
                  <a:pt x="410528" y="513398"/>
                  <a:pt x="284798" y="513398"/>
                </a:cubicBezTo>
                <a:close/>
              </a:path>
            </a:pathLst>
          </a:custGeom>
          <a:solidFill>
            <a:srgbClr val="3293C8"/>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Rectangle 22" descr="&quot;  &quot;">
            <a:extLst>
              <a:ext uri="{FF2B5EF4-FFF2-40B4-BE49-F238E27FC236}">
                <a16:creationId xmlns:a16="http://schemas.microsoft.com/office/drawing/2014/main" id="{892CAD43-AC24-47DE-9041-6ED81D6CBA96}"/>
              </a:ext>
            </a:extLst>
          </p:cNvPr>
          <p:cNvSpPr/>
          <p:nvPr/>
        </p:nvSpPr>
        <p:spPr>
          <a:xfrm>
            <a:off x="2330453" y="4378737"/>
            <a:ext cx="3523413" cy="103959"/>
          </a:xfrm>
          <a:prstGeom prst="rect">
            <a:avLst/>
          </a:pr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Content Placeholder 9">
            <a:extLst>
              <a:ext uri="{FF2B5EF4-FFF2-40B4-BE49-F238E27FC236}">
                <a16:creationId xmlns:a16="http://schemas.microsoft.com/office/drawing/2014/main" id="{A746A9D1-6D33-4F42-8B36-358E0EC5934A}"/>
              </a:ext>
            </a:extLst>
          </p:cNvPr>
          <p:cNvSpPr txBox="1">
            <a:spLocks/>
          </p:cNvSpPr>
          <p:nvPr/>
        </p:nvSpPr>
        <p:spPr>
          <a:xfrm>
            <a:off x="2330454" y="4619028"/>
            <a:ext cx="352341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600" b="1" dirty="0">
                <a:solidFill>
                  <a:schemeClr val="tx1"/>
                </a:solidFill>
                <a:latin typeface="Arial" panose="020B0604020202020204" pitchFamily="34" charset="0"/>
                <a:cs typeface="Arial" panose="020B0604020202020204" pitchFamily="34" charset="0"/>
              </a:rPr>
              <a:t>Identify risks</a:t>
            </a:r>
          </a:p>
        </p:txBody>
      </p:sp>
      <p:grpSp>
        <p:nvGrpSpPr>
          <p:cNvPr id="25" name="Group 24" descr="Crossing wrench and screwdriver logo">
            <a:extLst>
              <a:ext uri="{FF2B5EF4-FFF2-40B4-BE49-F238E27FC236}">
                <a16:creationId xmlns:a16="http://schemas.microsoft.com/office/drawing/2014/main" id="{68C9BC95-A62D-4493-893C-11701C6A256B}"/>
              </a:ext>
            </a:extLst>
          </p:cNvPr>
          <p:cNvGrpSpPr/>
          <p:nvPr/>
        </p:nvGrpSpPr>
        <p:grpSpPr>
          <a:xfrm>
            <a:off x="6563003" y="2358258"/>
            <a:ext cx="1822146" cy="1823828"/>
            <a:chOff x="7426026" y="4621459"/>
            <a:chExt cx="762345" cy="763049"/>
          </a:xfrm>
          <a:solidFill>
            <a:srgbClr val="3293C8"/>
          </a:solidFill>
        </p:grpSpPr>
        <p:sp>
          <p:nvSpPr>
            <p:cNvPr id="26" name="Freeform: Shape 21">
              <a:extLst>
                <a:ext uri="{FF2B5EF4-FFF2-40B4-BE49-F238E27FC236}">
                  <a16:creationId xmlns:a16="http://schemas.microsoft.com/office/drawing/2014/main" id="{CED6F9DA-6D47-4F25-A019-A334C2E97EF3}"/>
                </a:ext>
              </a:extLst>
            </p:cNvPr>
            <p:cNvSpPr/>
            <p:nvPr/>
          </p:nvSpPr>
          <p:spPr>
            <a:xfrm>
              <a:off x="7426026" y="4621870"/>
              <a:ext cx="762345" cy="762638"/>
            </a:xfrm>
            <a:custGeom>
              <a:avLst/>
              <a:gdLst>
                <a:gd name="connsiteX0" fmla="*/ 81060 w 762345"/>
                <a:gd name="connsiteY0" fmla="*/ 712058 h 762638"/>
                <a:gd name="connsiteX1" fmla="*/ 57247 w 762345"/>
                <a:gd name="connsiteY1" fmla="*/ 716821 h 762638"/>
                <a:gd name="connsiteX2" fmla="*/ 43912 w 762345"/>
                <a:gd name="connsiteY2" fmla="*/ 696818 h 762638"/>
                <a:gd name="connsiteX3" fmla="*/ 57247 w 762345"/>
                <a:gd name="connsiteY3" fmla="*/ 676816 h 762638"/>
                <a:gd name="connsiteX4" fmla="*/ 81060 w 762345"/>
                <a:gd name="connsiteY4" fmla="*/ 681578 h 762638"/>
                <a:gd name="connsiteX5" fmla="*/ 81060 w 762345"/>
                <a:gd name="connsiteY5" fmla="*/ 712058 h 762638"/>
                <a:gd name="connsiteX6" fmla="*/ 753525 w 762345"/>
                <a:gd name="connsiteY6" fmla="*/ 84361 h 762638"/>
                <a:gd name="connsiteX7" fmla="*/ 676372 w 762345"/>
                <a:gd name="connsiteY7" fmla="*/ 161513 h 762638"/>
                <a:gd name="connsiteX8" fmla="*/ 615412 w 762345"/>
                <a:gd name="connsiteY8" fmla="*/ 145321 h 762638"/>
                <a:gd name="connsiteX9" fmla="*/ 600172 w 762345"/>
                <a:gd name="connsiteY9" fmla="*/ 85313 h 762638"/>
                <a:gd name="connsiteX10" fmla="*/ 677325 w 762345"/>
                <a:gd name="connsiteY10" fmla="*/ 8161 h 762638"/>
                <a:gd name="connsiteX11" fmla="*/ 543975 w 762345"/>
                <a:gd name="connsiteY11" fmla="*/ 33878 h 762638"/>
                <a:gd name="connsiteX12" fmla="*/ 505875 w 762345"/>
                <a:gd name="connsiteY12" fmla="*/ 164371 h 762638"/>
                <a:gd name="connsiteX13" fmla="*/ 20100 w 762345"/>
                <a:gd name="connsiteY13" fmla="*/ 650146 h 762638"/>
                <a:gd name="connsiteX14" fmla="*/ 2002 w 762345"/>
                <a:gd name="connsiteY14" fmla="*/ 713963 h 762638"/>
                <a:gd name="connsiteX15" fmla="*/ 48675 w 762345"/>
                <a:gd name="connsiteY15" fmla="*/ 760636 h 762638"/>
                <a:gd name="connsiteX16" fmla="*/ 112492 w 762345"/>
                <a:gd name="connsiteY16" fmla="*/ 742538 h 762638"/>
                <a:gd name="connsiteX17" fmla="*/ 598267 w 762345"/>
                <a:gd name="connsiteY17" fmla="*/ 256763 h 762638"/>
                <a:gd name="connsiteX18" fmla="*/ 728760 w 762345"/>
                <a:gd name="connsiteY18" fmla="*/ 218663 h 762638"/>
                <a:gd name="connsiteX19" fmla="*/ 753525 w 762345"/>
                <a:gd name="connsiteY19" fmla="*/ 84361 h 76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5" h="762638">
                  <a:moveTo>
                    <a:pt x="81060" y="712058"/>
                  </a:moveTo>
                  <a:cubicBezTo>
                    <a:pt x="74392" y="718726"/>
                    <a:pt x="65820" y="720631"/>
                    <a:pt x="57247" y="716821"/>
                  </a:cubicBezTo>
                  <a:cubicBezTo>
                    <a:pt x="48675" y="713011"/>
                    <a:pt x="43912" y="705391"/>
                    <a:pt x="43912" y="696818"/>
                  </a:cubicBezTo>
                  <a:cubicBezTo>
                    <a:pt x="43912" y="688246"/>
                    <a:pt x="49627" y="679673"/>
                    <a:pt x="57247" y="676816"/>
                  </a:cubicBezTo>
                  <a:cubicBezTo>
                    <a:pt x="65820" y="673006"/>
                    <a:pt x="74392" y="674911"/>
                    <a:pt x="81060" y="681578"/>
                  </a:cubicBezTo>
                  <a:cubicBezTo>
                    <a:pt x="89632" y="689198"/>
                    <a:pt x="89632" y="703486"/>
                    <a:pt x="81060" y="712058"/>
                  </a:cubicBezTo>
                  <a:close/>
                  <a:moveTo>
                    <a:pt x="753525" y="84361"/>
                  </a:moveTo>
                  <a:lnTo>
                    <a:pt x="676372" y="161513"/>
                  </a:lnTo>
                  <a:lnTo>
                    <a:pt x="615412" y="145321"/>
                  </a:lnTo>
                  <a:lnTo>
                    <a:pt x="600172" y="85313"/>
                  </a:lnTo>
                  <a:lnTo>
                    <a:pt x="677325" y="8161"/>
                  </a:lnTo>
                  <a:cubicBezTo>
                    <a:pt x="631605" y="-8984"/>
                    <a:pt x="580170" y="1493"/>
                    <a:pt x="543975" y="33878"/>
                  </a:cubicBezTo>
                  <a:cubicBezTo>
                    <a:pt x="507780" y="67216"/>
                    <a:pt x="493492" y="116746"/>
                    <a:pt x="505875" y="164371"/>
                  </a:cubicBezTo>
                  <a:lnTo>
                    <a:pt x="20100" y="650146"/>
                  </a:lnTo>
                  <a:cubicBezTo>
                    <a:pt x="2955" y="666338"/>
                    <a:pt x="-3713" y="691103"/>
                    <a:pt x="2002" y="713963"/>
                  </a:cubicBezTo>
                  <a:cubicBezTo>
                    <a:pt x="7717" y="736823"/>
                    <a:pt x="25815" y="754921"/>
                    <a:pt x="48675" y="760636"/>
                  </a:cubicBezTo>
                  <a:cubicBezTo>
                    <a:pt x="71535" y="766351"/>
                    <a:pt x="95347" y="759683"/>
                    <a:pt x="112492" y="742538"/>
                  </a:cubicBezTo>
                  <a:lnTo>
                    <a:pt x="598267" y="256763"/>
                  </a:lnTo>
                  <a:cubicBezTo>
                    <a:pt x="645892" y="269146"/>
                    <a:pt x="695422" y="254858"/>
                    <a:pt x="728760" y="218663"/>
                  </a:cubicBezTo>
                  <a:cubicBezTo>
                    <a:pt x="761145" y="182468"/>
                    <a:pt x="771622" y="130081"/>
                    <a:pt x="753525" y="8436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Shape 22">
              <a:extLst>
                <a:ext uri="{FF2B5EF4-FFF2-40B4-BE49-F238E27FC236}">
                  <a16:creationId xmlns:a16="http://schemas.microsoft.com/office/drawing/2014/main" id="{77BD8561-CBF2-43D4-95E4-103528CBA834}"/>
                </a:ext>
              </a:extLst>
            </p:cNvPr>
            <p:cNvSpPr/>
            <p:nvPr/>
          </p:nvSpPr>
          <p:spPr>
            <a:xfrm>
              <a:off x="7830936" y="5026271"/>
              <a:ext cx="357308" cy="357704"/>
            </a:xfrm>
            <a:custGeom>
              <a:avLst/>
              <a:gdLst>
                <a:gd name="connsiteX0" fmla="*/ 344805 w 357308"/>
                <a:gd name="connsiteY0" fmla="*/ 245745 h 357704"/>
                <a:gd name="connsiteX1" fmla="*/ 99060 w 357308"/>
                <a:gd name="connsiteY1" fmla="*/ 0 h 357704"/>
                <a:gd name="connsiteX2" fmla="*/ 0 w 357308"/>
                <a:gd name="connsiteY2" fmla="*/ 99060 h 357704"/>
                <a:gd name="connsiteX3" fmla="*/ 238125 w 357308"/>
                <a:gd name="connsiteY3" fmla="*/ 337185 h 357704"/>
                <a:gd name="connsiteX4" fmla="*/ 246698 w 357308"/>
                <a:gd name="connsiteY4" fmla="*/ 345758 h 357704"/>
                <a:gd name="connsiteX5" fmla="*/ 247650 w 357308"/>
                <a:gd name="connsiteY5" fmla="*/ 344805 h 357704"/>
                <a:gd name="connsiteX6" fmla="*/ 337185 w 357308"/>
                <a:gd name="connsiteY6" fmla="*/ 337185 h 357704"/>
                <a:gd name="connsiteX7" fmla="*/ 344805 w 357308"/>
                <a:gd name="connsiteY7" fmla="*/ 245745 h 357704"/>
                <a:gd name="connsiteX8" fmla="*/ 344805 w 357308"/>
                <a:gd name="connsiteY8" fmla="*/ 245745 h 35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08" h="357704">
                  <a:moveTo>
                    <a:pt x="344805" y="245745"/>
                  </a:moveTo>
                  <a:lnTo>
                    <a:pt x="99060" y="0"/>
                  </a:lnTo>
                  <a:lnTo>
                    <a:pt x="0" y="99060"/>
                  </a:lnTo>
                  <a:lnTo>
                    <a:pt x="238125" y="337185"/>
                  </a:lnTo>
                  <a:lnTo>
                    <a:pt x="246698" y="345758"/>
                  </a:lnTo>
                  <a:lnTo>
                    <a:pt x="247650" y="344805"/>
                  </a:lnTo>
                  <a:cubicBezTo>
                    <a:pt x="275273" y="364808"/>
                    <a:pt x="313373" y="360998"/>
                    <a:pt x="337185" y="337185"/>
                  </a:cubicBezTo>
                  <a:cubicBezTo>
                    <a:pt x="360998" y="312420"/>
                    <a:pt x="363855" y="274320"/>
                    <a:pt x="344805" y="245745"/>
                  </a:cubicBezTo>
                  <a:lnTo>
                    <a:pt x="344805" y="24574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Shape 23">
              <a:extLst>
                <a:ext uri="{FF2B5EF4-FFF2-40B4-BE49-F238E27FC236}">
                  <a16:creationId xmlns:a16="http://schemas.microsoft.com/office/drawing/2014/main" id="{A564D800-5C58-49CB-876B-A89B3A60EDE3}"/>
                </a:ext>
              </a:extLst>
            </p:cNvPr>
            <p:cNvSpPr/>
            <p:nvPr/>
          </p:nvSpPr>
          <p:spPr>
            <a:xfrm>
              <a:off x="7426124" y="4621459"/>
              <a:ext cx="320992" cy="320992"/>
            </a:xfrm>
            <a:custGeom>
              <a:avLst/>
              <a:gdLst>
                <a:gd name="connsiteX0" fmla="*/ 139065 w 320992"/>
                <a:gd name="connsiteY0" fmla="*/ 112395 h 320992"/>
                <a:gd name="connsiteX1" fmla="*/ 140018 w 320992"/>
                <a:gd name="connsiteY1" fmla="*/ 111443 h 320992"/>
                <a:gd name="connsiteX2" fmla="*/ 115253 w 320992"/>
                <a:gd name="connsiteY2" fmla="*/ 65723 h 320992"/>
                <a:gd name="connsiteX3" fmla="*/ 33338 w 320992"/>
                <a:gd name="connsiteY3" fmla="*/ 0 h 320992"/>
                <a:gd name="connsiteX4" fmla="*/ 0 w 320992"/>
                <a:gd name="connsiteY4" fmla="*/ 33338 h 320992"/>
                <a:gd name="connsiteX5" fmla="*/ 65723 w 320992"/>
                <a:gd name="connsiteY5" fmla="*/ 115253 h 320992"/>
                <a:gd name="connsiteX6" fmla="*/ 111443 w 320992"/>
                <a:gd name="connsiteY6" fmla="*/ 140018 h 320992"/>
                <a:gd name="connsiteX7" fmla="*/ 112395 w 320992"/>
                <a:gd name="connsiteY7" fmla="*/ 139065 h 320992"/>
                <a:gd name="connsiteX8" fmla="*/ 294323 w 320992"/>
                <a:gd name="connsiteY8" fmla="*/ 320993 h 320992"/>
                <a:gd name="connsiteX9" fmla="*/ 320993 w 320992"/>
                <a:gd name="connsiteY9" fmla="*/ 294323 h 32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992" h="320992">
                  <a:moveTo>
                    <a:pt x="139065" y="112395"/>
                  </a:moveTo>
                  <a:lnTo>
                    <a:pt x="140018" y="111443"/>
                  </a:lnTo>
                  <a:lnTo>
                    <a:pt x="115253" y="65723"/>
                  </a:lnTo>
                  <a:lnTo>
                    <a:pt x="33338" y="0"/>
                  </a:lnTo>
                  <a:lnTo>
                    <a:pt x="0" y="33338"/>
                  </a:lnTo>
                  <a:lnTo>
                    <a:pt x="65723" y="115253"/>
                  </a:lnTo>
                  <a:lnTo>
                    <a:pt x="111443" y="140018"/>
                  </a:lnTo>
                  <a:lnTo>
                    <a:pt x="112395" y="139065"/>
                  </a:lnTo>
                  <a:lnTo>
                    <a:pt x="294323" y="320993"/>
                  </a:lnTo>
                  <a:lnTo>
                    <a:pt x="320993" y="294323"/>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9" name="Rectangle 28" descr="&quot;  &quot;">
            <a:extLst>
              <a:ext uri="{FF2B5EF4-FFF2-40B4-BE49-F238E27FC236}">
                <a16:creationId xmlns:a16="http://schemas.microsoft.com/office/drawing/2014/main" id="{CE468751-74B3-4E87-9228-5C32516B436B}"/>
              </a:ext>
            </a:extLst>
          </p:cNvPr>
          <p:cNvSpPr/>
          <p:nvPr/>
        </p:nvSpPr>
        <p:spPr>
          <a:xfrm>
            <a:off x="6539853" y="4378737"/>
            <a:ext cx="3523413" cy="103959"/>
          </a:xfrm>
          <a:prstGeom prst="rect">
            <a:avLst/>
          </a:pr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Content Placeholder 9">
            <a:extLst>
              <a:ext uri="{FF2B5EF4-FFF2-40B4-BE49-F238E27FC236}">
                <a16:creationId xmlns:a16="http://schemas.microsoft.com/office/drawing/2014/main" id="{57A6FBB0-7A0F-479A-A6C1-2841C41C2D79}"/>
              </a:ext>
            </a:extLst>
          </p:cNvPr>
          <p:cNvSpPr txBox="1">
            <a:spLocks/>
          </p:cNvSpPr>
          <p:nvPr/>
        </p:nvSpPr>
        <p:spPr>
          <a:xfrm>
            <a:off x="6539854" y="4619028"/>
            <a:ext cx="352341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600" b="1" dirty="0">
                <a:solidFill>
                  <a:schemeClr val="tx1"/>
                </a:solidFill>
                <a:latin typeface="Arial" panose="020B0604020202020204" pitchFamily="34" charset="0"/>
                <a:cs typeface="Arial" panose="020B0604020202020204" pitchFamily="34" charset="0"/>
              </a:rPr>
              <a:t>Mitigate risks</a:t>
            </a:r>
          </a:p>
        </p:txBody>
      </p:sp>
      <p:sp>
        <p:nvSpPr>
          <p:cNvPr id="31" name="Rectangle 30">
            <a:extLst>
              <a:ext uri="{FF2B5EF4-FFF2-40B4-BE49-F238E27FC236}">
                <a16:creationId xmlns:a16="http://schemas.microsoft.com/office/drawing/2014/main" id="{AA870FBD-96D7-4B83-B760-DD24960A4F15}"/>
              </a:ext>
            </a:extLst>
          </p:cNvPr>
          <p:cNvSpPr/>
          <p:nvPr/>
        </p:nvSpPr>
        <p:spPr>
          <a:xfrm>
            <a:off x="0" y="4338202"/>
            <a:ext cx="1498688" cy="703576"/>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2" name="Group 31">
            <a:extLst>
              <a:ext uri="{FF2B5EF4-FFF2-40B4-BE49-F238E27FC236}">
                <a16:creationId xmlns:a16="http://schemas.microsoft.com/office/drawing/2014/main" id="{FA5198C1-5E3E-45F5-A4D6-5BE3F3AEE9C6}"/>
              </a:ext>
            </a:extLst>
          </p:cNvPr>
          <p:cNvGrpSpPr/>
          <p:nvPr/>
        </p:nvGrpSpPr>
        <p:grpSpPr>
          <a:xfrm>
            <a:off x="513253" y="1702787"/>
            <a:ext cx="891280" cy="4035888"/>
            <a:chOff x="513253" y="1702787"/>
            <a:chExt cx="891280" cy="4035888"/>
          </a:xfrm>
          <a:solidFill>
            <a:srgbClr val="3293C8"/>
          </a:solidFill>
        </p:grpSpPr>
        <p:sp>
          <p:nvSpPr>
            <p:cNvPr id="33" name="Freeform: Shape 32">
              <a:extLst>
                <a:ext uri="{FF2B5EF4-FFF2-40B4-BE49-F238E27FC236}">
                  <a16:creationId xmlns:a16="http://schemas.microsoft.com/office/drawing/2014/main" id="{A1D37103-1774-4AB6-850A-2BD970D6E6D6}"/>
                </a:ext>
              </a:extLst>
            </p:cNvPr>
            <p:cNvSpPr/>
            <p:nvPr/>
          </p:nvSpPr>
          <p:spPr>
            <a:xfrm>
              <a:off x="822441" y="17027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F38F9BEC-13EB-47AF-81B8-507395293CD1}"/>
                </a:ext>
              </a:extLst>
            </p:cNvPr>
            <p:cNvSpPr/>
            <p:nvPr/>
          </p:nvSpPr>
          <p:spPr>
            <a:xfrm>
              <a:off x="715377" y="23863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5" name="Graphic 2">
              <a:extLst>
                <a:ext uri="{FF2B5EF4-FFF2-40B4-BE49-F238E27FC236}">
                  <a16:creationId xmlns:a16="http://schemas.microsoft.com/office/drawing/2014/main" id="{784645E1-6762-4A37-88AA-D051CA31C5CB}"/>
                </a:ext>
              </a:extLst>
            </p:cNvPr>
            <p:cNvGrpSpPr/>
            <p:nvPr/>
          </p:nvGrpSpPr>
          <p:grpSpPr>
            <a:xfrm>
              <a:off x="814902" y="3033645"/>
              <a:ext cx="319829" cy="506112"/>
              <a:chOff x="3902310" y="1919417"/>
              <a:chExt cx="409791" cy="648473"/>
            </a:xfrm>
            <a:grpFill/>
          </p:grpSpPr>
          <p:sp>
            <p:nvSpPr>
              <p:cNvPr id="43" name="Freeform: Shape 42">
                <a:extLst>
                  <a:ext uri="{FF2B5EF4-FFF2-40B4-BE49-F238E27FC236}">
                    <a16:creationId xmlns:a16="http://schemas.microsoft.com/office/drawing/2014/main" id="{836D96AC-EF68-45C2-B784-CA6E3485A35B}"/>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77E2ECE7-CC9A-4933-94BA-F4F6FFA4710E}"/>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12B138BA-E647-4274-85C3-0903640640A8}"/>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7705C990-14B5-4A14-9835-4E2072E5D056}"/>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aphic 2">
              <a:extLst>
                <a:ext uri="{FF2B5EF4-FFF2-40B4-BE49-F238E27FC236}">
                  <a16:creationId xmlns:a16="http://schemas.microsoft.com/office/drawing/2014/main" id="{9E75679B-8C0B-4996-8AC8-28D9D9053203}"/>
                </a:ext>
              </a:extLst>
            </p:cNvPr>
            <p:cNvGrpSpPr/>
            <p:nvPr/>
          </p:nvGrpSpPr>
          <p:grpSpPr>
            <a:xfrm>
              <a:off x="626608" y="3759339"/>
              <a:ext cx="636164" cy="447251"/>
              <a:chOff x="897599" y="3179269"/>
              <a:chExt cx="815105" cy="573054"/>
            </a:xfrm>
            <a:grpFill/>
          </p:grpSpPr>
          <p:sp>
            <p:nvSpPr>
              <p:cNvPr id="41" name="Freeform: Shape 40">
                <a:extLst>
                  <a:ext uri="{FF2B5EF4-FFF2-40B4-BE49-F238E27FC236}">
                    <a16:creationId xmlns:a16="http://schemas.microsoft.com/office/drawing/2014/main" id="{A7CAB87E-EAC8-411B-8D24-C11C69CD6EF7}"/>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076A47C1-F273-4E6E-93FE-BD25236EB48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37" name="Graphic 36">
              <a:extLst>
                <a:ext uri="{FF2B5EF4-FFF2-40B4-BE49-F238E27FC236}">
                  <a16:creationId xmlns:a16="http://schemas.microsoft.com/office/drawing/2014/main" id="{593D5F46-56DE-4BAF-A0A9-377135B3A5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253" y="4508237"/>
              <a:ext cx="891280" cy="363114"/>
            </a:xfrm>
            <a:prstGeom prst="rect">
              <a:avLst/>
            </a:prstGeom>
          </p:spPr>
        </p:pic>
        <p:grpSp>
          <p:nvGrpSpPr>
            <p:cNvPr id="38" name="Graphic 2">
              <a:extLst>
                <a:ext uri="{FF2B5EF4-FFF2-40B4-BE49-F238E27FC236}">
                  <a16:creationId xmlns:a16="http://schemas.microsoft.com/office/drawing/2014/main" id="{906CB854-F4D7-4E4A-96C0-8ECBDD8BD315}"/>
                </a:ext>
              </a:extLst>
            </p:cNvPr>
            <p:cNvGrpSpPr/>
            <p:nvPr/>
          </p:nvGrpSpPr>
          <p:grpSpPr>
            <a:xfrm>
              <a:off x="617220" y="5199791"/>
              <a:ext cx="651933" cy="538884"/>
              <a:chOff x="3745846" y="3105202"/>
              <a:chExt cx="835310" cy="690463"/>
            </a:xfrm>
            <a:grpFill/>
          </p:grpSpPr>
          <p:sp>
            <p:nvSpPr>
              <p:cNvPr id="39" name="Freeform: Shape 38">
                <a:extLst>
                  <a:ext uri="{FF2B5EF4-FFF2-40B4-BE49-F238E27FC236}">
                    <a16:creationId xmlns:a16="http://schemas.microsoft.com/office/drawing/2014/main" id="{2A136EE1-3FFF-4D08-8612-704E851B6369}"/>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0575CB2D-C1EA-44AC-9310-26D63D0FB94A}"/>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47896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AD6A-930B-4EEB-9C0C-36DB9E32F4F8}"/>
              </a:ext>
            </a:extLst>
          </p:cNvPr>
          <p:cNvSpPr>
            <a:spLocks noGrp="1"/>
          </p:cNvSpPr>
          <p:nvPr>
            <p:ph type="title"/>
          </p:nvPr>
        </p:nvSpPr>
        <p:spPr/>
        <p:txBody>
          <a:bodyPr>
            <a:normAutofit fontScale="90000"/>
          </a:bodyPr>
          <a:lstStyle/>
          <a:p>
            <a:r>
              <a:rPr lang="en-US" dirty="0"/>
              <a:t>Redundancy is crucial</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p>
          <a:p>
            <a:endParaRPr lang="en-US" sz="3600" b="1" i="1" dirty="0"/>
          </a:p>
        </p:txBody>
      </p:sp>
      <p:pic>
        <p:nvPicPr>
          <p:cNvPr id="58" name="Graphic 39" descr="Safe Road Users icon - drawings of pedestrians, bicyclist, automobiles, and a person in a wheelchair.">
            <a:extLst>
              <a:ext uri="{FF2B5EF4-FFF2-40B4-BE49-F238E27FC236}">
                <a16:creationId xmlns:a16="http://schemas.microsoft.com/office/drawing/2014/main" id="{A743E2BF-FF45-45E6-A48E-7B805EFB6C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9475" y="3794037"/>
            <a:ext cx="1551936" cy="487238"/>
          </a:xfrm>
          <a:prstGeom prst="rect">
            <a:avLst/>
          </a:prstGeom>
        </p:spPr>
      </p:pic>
      <p:sp>
        <p:nvSpPr>
          <p:cNvPr id="59" name="Rectangle 58" descr="&quot;  &quot;">
            <a:extLst>
              <a:ext uri="{FF2B5EF4-FFF2-40B4-BE49-F238E27FC236}">
                <a16:creationId xmlns:a16="http://schemas.microsoft.com/office/drawing/2014/main" id="{FF14D29A-C3CC-426E-B394-55817DFFFA29}"/>
              </a:ext>
            </a:extLst>
          </p:cNvPr>
          <p:cNvSpPr/>
          <p:nvPr/>
        </p:nvSpPr>
        <p:spPr>
          <a:xfrm>
            <a:off x="2109474" y="4417607"/>
            <a:ext cx="1591359" cy="103959"/>
          </a:xfrm>
          <a:prstGeom prst="rect">
            <a:avLst/>
          </a:pr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Content Placeholder 9">
            <a:extLst>
              <a:ext uri="{FF2B5EF4-FFF2-40B4-BE49-F238E27FC236}">
                <a16:creationId xmlns:a16="http://schemas.microsoft.com/office/drawing/2014/main" id="{175181DE-F22A-48A0-BE43-596EF89233F0}"/>
              </a:ext>
            </a:extLst>
          </p:cNvPr>
          <p:cNvSpPr txBox="1">
            <a:spLocks/>
          </p:cNvSpPr>
          <p:nvPr/>
        </p:nvSpPr>
        <p:spPr>
          <a:xfrm>
            <a:off x="2136869" y="4610854"/>
            <a:ext cx="155644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dirty="0">
                <a:solidFill>
                  <a:schemeClr val="tx1"/>
                </a:solidFill>
                <a:latin typeface="Arial" panose="020B0604020202020204" pitchFamily="34" charset="0"/>
                <a:cs typeface="Arial" panose="020B0604020202020204" pitchFamily="34" charset="0"/>
              </a:rPr>
              <a:t>Safe road users</a:t>
            </a:r>
          </a:p>
        </p:txBody>
      </p:sp>
      <p:grpSp>
        <p:nvGrpSpPr>
          <p:cNvPr id="61" name="Group 60" descr="Safe Vehicles icon - drawing of a bus and automobile.">
            <a:extLst>
              <a:ext uri="{FF2B5EF4-FFF2-40B4-BE49-F238E27FC236}">
                <a16:creationId xmlns:a16="http://schemas.microsoft.com/office/drawing/2014/main" id="{02103F89-E6D5-41E1-B623-87F67B2D8D2C}"/>
              </a:ext>
            </a:extLst>
          </p:cNvPr>
          <p:cNvGrpSpPr/>
          <p:nvPr/>
        </p:nvGrpSpPr>
        <p:grpSpPr>
          <a:xfrm>
            <a:off x="3923619" y="3715337"/>
            <a:ext cx="993976" cy="565938"/>
            <a:chOff x="16860644" y="1508569"/>
            <a:chExt cx="993976" cy="565938"/>
          </a:xfrm>
          <a:solidFill>
            <a:srgbClr val="3293C8"/>
          </a:solidFill>
        </p:grpSpPr>
        <p:sp>
          <p:nvSpPr>
            <p:cNvPr id="62" name="Freeform: Shape 71">
              <a:extLst>
                <a:ext uri="{FF2B5EF4-FFF2-40B4-BE49-F238E27FC236}">
                  <a16:creationId xmlns:a16="http://schemas.microsoft.com/office/drawing/2014/main" id="{41937A55-D8FF-47C8-BD08-D3D4EBEEF302}"/>
                </a:ext>
              </a:extLst>
            </p:cNvPr>
            <p:cNvSpPr/>
            <p:nvPr/>
          </p:nvSpPr>
          <p:spPr>
            <a:xfrm>
              <a:off x="16860644"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Freeform: Shape 72">
              <a:extLst>
                <a:ext uri="{FF2B5EF4-FFF2-40B4-BE49-F238E27FC236}">
                  <a16:creationId xmlns:a16="http://schemas.microsoft.com/office/drawing/2014/main" id="{3241BC4F-C91A-4D75-B0EB-7F11EC761311}"/>
                </a:ext>
              </a:extLst>
            </p:cNvPr>
            <p:cNvSpPr/>
            <p:nvPr/>
          </p:nvSpPr>
          <p:spPr>
            <a:xfrm>
              <a:off x="17336243"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4" name="Rectangle 63" descr="&quot;  &quot;">
            <a:extLst>
              <a:ext uri="{FF2B5EF4-FFF2-40B4-BE49-F238E27FC236}">
                <a16:creationId xmlns:a16="http://schemas.microsoft.com/office/drawing/2014/main" id="{EA078999-FA3D-49F5-A6AC-7BADED0263EC}"/>
              </a:ext>
            </a:extLst>
          </p:cNvPr>
          <p:cNvSpPr/>
          <p:nvPr/>
        </p:nvSpPr>
        <p:spPr>
          <a:xfrm>
            <a:off x="3923619" y="4417607"/>
            <a:ext cx="1591359" cy="103959"/>
          </a:xfrm>
          <a:prstGeom prst="rect">
            <a:avLst/>
          </a:prstGeom>
          <a:solidFill>
            <a:srgbClr val="3293C8"/>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Content Placeholder 9">
            <a:extLst>
              <a:ext uri="{FF2B5EF4-FFF2-40B4-BE49-F238E27FC236}">
                <a16:creationId xmlns:a16="http://schemas.microsoft.com/office/drawing/2014/main" id="{48DCD792-1278-4A87-A24F-3EADBD962B60}"/>
              </a:ext>
            </a:extLst>
          </p:cNvPr>
          <p:cNvSpPr txBox="1">
            <a:spLocks/>
          </p:cNvSpPr>
          <p:nvPr/>
        </p:nvSpPr>
        <p:spPr>
          <a:xfrm>
            <a:off x="3923619" y="4610854"/>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dirty="0">
                <a:solidFill>
                  <a:schemeClr val="tx1"/>
                </a:solidFill>
                <a:latin typeface="Arial" panose="020B0604020202020204" pitchFamily="34" charset="0"/>
                <a:cs typeface="Arial" panose="020B0604020202020204" pitchFamily="34" charset="0"/>
              </a:rPr>
              <a:t>Safe vehicles</a:t>
            </a:r>
          </a:p>
        </p:txBody>
      </p:sp>
      <p:grpSp>
        <p:nvGrpSpPr>
          <p:cNvPr id="66" name="Group 65" descr="Safe Speeds icon - drawing of a tachometer.">
            <a:extLst>
              <a:ext uri="{FF2B5EF4-FFF2-40B4-BE49-F238E27FC236}">
                <a16:creationId xmlns:a16="http://schemas.microsoft.com/office/drawing/2014/main" id="{74F42997-37C3-4669-975C-DAF1DFAF259F}"/>
              </a:ext>
            </a:extLst>
          </p:cNvPr>
          <p:cNvGrpSpPr/>
          <p:nvPr/>
        </p:nvGrpSpPr>
        <p:grpSpPr>
          <a:xfrm>
            <a:off x="5737764" y="3760579"/>
            <a:ext cx="743838" cy="520696"/>
            <a:chOff x="17462663" y="3579024"/>
            <a:chExt cx="743838" cy="520696"/>
          </a:xfrm>
          <a:solidFill>
            <a:srgbClr val="3293C8"/>
          </a:solidFill>
        </p:grpSpPr>
        <p:sp>
          <p:nvSpPr>
            <p:cNvPr id="67" name="Freeform: Shape 65">
              <a:extLst>
                <a:ext uri="{FF2B5EF4-FFF2-40B4-BE49-F238E27FC236}">
                  <a16:creationId xmlns:a16="http://schemas.microsoft.com/office/drawing/2014/main" id="{5EC3CC6B-D9A1-43E6-BE26-931EA1917937}"/>
                </a:ext>
              </a:extLst>
            </p:cNvPr>
            <p:cNvSpPr/>
            <p:nvPr/>
          </p:nvSpPr>
          <p:spPr>
            <a:xfrm>
              <a:off x="17686453"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 name="Freeform: Shape 66">
              <a:extLst>
                <a:ext uri="{FF2B5EF4-FFF2-40B4-BE49-F238E27FC236}">
                  <a16:creationId xmlns:a16="http://schemas.microsoft.com/office/drawing/2014/main" id="{EAED5A98-7378-4768-A3A7-7931152C22E7}"/>
                </a:ext>
              </a:extLst>
            </p:cNvPr>
            <p:cNvSpPr/>
            <p:nvPr/>
          </p:nvSpPr>
          <p:spPr>
            <a:xfrm>
              <a:off x="17462663"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9" name="Rectangle 68" descr="&quot;  &quot;">
            <a:extLst>
              <a:ext uri="{FF2B5EF4-FFF2-40B4-BE49-F238E27FC236}">
                <a16:creationId xmlns:a16="http://schemas.microsoft.com/office/drawing/2014/main" id="{9CAD24D0-67A6-471D-9848-D5506B4EE01F}"/>
              </a:ext>
            </a:extLst>
          </p:cNvPr>
          <p:cNvSpPr/>
          <p:nvPr/>
        </p:nvSpPr>
        <p:spPr>
          <a:xfrm>
            <a:off x="5737764" y="4417607"/>
            <a:ext cx="1591359" cy="103959"/>
          </a:xfrm>
          <a:prstGeom prst="rect">
            <a:avLst/>
          </a:prstGeom>
          <a:solidFill>
            <a:srgbClr val="329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0" name="Content Placeholder 9">
            <a:extLst>
              <a:ext uri="{FF2B5EF4-FFF2-40B4-BE49-F238E27FC236}">
                <a16:creationId xmlns:a16="http://schemas.microsoft.com/office/drawing/2014/main" id="{C13E67D5-777C-44E9-B1B3-ABCE55E5D290}"/>
              </a:ext>
            </a:extLst>
          </p:cNvPr>
          <p:cNvSpPr txBox="1">
            <a:spLocks/>
          </p:cNvSpPr>
          <p:nvPr/>
        </p:nvSpPr>
        <p:spPr>
          <a:xfrm>
            <a:off x="5737764" y="4610854"/>
            <a:ext cx="156853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dirty="0">
                <a:solidFill>
                  <a:schemeClr val="tx1"/>
                </a:solidFill>
                <a:latin typeface="Arial" panose="020B0604020202020204" pitchFamily="34" charset="0"/>
                <a:cs typeface="Arial" panose="020B0604020202020204" pitchFamily="34" charset="0"/>
              </a:rPr>
              <a:t>Safe speeds</a:t>
            </a:r>
          </a:p>
        </p:txBody>
      </p:sp>
      <p:pic>
        <p:nvPicPr>
          <p:cNvPr id="71" name="Graphic 62" descr="Safe Roads icon - drawing of a roadway.">
            <a:extLst>
              <a:ext uri="{FF2B5EF4-FFF2-40B4-BE49-F238E27FC236}">
                <a16:creationId xmlns:a16="http://schemas.microsoft.com/office/drawing/2014/main" id="{EDA0C53A-9B54-4DF1-AFBB-6289499E3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51909" y="3866169"/>
            <a:ext cx="1106951" cy="415106"/>
          </a:xfrm>
          <a:prstGeom prst="rect">
            <a:avLst/>
          </a:prstGeom>
        </p:spPr>
      </p:pic>
      <p:sp>
        <p:nvSpPr>
          <p:cNvPr id="72" name="Rectangle 71" descr="&quot;  &quot;">
            <a:extLst>
              <a:ext uri="{FF2B5EF4-FFF2-40B4-BE49-F238E27FC236}">
                <a16:creationId xmlns:a16="http://schemas.microsoft.com/office/drawing/2014/main" id="{0168F2E0-921A-4DF7-B0E6-DFC91D724007}"/>
              </a:ext>
            </a:extLst>
          </p:cNvPr>
          <p:cNvSpPr/>
          <p:nvPr/>
        </p:nvSpPr>
        <p:spPr>
          <a:xfrm>
            <a:off x="7551909" y="4417607"/>
            <a:ext cx="1591359" cy="103959"/>
          </a:xfrm>
          <a:prstGeom prst="rect">
            <a:avLst/>
          </a:prstGeom>
          <a:solidFill>
            <a:srgbClr val="329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3" name="Content Placeholder 9">
            <a:extLst>
              <a:ext uri="{FF2B5EF4-FFF2-40B4-BE49-F238E27FC236}">
                <a16:creationId xmlns:a16="http://schemas.microsoft.com/office/drawing/2014/main" id="{0CD78798-1940-4A55-8634-79861A7FBFFF}"/>
              </a:ext>
            </a:extLst>
          </p:cNvPr>
          <p:cNvSpPr txBox="1">
            <a:spLocks/>
          </p:cNvSpPr>
          <p:nvPr/>
        </p:nvSpPr>
        <p:spPr>
          <a:xfrm>
            <a:off x="7551909" y="4610854"/>
            <a:ext cx="1447311"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dirty="0">
                <a:solidFill>
                  <a:schemeClr val="tx1"/>
                </a:solidFill>
                <a:latin typeface="Arial" panose="020B0604020202020204" pitchFamily="34" charset="0"/>
                <a:cs typeface="Arial" panose="020B0604020202020204" pitchFamily="34" charset="0"/>
              </a:rPr>
              <a:t>Safe roads</a:t>
            </a:r>
          </a:p>
        </p:txBody>
      </p:sp>
      <p:sp>
        <p:nvSpPr>
          <p:cNvPr id="74" name="Freeform: Shape 73" descr="Post-Crash Care icon - drawing of a flashing emergency vehicle light.">
            <a:extLst>
              <a:ext uri="{FF2B5EF4-FFF2-40B4-BE49-F238E27FC236}">
                <a16:creationId xmlns:a16="http://schemas.microsoft.com/office/drawing/2014/main" id="{6F540F6E-926F-4354-B66B-3BB367860FF5}"/>
              </a:ext>
            </a:extLst>
          </p:cNvPr>
          <p:cNvSpPr/>
          <p:nvPr/>
        </p:nvSpPr>
        <p:spPr>
          <a:xfrm>
            <a:off x="9366053" y="3750457"/>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5" name="Rectangle 74" descr="&quot;  &quot;">
            <a:extLst>
              <a:ext uri="{FF2B5EF4-FFF2-40B4-BE49-F238E27FC236}">
                <a16:creationId xmlns:a16="http://schemas.microsoft.com/office/drawing/2014/main" id="{D8D2D3D2-4C5B-47FE-BCD7-A1A31CDF2665}"/>
              </a:ext>
            </a:extLst>
          </p:cNvPr>
          <p:cNvSpPr/>
          <p:nvPr/>
        </p:nvSpPr>
        <p:spPr>
          <a:xfrm>
            <a:off x="9366053" y="4417607"/>
            <a:ext cx="1591359" cy="103959"/>
          </a:xfrm>
          <a:prstGeom prst="rect">
            <a:avLst/>
          </a:prstGeom>
          <a:solidFill>
            <a:srgbClr val="329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6" name="Content Placeholder 9">
            <a:extLst>
              <a:ext uri="{FF2B5EF4-FFF2-40B4-BE49-F238E27FC236}">
                <a16:creationId xmlns:a16="http://schemas.microsoft.com/office/drawing/2014/main" id="{6DC1609C-DA4B-47DD-96B9-5C5D9506F96F}"/>
              </a:ext>
            </a:extLst>
          </p:cNvPr>
          <p:cNvSpPr txBox="1">
            <a:spLocks/>
          </p:cNvSpPr>
          <p:nvPr/>
        </p:nvSpPr>
        <p:spPr>
          <a:xfrm>
            <a:off x="9366052" y="4610854"/>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dirty="0">
                <a:solidFill>
                  <a:schemeClr val="tx1"/>
                </a:solidFill>
                <a:latin typeface="Arial" panose="020B0604020202020204" pitchFamily="34" charset="0"/>
                <a:cs typeface="Arial" panose="020B0604020202020204" pitchFamily="34" charset="0"/>
              </a:rPr>
              <a:t>Post-crash care</a:t>
            </a:r>
          </a:p>
        </p:txBody>
      </p:sp>
      <p:sp>
        <p:nvSpPr>
          <p:cNvPr id="39" name="Rectangle 38">
            <a:extLst>
              <a:ext uri="{FF2B5EF4-FFF2-40B4-BE49-F238E27FC236}">
                <a16:creationId xmlns:a16="http://schemas.microsoft.com/office/drawing/2014/main" id="{D5E3258A-A6E9-4F94-B45F-8EDE5FC9AF95}"/>
              </a:ext>
            </a:extLst>
          </p:cNvPr>
          <p:cNvSpPr/>
          <p:nvPr/>
        </p:nvSpPr>
        <p:spPr>
          <a:xfrm>
            <a:off x="0" y="5116586"/>
            <a:ext cx="1498688" cy="703576"/>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0" name="Group 39">
            <a:extLst>
              <a:ext uri="{FF2B5EF4-FFF2-40B4-BE49-F238E27FC236}">
                <a16:creationId xmlns:a16="http://schemas.microsoft.com/office/drawing/2014/main" id="{5360C42D-CE99-4CE3-BFA6-4EB52B613E55}"/>
              </a:ext>
            </a:extLst>
          </p:cNvPr>
          <p:cNvGrpSpPr/>
          <p:nvPr/>
        </p:nvGrpSpPr>
        <p:grpSpPr>
          <a:xfrm>
            <a:off x="513253" y="1702787"/>
            <a:ext cx="891280" cy="4035888"/>
            <a:chOff x="513253" y="1702787"/>
            <a:chExt cx="891280" cy="4035888"/>
          </a:xfrm>
          <a:solidFill>
            <a:srgbClr val="3293C8"/>
          </a:solidFill>
        </p:grpSpPr>
        <p:sp>
          <p:nvSpPr>
            <p:cNvPr id="41" name="Freeform: Shape 40">
              <a:extLst>
                <a:ext uri="{FF2B5EF4-FFF2-40B4-BE49-F238E27FC236}">
                  <a16:creationId xmlns:a16="http://schemas.microsoft.com/office/drawing/2014/main" id="{B058EE20-A79E-4972-8896-142A00A8E4B1}"/>
                </a:ext>
              </a:extLst>
            </p:cNvPr>
            <p:cNvSpPr/>
            <p:nvPr/>
          </p:nvSpPr>
          <p:spPr>
            <a:xfrm>
              <a:off x="822441" y="17027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E6293FC0-65C5-44F6-936D-C64ADBC2F6F3}"/>
                </a:ext>
              </a:extLst>
            </p:cNvPr>
            <p:cNvSpPr/>
            <p:nvPr/>
          </p:nvSpPr>
          <p:spPr>
            <a:xfrm>
              <a:off x="715377" y="23863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8" name="Graphic 2">
              <a:extLst>
                <a:ext uri="{FF2B5EF4-FFF2-40B4-BE49-F238E27FC236}">
                  <a16:creationId xmlns:a16="http://schemas.microsoft.com/office/drawing/2014/main" id="{D9B15D7D-2D32-4E91-9BF8-8D44121E0D8D}"/>
                </a:ext>
              </a:extLst>
            </p:cNvPr>
            <p:cNvGrpSpPr/>
            <p:nvPr/>
          </p:nvGrpSpPr>
          <p:grpSpPr>
            <a:xfrm>
              <a:off x="814902" y="3033645"/>
              <a:ext cx="319829" cy="506112"/>
              <a:chOff x="3902310" y="1919417"/>
              <a:chExt cx="409791" cy="648473"/>
            </a:xfrm>
            <a:grpFill/>
          </p:grpSpPr>
          <p:sp>
            <p:nvSpPr>
              <p:cNvPr id="86" name="Freeform: Shape 85">
                <a:extLst>
                  <a:ext uri="{FF2B5EF4-FFF2-40B4-BE49-F238E27FC236}">
                    <a16:creationId xmlns:a16="http://schemas.microsoft.com/office/drawing/2014/main" id="{37C84EE9-AB10-4C47-8873-8695EC264206}"/>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56D8DFE3-D04E-4E4D-A60A-1FBF9780D01E}"/>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00F68076-0284-423F-B910-4EB64DB10459}"/>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C710B149-2F33-4C2D-876F-D32AC5A1486E}"/>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79" name="Graphic 2">
              <a:extLst>
                <a:ext uri="{FF2B5EF4-FFF2-40B4-BE49-F238E27FC236}">
                  <a16:creationId xmlns:a16="http://schemas.microsoft.com/office/drawing/2014/main" id="{B2FDAEFA-D33A-4DBA-A82B-AB3BB3DA21C4}"/>
                </a:ext>
              </a:extLst>
            </p:cNvPr>
            <p:cNvGrpSpPr/>
            <p:nvPr/>
          </p:nvGrpSpPr>
          <p:grpSpPr>
            <a:xfrm>
              <a:off x="626608" y="3759339"/>
              <a:ext cx="636164" cy="447251"/>
              <a:chOff x="897599" y="3179269"/>
              <a:chExt cx="815105" cy="573054"/>
            </a:xfrm>
            <a:grpFill/>
          </p:grpSpPr>
          <p:sp>
            <p:nvSpPr>
              <p:cNvPr id="84" name="Freeform: Shape 83">
                <a:extLst>
                  <a:ext uri="{FF2B5EF4-FFF2-40B4-BE49-F238E27FC236}">
                    <a16:creationId xmlns:a16="http://schemas.microsoft.com/office/drawing/2014/main" id="{195F3E8D-F3E0-4033-8E80-2C4A7C5E5916}"/>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68CD22B4-50BB-4837-9473-30D23423CA8E}"/>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80" name="Graphic 79">
              <a:extLst>
                <a:ext uri="{FF2B5EF4-FFF2-40B4-BE49-F238E27FC236}">
                  <a16:creationId xmlns:a16="http://schemas.microsoft.com/office/drawing/2014/main" id="{F44FE036-79AC-445C-82CC-1F6052E6B6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3253" y="4508237"/>
              <a:ext cx="891280" cy="363114"/>
            </a:xfrm>
            <a:prstGeom prst="rect">
              <a:avLst/>
            </a:prstGeom>
          </p:spPr>
        </p:pic>
        <p:grpSp>
          <p:nvGrpSpPr>
            <p:cNvPr id="81" name="Graphic 2">
              <a:extLst>
                <a:ext uri="{FF2B5EF4-FFF2-40B4-BE49-F238E27FC236}">
                  <a16:creationId xmlns:a16="http://schemas.microsoft.com/office/drawing/2014/main" id="{1A882E57-6119-4813-9A37-95658CE6A792}"/>
                </a:ext>
              </a:extLst>
            </p:cNvPr>
            <p:cNvGrpSpPr/>
            <p:nvPr/>
          </p:nvGrpSpPr>
          <p:grpSpPr>
            <a:xfrm>
              <a:off x="617220" y="5199791"/>
              <a:ext cx="651933" cy="538884"/>
              <a:chOff x="3745846" y="3105202"/>
              <a:chExt cx="835310" cy="690463"/>
            </a:xfrm>
            <a:grpFill/>
          </p:grpSpPr>
          <p:sp>
            <p:nvSpPr>
              <p:cNvPr id="82" name="Freeform: Shape 81">
                <a:extLst>
                  <a:ext uri="{FF2B5EF4-FFF2-40B4-BE49-F238E27FC236}">
                    <a16:creationId xmlns:a16="http://schemas.microsoft.com/office/drawing/2014/main" id="{C72EEC9E-70F2-4B29-932B-4E5A6D1CD730}"/>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chemeClr val="tx1"/>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6C30C291-48BF-488B-8484-F2CC2398FF5D}"/>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chemeClr val="tx1"/>
              </a:solidFill>
              <a:ln w="77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082619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  &quot;">
            <a:extLst>
              <a:ext uri="{FF2B5EF4-FFF2-40B4-BE49-F238E27FC236}">
                <a16:creationId xmlns:a16="http://schemas.microsoft.com/office/drawing/2014/main" id="{676C5B19-095B-405D-BB74-0977208C1F2F}"/>
              </a:ext>
            </a:extLst>
          </p:cNvPr>
          <p:cNvSpPr/>
          <p:nvPr/>
        </p:nvSpPr>
        <p:spPr>
          <a:xfrm>
            <a:off x="532434" y="1203171"/>
            <a:ext cx="11127132" cy="4680114"/>
          </a:xfrm>
          <a:prstGeom prst="rect">
            <a:avLst/>
          </a:prstGeom>
          <a:solidFill>
            <a:schemeClr val="accent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4">
                  <a:lumMod val="40000"/>
                  <a:lumOff val="60000"/>
                </a:schemeClr>
              </a:solidFill>
              <a:effectLst/>
              <a:uLnTx/>
              <a:uFillTx/>
              <a:latin typeface="Arial" panose="020B0604020202020204" pitchFamily="34" charset="0"/>
              <a:cs typeface="Arial" panose="020B0604020202020204" pitchFamily="34" charset="0"/>
            </a:endParaRPr>
          </a:p>
        </p:txBody>
      </p:sp>
      <p:sp>
        <p:nvSpPr>
          <p:cNvPr id="3" name="Content Placeholder 9">
            <a:extLst>
              <a:ext uri="{FF2B5EF4-FFF2-40B4-BE49-F238E27FC236}">
                <a16:creationId xmlns:a16="http://schemas.microsoft.com/office/drawing/2014/main" id="{E0DF33FF-0396-4BFC-B638-1F09DD5457E2}"/>
              </a:ext>
            </a:extLst>
          </p:cNvPr>
          <p:cNvSpPr txBox="1">
            <a:spLocks/>
          </p:cNvSpPr>
          <p:nvPr/>
        </p:nvSpPr>
        <p:spPr>
          <a:xfrm>
            <a:off x="849420" y="1663506"/>
            <a:ext cx="4626705"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solidFill>
                  <a:prstClr val="white"/>
                </a:solidFill>
                <a:latin typeface="Arial" panose="020B0604020202020204" pitchFamily="34" charset="0"/>
                <a:cs typeface="Arial" panose="020B0604020202020204" pitchFamily="34" charset="0"/>
              </a:rPr>
              <a:t>The “Swiss Cheese Model” of redundancy creates layers of protection</a:t>
            </a:r>
          </a:p>
        </p:txBody>
      </p:sp>
      <p:sp>
        <p:nvSpPr>
          <p:cNvPr id="4" name="Content Placeholder 9">
            <a:extLst>
              <a:ext uri="{FF2B5EF4-FFF2-40B4-BE49-F238E27FC236}">
                <a16:creationId xmlns:a16="http://schemas.microsoft.com/office/drawing/2014/main" id="{E366B6AF-E8FF-4C68-B307-8A993CE0F821}"/>
              </a:ext>
            </a:extLst>
          </p:cNvPr>
          <p:cNvSpPr txBox="1">
            <a:spLocks/>
          </p:cNvSpPr>
          <p:nvPr/>
        </p:nvSpPr>
        <p:spPr>
          <a:xfrm>
            <a:off x="6497647" y="1664476"/>
            <a:ext cx="4626705"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dirty="0">
                <a:solidFill>
                  <a:prstClr val="white"/>
                </a:solidFill>
                <a:latin typeface="Arial" panose="020B0604020202020204" pitchFamily="34" charset="0"/>
                <a:cs typeface="Arial" panose="020B0604020202020204" pitchFamily="34" charset="0"/>
              </a:rPr>
              <a:t>Death and serious injuries only happen when all layers fail</a:t>
            </a:r>
          </a:p>
        </p:txBody>
      </p:sp>
      <p:grpSp>
        <p:nvGrpSpPr>
          <p:cNvPr id="5" name="Group 4" descr="The Swiss cheese model of redundancy where slices of Swiss cheese represent layers of protection of safe road users, safe vehicles, safe speeds, safe roads, and post-crash care. It represents two scenarios: where the combined elements prevent a crash, and where the combined elements fail. The model where the system works shows an arrow drawn through holes in three of the slices of cheese, but where the line does not hit a hole in the fourth slice, indicating that one of the redundancy layers offered protection. The second model shows an arrow through holes in all five slices of cheese, indicating that all file layers of protection failed.">
            <a:extLst>
              <a:ext uri="{FF2B5EF4-FFF2-40B4-BE49-F238E27FC236}">
                <a16:creationId xmlns:a16="http://schemas.microsoft.com/office/drawing/2014/main" id="{A184E8E6-3BD9-4698-A870-7FAE7471B3E3}"/>
              </a:ext>
            </a:extLst>
          </p:cNvPr>
          <p:cNvGrpSpPr/>
          <p:nvPr/>
        </p:nvGrpSpPr>
        <p:grpSpPr>
          <a:xfrm>
            <a:off x="933161" y="2491470"/>
            <a:ext cx="10532994" cy="2904326"/>
            <a:chOff x="933161" y="2863609"/>
            <a:chExt cx="10532994" cy="2904326"/>
          </a:xfrm>
        </p:grpSpPr>
        <p:sp>
          <p:nvSpPr>
            <p:cNvPr id="6" name="Freeform: Shape 5">
              <a:extLst>
                <a:ext uri="{FF2B5EF4-FFF2-40B4-BE49-F238E27FC236}">
                  <a16:creationId xmlns:a16="http://schemas.microsoft.com/office/drawing/2014/main" id="{6DCB33C9-C522-4081-AF47-D1C686245B96}"/>
                </a:ext>
              </a:extLst>
            </p:cNvPr>
            <p:cNvSpPr/>
            <p:nvPr/>
          </p:nvSpPr>
          <p:spPr>
            <a:xfrm>
              <a:off x="458507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86BAA238-DDB8-4706-8105-6747CC742F28}"/>
                </a:ext>
              </a:extLst>
            </p:cNvPr>
            <p:cNvSpPr/>
            <p:nvPr/>
          </p:nvSpPr>
          <p:spPr>
            <a:xfrm>
              <a:off x="1048508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0AAAA9F2-A6B3-4841-9F32-66B0E70C5ECD}"/>
                </a:ext>
              </a:extLst>
            </p:cNvPr>
            <p:cNvSpPr/>
            <p:nvPr/>
          </p:nvSpPr>
          <p:spPr>
            <a:xfrm>
              <a:off x="10328879"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54E73C62-A233-425F-BA85-64B064D4697B}"/>
                </a:ext>
              </a:extLst>
            </p:cNvPr>
            <p:cNvSpPr/>
            <p:nvPr/>
          </p:nvSpPr>
          <p:spPr>
            <a:xfrm>
              <a:off x="1033324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52B531C1-875E-4BAA-A46A-089810DE9EBB}"/>
                </a:ext>
              </a:extLst>
            </p:cNvPr>
            <p:cNvSpPr/>
            <p:nvPr/>
          </p:nvSpPr>
          <p:spPr>
            <a:xfrm>
              <a:off x="10302962"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E9B2D3B5-98A2-4E07-9247-68364CDEF94E}"/>
                </a:ext>
              </a:extLst>
            </p:cNvPr>
            <p:cNvSpPr/>
            <p:nvPr/>
          </p:nvSpPr>
          <p:spPr>
            <a:xfrm>
              <a:off x="1016534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D464194F-8755-48D5-843A-99109626CFE6}"/>
                </a:ext>
              </a:extLst>
            </p:cNvPr>
            <p:cNvSpPr/>
            <p:nvPr/>
          </p:nvSpPr>
          <p:spPr>
            <a:xfrm>
              <a:off x="1016091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DA8846CB-D825-492E-BB8C-20E399CE0E53}"/>
                </a:ext>
              </a:extLst>
            </p:cNvPr>
            <p:cNvSpPr/>
            <p:nvPr/>
          </p:nvSpPr>
          <p:spPr>
            <a:xfrm>
              <a:off x="1003210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6F5FBF3B-D25C-423D-A07B-CA0F17892813}"/>
                </a:ext>
              </a:extLst>
            </p:cNvPr>
            <p:cNvSpPr/>
            <p:nvPr/>
          </p:nvSpPr>
          <p:spPr>
            <a:xfrm>
              <a:off x="9956204" y="3382411"/>
              <a:ext cx="503312" cy="154274"/>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4118F9C0-C88E-4945-9BFC-63D5EA3685A0}"/>
                </a:ext>
              </a:extLst>
            </p:cNvPr>
            <p:cNvSpPr/>
            <p:nvPr/>
          </p:nvSpPr>
          <p:spPr>
            <a:xfrm>
              <a:off x="9863828" y="2954821"/>
              <a:ext cx="130793" cy="105184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972D584B-F679-4AC3-97EB-B2BBFDE20CA8}"/>
                </a:ext>
              </a:extLst>
            </p:cNvPr>
            <p:cNvSpPr/>
            <p:nvPr/>
          </p:nvSpPr>
          <p:spPr>
            <a:xfrm>
              <a:off x="9681562" y="3719053"/>
              <a:ext cx="95981" cy="17618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C61A50A7-D4E3-488C-B0FE-59537A2B6717}"/>
                </a:ext>
              </a:extLst>
            </p:cNvPr>
            <p:cNvSpPr/>
            <p:nvPr/>
          </p:nvSpPr>
          <p:spPr>
            <a:xfrm>
              <a:off x="9686657" y="3501452"/>
              <a:ext cx="88996" cy="163200"/>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24F1CB2E-2351-4ED4-BB44-167541C11F6B}"/>
                </a:ext>
              </a:extLst>
            </p:cNvPr>
            <p:cNvSpPr/>
            <p:nvPr/>
          </p:nvSpPr>
          <p:spPr>
            <a:xfrm>
              <a:off x="9651322" y="3131005"/>
              <a:ext cx="96063" cy="17618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F9A640AD-3941-4336-BB64-4D20B5E6566C}"/>
                </a:ext>
              </a:extLst>
            </p:cNvPr>
            <p:cNvSpPr/>
            <p:nvPr/>
          </p:nvSpPr>
          <p:spPr>
            <a:xfrm>
              <a:off x="9490751" y="3682813"/>
              <a:ext cx="80532" cy="147669"/>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02491045-66E7-4777-91CF-020A131FB925}"/>
                </a:ext>
              </a:extLst>
            </p:cNvPr>
            <p:cNvSpPr/>
            <p:nvPr/>
          </p:nvSpPr>
          <p:spPr>
            <a:xfrm>
              <a:off x="9485574" y="3340882"/>
              <a:ext cx="66398" cy="121702"/>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79F355B0-2B90-44DC-A5D3-F2428EB7CFF0}"/>
                </a:ext>
              </a:extLst>
            </p:cNvPr>
            <p:cNvSpPr/>
            <p:nvPr/>
          </p:nvSpPr>
          <p:spPr>
            <a:xfrm>
              <a:off x="9335275" y="2954821"/>
              <a:ext cx="607525" cy="1051928"/>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FA9AF1AF-3D53-450B-9A7D-F8D2582E8D13}"/>
                </a:ext>
              </a:extLst>
            </p:cNvPr>
            <p:cNvSpPr/>
            <p:nvPr/>
          </p:nvSpPr>
          <p:spPr>
            <a:xfrm>
              <a:off x="9306512" y="3553305"/>
              <a:ext cx="561341" cy="172061"/>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6A7EBC65-AE1E-4C88-A136-6554C5A5559E}"/>
                </a:ext>
              </a:extLst>
            </p:cNvPr>
            <p:cNvSpPr/>
            <p:nvPr/>
          </p:nvSpPr>
          <p:spPr>
            <a:xfrm>
              <a:off x="9174786" y="3012755"/>
              <a:ext cx="158336" cy="1273309"/>
            </a:xfrm>
            <a:custGeom>
              <a:avLst/>
              <a:gdLst>
                <a:gd name="connsiteX0" fmla="*/ 94347 w 298014"/>
                <a:gd name="connsiteY0" fmla="*/ 0 h 2396573"/>
                <a:gd name="connsiteX1" fmla="*/ 166886 w 298014"/>
                <a:gd name="connsiteY1" fmla="*/ 580777 h 2396573"/>
                <a:gd name="connsiteX2" fmla="*/ 0 w 298014"/>
                <a:gd name="connsiteY2" fmla="*/ 796847 h 2396573"/>
                <a:gd name="connsiteX3" fmla="*/ 179105 w 298014"/>
                <a:gd name="connsiteY3" fmla="*/ 1014465 h 2396573"/>
                <a:gd name="connsiteX4" fmla="*/ 70838 w 298014"/>
                <a:gd name="connsiteY4" fmla="*/ 2396574 h 2396573"/>
                <a:gd name="connsiteX5" fmla="*/ 218545 w 298014"/>
                <a:gd name="connsiteY5" fmla="*/ 2326200 h 2396573"/>
                <a:gd name="connsiteX6" fmla="*/ 247932 w 298014"/>
                <a:gd name="connsiteY6" fmla="*/ 136417 h 2396573"/>
                <a:gd name="connsiteX7" fmla="*/ 94347 w 298014"/>
                <a:gd name="connsiteY7" fmla="*/ 0 h 23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014" h="2396573">
                  <a:moveTo>
                    <a:pt x="94347" y="0"/>
                  </a:moveTo>
                  <a:cubicBezTo>
                    <a:pt x="127601" y="47947"/>
                    <a:pt x="152657" y="279020"/>
                    <a:pt x="166886" y="580777"/>
                  </a:cubicBezTo>
                  <a:cubicBezTo>
                    <a:pt x="72539" y="595779"/>
                    <a:pt x="0" y="686879"/>
                    <a:pt x="0" y="796847"/>
                  </a:cubicBezTo>
                  <a:cubicBezTo>
                    <a:pt x="0" y="911611"/>
                    <a:pt x="78881" y="1005648"/>
                    <a:pt x="179105" y="1014465"/>
                  </a:cubicBezTo>
                  <a:cubicBezTo>
                    <a:pt x="185910" y="1615503"/>
                    <a:pt x="155132" y="2279955"/>
                    <a:pt x="70838" y="2396574"/>
                  </a:cubicBezTo>
                  <a:cubicBezTo>
                    <a:pt x="125281" y="2371054"/>
                    <a:pt x="174156" y="2348008"/>
                    <a:pt x="218545" y="2326200"/>
                  </a:cubicBezTo>
                  <a:cubicBezTo>
                    <a:pt x="322636" y="1963969"/>
                    <a:pt x="315831" y="589283"/>
                    <a:pt x="247932" y="136417"/>
                  </a:cubicBezTo>
                  <a:cubicBezTo>
                    <a:pt x="212204" y="96822"/>
                    <a:pt x="163174" y="45936"/>
                    <a:pt x="94347" y="0"/>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C91C2B4E-533A-4246-B243-EE49E82F46F2}"/>
                </a:ext>
              </a:extLst>
            </p:cNvPr>
            <p:cNvSpPr/>
            <p:nvPr/>
          </p:nvSpPr>
          <p:spPr>
            <a:xfrm>
              <a:off x="8954145" y="3937968"/>
              <a:ext cx="116278" cy="213245"/>
            </a:xfrm>
            <a:custGeom>
              <a:avLst/>
              <a:gdLst>
                <a:gd name="connsiteX0" fmla="*/ 218855 w 218854"/>
                <a:gd name="connsiteY0" fmla="*/ 14384 h 401362"/>
                <a:gd name="connsiteX1" fmla="*/ 159462 w 218854"/>
                <a:gd name="connsiteY1" fmla="*/ 0 h 401362"/>
                <a:gd name="connsiteX2" fmla="*/ 0 w 218854"/>
                <a:gd name="connsiteY2" fmla="*/ 200604 h 401362"/>
                <a:gd name="connsiteX3" fmla="*/ 159462 w 218854"/>
                <a:gd name="connsiteY3" fmla="*/ 401362 h 401362"/>
                <a:gd name="connsiteX4" fmla="*/ 218855 w 218854"/>
                <a:gd name="connsiteY4" fmla="*/ 386978 h 401362"/>
                <a:gd name="connsiteX5" fmla="*/ 106257 w 218854"/>
                <a:gd name="connsiteY5" fmla="*/ 200604 h 401362"/>
                <a:gd name="connsiteX6" fmla="*/ 218855 w 218854"/>
                <a:gd name="connsiteY6" fmla="*/ 14384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14384"/>
                  </a:moveTo>
                  <a:cubicBezTo>
                    <a:pt x="200449" y="5104"/>
                    <a:pt x="180497" y="0"/>
                    <a:pt x="159462" y="0"/>
                  </a:cubicBezTo>
                  <a:cubicBezTo>
                    <a:pt x="71456" y="0"/>
                    <a:pt x="0" y="89862"/>
                    <a:pt x="0" y="200604"/>
                  </a:cubicBezTo>
                  <a:cubicBezTo>
                    <a:pt x="0" y="311500"/>
                    <a:pt x="71456" y="401362"/>
                    <a:pt x="159462" y="401362"/>
                  </a:cubicBezTo>
                  <a:cubicBezTo>
                    <a:pt x="180497" y="401362"/>
                    <a:pt x="200449" y="396258"/>
                    <a:pt x="218855" y="386978"/>
                  </a:cubicBezTo>
                  <a:cubicBezTo>
                    <a:pt x="153585" y="362386"/>
                    <a:pt x="106257" y="288300"/>
                    <a:pt x="106257" y="200604"/>
                  </a:cubicBezTo>
                  <a:cubicBezTo>
                    <a:pt x="106257" y="113062"/>
                    <a:pt x="153585" y="38976"/>
                    <a:pt x="218855" y="14384"/>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46C540B5-71E0-44D0-AB52-B128FED9CE67}"/>
                </a:ext>
              </a:extLst>
            </p:cNvPr>
            <p:cNvSpPr/>
            <p:nvPr/>
          </p:nvSpPr>
          <p:spPr>
            <a:xfrm>
              <a:off x="8960390" y="3674514"/>
              <a:ext cx="107650" cy="197549"/>
            </a:xfrm>
            <a:custGeom>
              <a:avLst/>
              <a:gdLst>
                <a:gd name="connsiteX0" fmla="*/ 0 w 202614"/>
                <a:gd name="connsiteY0" fmla="*/ 185910 h 371820"/>
                <a:gd name="connsiteX1" fmla="*/ 147707 w 202614"/>
                <a:gd name="connsiteY1" fmla="*/ 371821 h 371820"/>
                <a:gd name="connsiteX2" fmla="*/ 202615 w 202614"/>
                <a:gd name="connsiteY2" fmla="*/ 358519 h 371820"/>
                <a:gd name="connsiteX3" fmla="*/ 98368 w 202614"/>
                <a:gd name="connsiteY3" fmla="*/ 185910 h 371820"/>
                <a:gd name="connsiteX4" fmla="*/ 202615 w 202614"/>
                <a:gd name="connsiteY4" fmla="*/ 13301 h 371820"/>
                <a:gd name="connsiteX5" fmla="*/ 147707 w 202614"/>
                <a:gd name="connsiteY5" fmla="*/ 0 h 371820"/>
                <a:gd name="connsiteX6" fmla="*/ 0 w 202614"/>
                <a:gd name="connsiteY6" fmla="*/ 185910 h 3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14" h="371820">
                  <a:moveTo>
                    <a:pt x="0" y="185910"/>
                  </a:moveTo>
                  <a:cubicBezTo>
                    <a:pt x="0" y="288610"/>
                    <a:pt x="66043" y="371821"/>
                    <a:pt x="147707" y="371821"/>
                  </a:cubicBezTo>
                  <a:cubicBezTo>
                    <a:pt x="167196" y="371821"/>
                    <a:pt x="185601" y="367181"/>
                    <a:pt x="202615" y="358519"/>
                  </a:cubicBezTo>
                  <a:cubicBezTo>
                    <a:pt x="142294" y="335783"/>
                    <a:pt x="98368" y="267111"/>
                    <a:pt x="98368" y="185910"/>
                  </a:cubicBezTo>
                  <a:cubicBezTo>
                    <a:pt x="98368" y="104710"/>
                    <a:pt x="142294" y="36038"/>
                    <a:pt x="202615" y="13301"/>
                  </a:cubicBezTo>
                  <a:cubicBezTo>
                    <a:pt x="185601" y="4640"/>
                    <a:pt x="167196" y="0"/>
                    <a:pt x="147707" y="0"/>
                  </a:cubicBezTo>
                  <a:cubicBezTo>
                    <a:pt x="66043" y="0"/>
                    <a:pt x="0" y="83211"/>
                    <a:pt x="0" y="185910"/>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EBC3E402-E89A-4D31-B4F8-4AED984C1202}"/>
                </a:ext>
              </a:extLst>
            </p:cNvPr>
            <p:cNvSpPr/>
            <p:nvPr/>
          </p:nvSpPr>
          <p:spPr>
            <a:xfrm>
              <a:off x="8917577" y="3226000"/>
              <a:ext cx="116278" cy="213245"/>
            </a:xfrm>
            <a:custGeom>
              <a:avLst/>
              <a:gdLst>
                <a:gd name="connsiteX0" fmla="*/ 218855 w 218854"/>
                <a:gd name="connsiteY0" fmla="*/ 386978 h 401362"/>
                <a:gd name="connsiteX1" fmla="*/ 106257 w 218854"/>
                <a:gd name="connsiteY1" fmla="*/ 200758 h 401362"/>
                <a:gd name="connsiteX2" fmla="*/ 218855 w 218854"/>
                <a:gd name="connsiteY2" fmla="*/ 14539 h 401362"/>
                <a:gd name="connsiteX3" fmla="*/ 159463 w 218854"/>
                <a:gd name="connsiteY3" fmla="*/ 0 h 401362"/>
                <a:gd name="connsiteX4" fmla="*/ 0 w 218854"/>
                <a:gd name="connsiteY4" fmla="*/ 200758 h 401362"/>
                <a:gd name="connsiteX5" fmla="*/ 159463 w 218854"/>
                <a:gd name="connsiteY5" fmla="*/ 401362 h 401362"/>
                <a:gd name="connsiteX6" fmla="*/ 218855 w 218854"/>
                <a:gd name="connsiteY6" fmla="*/ 386978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386978"/>
                  </a:moveTo>
                  <a:cubicBezTo>
                    <a:pt x="153585" y="362541"/>
                    <a:pt x="106257" y="288300"/>
                    <a:pt x="106257" y="200758"/>
                  </a:cubicBezTo>
                  <a:cubicBezTo>
                    <a:pt x="106257" y="113062"/>
                    <a:pt x="153585" y="38976"/>
                    <a:pt x="218855" y="14539"/>
                  </a:cubicBezTo>
                  <a:cubicBezTo>
                    <a:pt x="200449" y="5104"/>
                    <a:pt x="180497" y="0"/>
                    <a:pt x="159463" y="0"/>
                  </a:cubicBezTo>
                  <a:cubicBezTo>
                    <a:pt x="71302" y="0"/>
                    <a:pt x="0" y="89862"/>
                    <a:pt x="0" y="200758"/>
                  </a:cubicBezTo>
                  <a:cubicBezTo>
                    <a:pt x="0" y="311655"/>
                    <a:pt x="71302" y="401362"/>
                    <a:pt x="159463" y="401362"/>
                  </a:cubicBezTo>
                  <a:cubicBezTo>
                    <a:pt x="180497" y="401362"/>
                    <a:pt x="200449" y="396413"/>
                    <a:pt x="218855" y="386978"/>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4B35B4FC-0943-4A33-B3EE-F34FBDBAC010}"/>
                </a:ext>
              </a:extLst>
            </p:cNvPr>
            <p:cNvSpPr/>
            <p:nvPr/>
          </p:nvSpPr>
          <p:spPr>
            <a:xfrm>
              <a:off x="8723232" y="3894005"/>
              <a:ext cx="97460" cy="178814"/>
            </a:xfrm>
            <a:custGeom>
              <a:avLst/>
              <a:gdLst>
                <a:gd name="connsiteX0" fmla="*/ 183436 w 183435"/>
                <a:gd name="connsiteY0" fmla="*/ 12219 h 336556"/>
                <a:gd name="connsiteX1" fmla="*/ 133633 w 183435"/>
                <a:gd name="connsiteY1" fmla="*/ 0 h 336556"/>
                <a:gd name="connsiteX2" fmla="*/ 0 w 183435"/>
                <a:gd name="connsiteY2" fmla="*/ 168278 h 336556"/>
                <a:gd name="connsiteX3" fmla="*/ 133633 w 183435"/>
                <a:gd name="connsiteY3" fmla="*/ 336557 h 336556"/>
                <a:gd name="connsiteX4" fmla="*/ 183436 w 183435"/>
                <a:gd name="connsiteY4" fmla="*/ 324338 h 336556"/>
                <a:gd name="connsiteX5" fmla="*/ 89089 w 183435"/>
                <a:gd name="connsiteY5" fmla="*/ 168278 h 336556"/>
                <a:gd name="connsiteX6" fmla="*/ 183436 w 183435"/>
                <a:gd name="connsiteY6" fmla="*/ 12219 h 33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5" h="336556">
                  <a:moveTo>
                    <a:pt x="183436" y="12219"/>
                  </a:moveTo>
                  <a:cubicBezTo>
                    <a:pt x="168124" y="4331"/>
                    <a:pt x="151265" y="0"/>
                    <a:pt x="133633" y="0"/>
                  </a:cubicBezTo>
                  <a:cubicBezTo>
                    <a:pt x="59856" y="0"/>
                    <a:pt x="0" y="75323"/>
                    <a:pt x="0" y="168278"/>
                  </a:cubicBezTo>
                  <a:cubicBezTo>
                    <a:pt x="0" y="261233"/>
                    <a:pt x="59856" y="336557"/>
                    <a:pt x="133633" y="336557"/>
                  </a:cubicBezTo>
                  <a:cubicBezTo>
                    <a:pt x="151265" y="336557"/>
                    <a:pt x="168124" y="332226"/>
                    <a:pt x="183436" y="324338"/>
                  </a:cubicBezTo>
                  <a:cubicBezTo>
                    <a:pt x="128684" y="303767"/>
                    <a:pt x="89089" y="241745"/>
                    <a:pt x="89089" y="168278"/>
                  </a:cubicBezTo>
                  <a:cubicBezTo>
                    <a:pt x="89089" y="94811"/>
                    <a:pt x="128684" y="32790"/>
                    <a:pt x="183436" y="1221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Shape 27">
              <a:extLst>
                <a:ext uri="{FF2B5EF4-FFF2-40B4-BE49-F238E27FC236}">
                  <a16:creationId xmlns:a16="http://schemas.microsoft.com/office/drawing/2014/main" id="{49AA9127-F9A4-4702-8BDE-1CF86F7C8842}"/>
                </a:ext>
              </a:extLst>
            </p:cNvPr>
            <p:cNvSpPr/>
            <p:nvPr/>
          </p:nvSpPr>
          <p:spPr>
            <a:xfrm>
              <a:off x="8716904" y="3480087"/>
              <a:ext cx="80367" cy="147340"/>
            </a:xfrm>
            <a:custGeom>
              <a:avLst/>
              <a:gdLst>
                <a:gd name="connsiteX0" fmla="*/ 110123 w 151264"/>
                <a:gd name="connsiteY0" fmla="*/ 277319 h 277318"/>
                <a:gd name="connsiteX1" fmla="*/ 151265 w 151264"/>
                <a:gd name="connsiteY1" fmla="*/ 267266 h 277318"/>
                <a:gd name="connsiteX2" fmla="*/ 73312 w 151264"/>
                <a:gd name="connsiteY2" fmla="*/ 138582 h 277318"/>
                <a:gd name="connsiteX3" fmla="*/ 151265 w 151264"/>
                <a:gd name="connsiteY3" fmla="*/ 9899 h 277318"/>
                <a:gd name="connsiteX4" fmla="*/ 110123 w 151264"/>
                <a:gd name="connsiteY4" fmla="*/ 0 h 277318"/>
                <a:gd name="connsiteX5" fmla="*/ 0 w 151264"/>
                <a:gd name="connsiteY5" fmla="*/ 138582 h 277318"/>
                <a:gd name="connsiteX6" fmla="*/ 110123 w 151264"/>
                <a:gd name="connsiteY6" fmla="*/ 277319 h 27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64" h="277318">
                  <a:moveTo>
                    <a:pt x="110123" y="277319"/>
                  </a:moveTo>
                  <a:cubicBezTo>
                    <a:pt x="124662" y="277319"/>
                    <a:pt x="138582" y="273762"/>
                    <a:pt x="151265" y="267266"/>
                  </a:cubicBezTo>
                  <a:cubicBezTo>
                    <a:pt x="106257" y="250562"/>
                    <a:pt x="73312" y="199366"/>
                    <a:pt x="73312" y="138582"/>
                  </a:cubicBezTo>
                  <a:cubicBezTo>
                    <a:pt x="73312" y="77952"/>
                    <a:pt x="106257" y="26758"/>
                    <a:pt x="151265" y="9899"/>
                  </a:cubicBezTo>
                  <a:cubicBezTo>
                    <a:pt x="138582" y="3557"/>
                    <a:pt x="124662" y="0"/>
                    <a:pt x="110123" y="0"/>
                  </a:cubicBezTo>
                  <a:cubicBezTo>
                    <a:pt x="49339" y="0"/>
                    <a:pt x="0" y="62022"/>
                    <a:pt x="0" y="138582"/>
                  </a:cubicBezTo>
                  <a:cubicBezTo>
                    <a:pt x="0" y="215297"/>
                    <a:pt x="49339" y="277319"/>
                    <a:pt x="110123" y="27731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3278B99D-8190-4D93-9425-3294AADA6D45}"/>
                </a:ext>
              </a:extLst>
            </p:cNvPr>
            <p:cNvSpPr/>
            <p:nvPr/>
          </p:nvSpPr>
          <p:spPr>
            <a:xfrm>
              <a:off x="8535132" y="3012755"/>
              <a:ext cx="735380" cy="1273391"/>
            </a:xfrm>
            <a:custGeom>
              <a:avLst/>
              <a:gdLst>
                <a:gd name="connsiteX0" fmla="*/ 948112 w 1384104"/>
                <a:gd name="connsiteY0" fmla="*/ 1617359 h 2396728"/>
                <a:gd name="connsiteX1" fmla="*/ 1003174 w 1384104"/>
                <a:gd name="connsiteY1" fmla="*/ 1604057 h 2396728"/>
                <a:gd name="connsiteX2" fmla="*/ 1095820 w 1384104"/>
                <a:gd name="connsiteY2" fmla="*/ 1431448 h 2396728"/>
                <a:gd name="connsiteX3" fmla="*/ 1003174 w 1384104"/>
                <a:gd name="connsiteY3" fmla="*/ 1258839 h 2396728"/>
                <a:gd name="connsiteX4" fmla="*/ 948112 w 1384104"/>
                <a:gd name="connsiteY4" fmla="*/ 1245538 h 2396728"/>
                <a:gd name="connsiteX5" fmla="*/ 800405 w 1384104"/>
                <a:gd name="connsiteY5" fmla="*/ 1431448 h 2396728"/>
                <a:gd name="connsiteX6" fmla="*/ 948112 w 1384104"/>
                <a:gd name="connsiteY6" fmla="*/ 1617359 h 2396728"/>
                <a:gd name="connsiteX7" fmla="*/ 788805 w 1384104"/>
                <a:gd name="connsiteY7" fmla="*/ 1942006 h 2396728"/>
                <a:gd name="connsiteX8" fmla="*/ 948112 w 1384104"/>
                <a:gd name="connsiteY8" fmla="*/ 2142764 h 2396728"/>
                <a:gd name="connsiteX9" fmla="*/ 1007504 w 1384104"/>
                <a:gd name="connsiteY9" fmla="*/ 2128380 h 2396728"/>
                <a:gd name="connsiteX10" fmla="*/ 1107574 w 1384104"/>
                <a:gd name="connsiteY10" fmla="*/ 1942161 h 2396728"/>
                <a:gd name="connsiteX11" fmla="*/ 1007504 w 1384104"/>
                <a:gd name="connsiteY11" fmla="*/ 1755941 h 2396728"/>
                <a:gd name="connsiteX12" fmla="*/ 948112 w 1384104"/>
                <a:gd name="connsiteY12" fmla="*/ 1741557 h 2396728"/>
                <a:gd name="connsiteX13" fmla="*/ 788805 w 1384104"/>
                <a:gd name="connsiteY13" fmla="*/ 1942006 h 2396728"/>
                <a:gd name="connsiteX14" fmla="*/ 719977 w 1384104"/>
                <a:gd name="connsiteY14" fmla="*/ 602121 h 2396728"/>
                <a:gd name="connsiteX15" fmla="*/ 879285 w 1384104"/>
                <a:gd name="connsiteY15" fmla="*/ 802879 h 2396728"/>
                <a:gd name="connsiteX16" fmla="*/ 938677 w 1384104"/>
                <a:gd name="connsiteY16" fmla="*/ 788341 h 2396728"/>
                <a:gd name="connsiteX17" fmla="*/ 1038747 w 1384104"/>
                <a:gd name="connsiteY17" fmla="*/ 602121 h 2396728"/>
                <a:gd name="connsiteX18" fmla="*/ 938677 w 1384104"/>
                <a:gd name="connsiteY18" fmla="*/ 415901 h 2396728"/>
                <a:gd name="connsiteX19" fmla="*/ 879285 w 1384104"/>
                <a:gd name="connsiteY19" fmla="*/ 401362 h 2396728"/>
                <a:gd name="connsiteX20" fmla="*/ 719977 w 1384104"/>
                <a:gd name="connsiteY20" fmla="*/ 602121 h 2396728"/>
                <a:gd name="connsiteX21" fmla="*/ 1298434 w 1384104"/>
                <a:gd name="connsiteY21" fmla="*/ 0 h 2396728"/>
                <a:gd name="connsiteX22" fmla="*/ 1370973 w 1384104"/>
                <a:gd name="connsiteY22" fmla="*/ 580777 h 2396728"/>
                <a:gd name="connsiteX23" fmla="*/ 1204087 w 1384104"/>
                <a:gd name="connsiteY23" fmla="*/ 797002 h 2396728"/>
                <a:gd name="connsiteX24" fmla="*/ 1383192 w 1384104"/>
                <a:gd name="connsiteY24" fmla="*/ 1014619 h 2396728"/>
                <a:gd name="connsiteX25" fmla="*/ 1274925 w 1384104"/>
                <a:gd name="connsiteY25" fmla="*/ 2396729 h 2396728"/>
                <a:gd name="connsiteX26" fmla="*/ 153430 w 1384104"/>
                <a:gd name="connsiteY26" fmla="*/ 2089714 h 2396728"/>
                <a:gd name="connsiteX27" fmla="*/ 129302 w 1384104"/>
                <a:gd name="connsiteY27" fmla="*/ 1626639 h 2396728"/>
                <a:gd name="connsiteX28" fmla="*/ 259686 w 1384104"/>
                <a:gd name="connsiteY28" fmla="*/ 1469960 h 2396728"/>
                <a:gd name="connsiteX29" fmla="*/ 106257 w 1384104"/>
                <a:gd name="connsiteY29" fmla="*/ 1310653 h 2396728"/>
                <a:gd name="connsiteX30" fmla="*/ 0 w 1384104"/>
                <a:gd name="connsiteY30" fmla="*/ 625785 h 2396728"/>
                <a:gd name="connsiteX31" fmla="*/ 234940 w 1384104"/>
                <a:gd name="connsiteY31" fmla="*/ 446061 h 2396728"/>
                <a:gd name="connsiteX32" fmla="*/ 312892 w 1384104"/>
                <a:gd name="connsiteY32" fmla="*/ 466323 h 2396728"/>
                <a:gd name="connsiteX33" fmla="*/ 472200 w 1384104"/>
                <a:gd name="connsiteY33" fmla="*/ 307015 h 2396728"/>
                <a:gd name="connsiteX34" fmla="*/ 471890 w 1384104"/>
                <a:gd name="connsiteY34" fmla="*/ 300055 h 2396728"/>
                <a:gd name="connsiteX35" fmla="*/ 1298434 w 1384104"/>
                <a:gd name="connsiteY35" fmla="*/ 0 h 2396728"/>
                <a:gd name="connsiteX36" fmla="*/ 487667 w 1384104"/>
                <a:gd name="connsiteY36" fmla="*/ 1995212 h 2396728"/>
                <a:gd name="connsiteX37" fmla="*/ 537470 w 1384104"/>
                <a:gd name="connsiteY37" fmla="*/ 1982993 h 2396728"/>
                <a:gd name="connsiteX38" fmla="*/ 621299 w 1384104"/>
                <a:gd name="connsiteY38" fmla="*/ 1826933 h 2396728"/>
                <a:gd name="connsiteX39" fmla="*/ 537470 w 1384104"/>
                <a:gd name="connsiteY39" fmla="*/ 1670874 h 2396728"/>
                <a:gd name="connsiteX40" fmla="*/ 487667 w 1384104"/>
                <a:gd name="connsiteY40" fmla="*/ 1658655 h 2396728"/>
                <a:gd name="connsiteX41" fmla="*/ 354034 w 1384104"/>
                <a:gd name="connsiteY41" fmla="*/ 1826933 h 2396728"/>
                <a:gd name="connsiteX42" fmla="*/ 487667 w 1384104"/>
                <a:gd name="connsiteY42" fmla="*/ 1995212 h 2396728"/>
                <a:gd name="connsiteX43" fmla="*/ 562371 w 1384104"/>
                <a:gd name="connsiteY43" fmla="*/ 1018177 h 2396728"/>
                <a:gd name="connsiteX44" fmla="*/ 493389 w 1384104"/>
                <a:gd name="connsiteY44" fmla="*/ 889493 h 2396728"/>
                <a:gd name="connsiteX45" fmla="*/ 452248 w 1384104"/>
                <a:gd name="connsiteY45" fmla="*/ 879440 h 2396728"/>
                <a:gd name="connsiteX46" fmla="*/ 342125 w 1384104"/>
                <a:gd name="connsiteY46" fmla="*/ 1018177 h 2396728"/>
                <a:gd name="connsiteX47" fmla="*/ 452248 w 1384104"/>
                <a:gd name="connsiteY47" fmla="*/ 1156913 h 2396728"/>
                <a:gd name="connsiteX48" fmla="*/ 493389 w 1384104"/>
                <a:gd name="connsiteY48" fmla="*/ 1146860 h 2396728"/>
                <a:gd name="connsiteX49" fmla="*/ 562371 w 1384104"/>
                <a:gd name="connsiteY49" fmla="*/ 1018177 h 239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4104" h="2396728">
                  <a:moveTo>
                    <a:pt x="948112" y="1617359"/>
                  </a:moveTo>
                  <a:cubicBezTo>
                    <a:pt x="967600" y="1617359"/>
                    <a:pt x="986160" y="1612564"/>
                    <a:pt x="1003174" y="1604057"/>
                  </a:cubicBezTo>
                  <a:cubicBezTo>
                    <a:pt x="1057462" y="1576527"/>
                    <a:pt x="1095820" y="1509710"/>
                    <a:pt x="1095820" y="1431448"/>
                  </a:cubicBezTo>
                  <a:cubicBezTo>
                    <a:pt x="1095820" y="1353187"/>
                    <a:pt x="1057462" y="1286370"/>
                    <a:pt x="1003174" y="1258839"/>
                  </a:cubicBezTo>
                  <a:cubicBezTo>
                    <a:pt x="986160" y="1250178"/>
                    <a:pt x="967600" y="1245538"/>
                    <a:pt x="948112" y="1245538"/>
                  </a:cubicBezTo>
                  <a:cubicBezTo>
                    <a:pt x="866602" y="1245538"/>
                    <a:pt x="800405" y="1328749"/>
                    <a:pt x="800405" y="1431448"/>
                  </a:cubicBezTo>
                  <a:cubicBezTo>
                    <a:pt x="800405" y="1534148"/>
                    <a:pt x="866602" y="1617359"/>
                    <a:pt x="948112" y="1617359"/>
                  </a:cubicBezTo>
                  <a:close/>
                  <a:moveTo>
                    <a:pt x="788805" y="1942006"/>
                  </a:moveTo>
                  <a:cubicBezTo>
                    <a:pt x="788805" y="2052903"/>
                    <a:pt x="860261" y="2142764"/>
                    <a:pt x="948112" y="2142764"/>
                  </a:cubicBezTo>
                  <a:cubicBezTo>
                    <a:pt x="969147" y="2142764"/>
                    <a:pt x="989099" y="2137660"/>
                    <a:pt x="1007504" y="2128380"/>
                  </a:cubicBezTo>
                  <a:cubicBezTo>
                    <a:pt x="1066123" y="2098684"/>
                    <a:pt x="1107574" y="2026455"/>
                    <a:pt x="1107574" y="1942161"/>
                  </a:cubicBezTo>
                  <a:cubicBezTo>
                    <a:pt x="1107574" y="1857712"/>
                    <a:pt x="1066123" y="1785482"/>
                    <a:pt x="1007504" y="1755941"/>
                  </a:cubicBezTo>
                  <a:cubicBezTo>
                    <a:pt x="989099" y="1746661"/>
                    <a:pt x="969147" y="1741557"/>
                    <a:pt x="948112" y="1741557"/>
                  </a:cubicBezTo>
                  <a:cubicBezTo>
                    <a:pt x="860106" y="1741402"/>
                    <a:pt x="788805" y="1831264"/>
                    <a:pt x="788805" y="1942006"/>
                  </a:cubicBezTo>
                  <a:close/>
                  <a:moveTo>
                    <a:pt x="719977" y="602121"/>
                  </a:moveTo>
                  <a:cubicBezTo>
                    <a:pt x="719977" y="713017"/>
                    <a:pt x="791279" y="802879"/>
                    <a:pt x="879285" y="802879"/>
                  </a:cubicBezTo>
                  <a:cubicBezTo>
                    <a:pt x="900320" y="802879"/>
                    <a:pt x="920426" y="797775"/>
                    <a:pt x="938677" y="788341"/>
                  </a:cubicBezTo>
                  <a:cubicBezTo>
                    <a:pt x="997296" y="758799"/>
                    <a:pt x="1038747" y="686569"/>
                    <a:pt x="1038747" y="602121"/>
                  </a:cubicBezTo>
                  <a:cubicBezTo>
                    <a:pt x="1038747" y="517672"/>
                    <a:pt x="997451" y="445443"/>
                    <a:pt x="938677" y="415901"/>
                  </a:cubicBezTo>
                  <a:cubicBezTo>
                    <a:pt x="920426" y="406466"/>
                    <a:pt x="900320" y="401362"/>
                    <a:pt x="879285" y="401362"/>
                  </a:cubicBezTo>
                  <a:cubicBezTo>
                    <a:pt x="791279" y="401362"/>
                    <a:pt x="719977" y="491224"/>
                    <a:pt x="719977" y="602121"/>
                  </a:cubicBezTo>
                  <a:close/>
                  <a:moveTo>
                    <a:pt x="1298434" y="0"/>
                  </a:moveTo>
                  <a:cubicBezTo>
                    <a:pt x="1331533" y="47947"/>
                    <a:pt x="1356744" y="279020"/>
                    <a:pt x="1370973" y="580777"/>
                  </a:cubicBezTo>
                  <a:cubicBezTo>
                    <a:pt x="1276626" y="595934"/>
                    <a:pt x="1204087" y="686879"/>
                    <a:pt x="1204087" y="797002"/>
                  </a:cubicBezTo>
                  <a:cubicBezTo>
                    <a:pt x="1204087" y="911765"/>
                    <a:pt x="1282967" y="1005803"/>
                    <a:pt x="1383192" y="1014619"/>
                  </a:cubicBezTo>
                  <a:cubicBezTo>
                    <a:pt x="1389997" y="1615657"/>
                    <a:pt x="1359219" y="2280109"/>
                    <a:pt x="1274925" y="2396729"/>
                  </a:cubicBezTo>
                  <a:cubicBezTo>
                    <a:pt x="1038747" y="2337646"/>
                    <a:pt x="153430" y="2089714"/>
                    <a:pt x="153430" y="2089714"/>
                  </a:cubicBezTo>
                  <a:cubicBezTo>
                    <a:pt x="153430" y="2089714"/>
                    <a:pt x="145697" y="1884779"/>
                    <a:pt x="129302" y="1626639"/>
                  </a:cubicBezTo>
                  <a:cubicBezTo>
                    <a:pt x="203388" y="1613028"/>
                    <a:pt x="259686" y="1548068"/>
                    <a:pt x="259686" y="1469960"/>
                  </a:cubicBezTo>
                  <a:cubicBezTo>
                    <a:pt x="259686" y="1383965"/>
                    <a:pt x="191633" y="1313746"/>
                    <a:pt x="106257" y="1310653"/>
                  </a:cubicBezTo>
                  <a:cubicBezTo>
                    <a:pt x="81355" y="1014001"/>
                    <a:pt x="46245" y="723535"/>
                    <a:pt x="0" y="625785"/>
                  </a:cubicBezTo>
                  <a:cubicBezTo>
                    <a:pt x="80118" y="558195"/>
                    <a:pt x="158379" y="498648"/>
                    <a:pt x="234940" y="446061"/>
                  </a:cubicBezTo>
                  <a:cubicBezTo>
                    <a:pt x="257985" y="459053"/>
                    <a:pt x="284588" y="466323"/>
                    <a:pt x="312892" y="466323"/>
                  </a:cubicBezTo>
                  <a:cubicBezTo>
                    <a:pt x="400898" y="466323"/>
                    <a:pt x="472200" y="395021"/>
                    <a:pt x="472200" y="307015"/>
                  </a:cubicBezTo>
                  <a:cubicBezTo>
                    <a:pt x="472200" y="304695"/>
                    <a:pt x="472200" y="302375"/>
                    <a:pt x="471890" y="300055"/>
                  </a:cubicBezTo>
                  <a:cubicBezTo>
                    <a:pt x="802261" y="119558"/>
                    <a:pt x="1086849" y="57072"/>
                    <a:pt x="1298434" y="0"/>
                  </a:cubicBezTo>
                  <a:close/>
                  <a:moveTo>
                    <a:pt x="487667" y="1995212"/>
                  </a:moveTo>
                  <a:cubicBezTo>
                    <a:pt x="505299" y="1995212"/>
                    <a:pt x="522157" y="1991036"/>
                    <a:pt x="537470" y="1982993"/>
                  </a:cubicBezTo>
                  <a:cubicBezTo>
                    <a:pt x="586654" y="1958246"/>
                    <a:pt x="621299" y="1897616"/>
                    <a:pt x="621299" y="1826933"/>
                  </a:cubicBezTo>
                  <a:cubicBezTo>
                    <a:pt x="621299" y="1756250"/>
                    <a:pt x="586654" y="1695621"/>
                    <a:pt x="537470" y="1670874"/>
                  </a:cubicBezTo>
                  <a:cubicBezTo>
                    <a:pt x="522157" y="1662986"/>
                    <a:pt x="505299" y="1658655"/>
                    <a:pt x="487667" y="1658655"/>
                  </a:cubicBezTo>
                  <a:cubicBezTo>
                    <a:pt x="413890" y="1658655"/>
                    <a:pt x="354034" y="1733978"/>
                    <a:pt x="354034" y="1826933"/>
                  </a:cubicBezTo>
                  <a:cubicBezTo>
                    <a:pt x="354034" y="1919888"/>
                    <a:pt x="413890" y="1995212"/>
                    <a:pt x="487667" y="1995212"/>
                  </a:cubicBezTo>
                  <a:close/>
                  <a:moveTo>
                    <a:pt x="562371" y="1018177"/>
                  </a:moveTo>
                  <a:cubicBezTo>
                    <a:pt x="562371" y="959867"/>
                    <a:pt x="533757" y="910064"/>
                    <a:pt x="493389" y="889493"/>
                  </a:cubicBezTo>
                  <a:cubicBezTo>
                    <a:pt x="480707" y="882997"/>
                    <a:pt x="466632" y="879440"/>
                    <a:pt x="452248" y="879440"/>
                  </a:cubicBezTo>
                  <a:cubicBezTo>
                    <a:pt x="391464" y="879440"/>
                    <a:pt x="342125" y="941461"/>
                    <a:pt x="342125" y="1018177"/>
                  </a:cubicBezTo>
                  <a:cubicBezTo>
                    <a:pt x="342125" y="1094892"/>
                    <a:pt x="391464" y="1156913"/>
                    <a:pt x="452248" y="1156913"/>
                  </a:cubicBezTo>
                  <a:cubicBezTo>
                    <a:pt x="466787" y="1156913"/>
                    <a:pt x="480707" y="1153356"/>
                    <a:pt x="493389" y="1146860"/>
                  </a:cubicBezTo>
                  <a:cubicBezTo>
                    <a:pt x="533912" y="1126444"/>
                    <a:pt x="562371" y="1076641"/>
                    <a:pt x="562371" y="1018177"/>
                  </a:cubicBez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3E4C4265-E380-4D2D-A36B-3B087E1DE044}"/>
                </a:ext>
              </a:extLst>
            </p:cNvPr>
            <p:cNvSpPr/>
            <p:nvPr/>
          </p:nvSpPr>
          <p:spPr>
            <a:xfrm>
              <a:off x="8465455" y="3757758"/>
              <a:ext cx="735380" cy="225386"/>
            </a:xfrm>
            <a:custGeom>
              <a:avLst/>
              <a:gdLst>
                <a:gd name="connsiteX0" fmla="*/ 0 w 1642105"/>
                <a:gd name="connsiteY0" fmla="*/ 503288 h 503288"/>
                <a:gd name="connsiteX1" fmla="*/ 1642105 w 1642105"/>
                <a:gd name="connsiteY1" fmla="*/ 0 h 503288"/>
              </a:gdLst>
              <a:ahLst/>
              <a:cxnLst>
                <a:cxn ang="0">
                  <a:pos x="connsiteX0" y="connsiteY0"/>
                </a:cxn>
                <a:cxn ang="0">
                  <a:pos x="connsiteX1" y="connsiteY1"/>
                </a:cxn>
              </a:cxnLst>
              <a:rect l="l" t="t" r="r" b="b"/>
              <a:pathLst>
                <a:path w="1642105" h="503288">
                  <a:moveTo>
                    <a:pt x="0" y="503288"/>
                  </a:moveTo>
                  <a:lnTo>
                    <a:pt x="1642105" y="0"/>
                  </a:lnTo>
                </a:path>
              </a:pathLst>
            </a:custGeom>
            <a:ln w="114300" cap="flat">
              <a:solidFill>
                <a:srgbClr val="003C4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E36730B5-C7C0-44E9-81FD-26113009579F}"/>
                </a:ext>
              </a:extLst>
            </p:cNvPr>
            <p:cNvSpPr/>
            <p:nvPr/>
          </p:nvSpPr>
          <p:spPr>
            <a:xfrm>
              <a:off x="8316545" y="3156151"/>
              <a:ext cx="186541" cy="1499702"/>
            </a:xfrm>
            <a:custGeom>
              <a:avLst/>
              <a:gdLst>
                <a:gd name="connsiteX0" fmla="*/ 111206 w 351100"/>
                <a:gd name="connsiteY0" fmla="*/ 0 h 2822682"/>
                <a:gd name="connsiteX1" fmla="*/ 196582 w 351100"/>
                <a:gd name="connsiteY1" fmla="*/ 683940 h 2822682"/>
                <a:gd name="connsiteX2" fmla="*/ 0 w 351100"/>
                <a:gd name="connsiteY2" fmla="*/ 938523 h 2822682"/>
                <a:gd name="connsiteX3" fmla="*/ 210966 w 351100"/>
                <a:gd name="connsiteY3" fmla="*/ 1194807 h 2822682"/>
                <a:gd name="connsiteX4" fmla="*/ 83366 w 351100"/>
                <a:gd name="connsiteY4" fmla="*/ 2822683 h 2822682"/>
                <a:gd name="connsiteX5" fmla="*/ 257521 w 351100"/>
                <a:gd name="connsiteY5" fmla="*/ 2739781 h 2822682"/>
                <a:gd name="connsiteX6" fmla="*/ 292167 w 351100"/>
                <a:gd name="connsiteY6" fmla="*/ 160700 h 2822682"/>
                <a:gd name="connsiteX7" fmla="*/ 111206 w 351100"/>
                <a:gd name="connsiteY7" fmla="*/ 0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00" h="2822682">
                  <a:moveTo>
                    <a:pt x="111206" y="0"/>
                  </a:moveTo>
                  <a:cubicBezTo>
                    <a:pt x="150337" y="56454"/>
                    <a:pt x="179878" y="328669"/>
                    <a:pt x="196582" y="683940"/>
                  </a:cubicBezTo>
                  <a:cubicBezTo>
                    <a:pt x="85531" y="701727"/>
                    <a:pt x="0" y="808911"/>
                    <a:pt x="0" y="938523"/>
                  </a:cubicBezTo>
                  <a:cubicBezTo>
                    <a:pt x="0" y="1073702"/>
                    <a:pt x="92801" y="1184444"/>
                    <a:pt x="210966" y="1194807"/>
                  </a:cubicBezTo>
                  <a:cubicBezTo>
                    <a:pt x="219009" y="1902720"/>
                    <a:pt x="182662" y="2685338"/>
                    <a:pt x="83366" y="2822683"/>
                  </a:cubicBezTo>
                  <a:cubicBezTo>
                    <a:pt x="147707" y="2792678"/>
                    <a:pt x="205244" y="2765456"/>
                    <a:pt x="257521" y="2739781"/>
                  </a:cubicBezTo>
                  <a:cubicBezTo>
                    <a:pt x="380018" y="2313054"/>
                    <a:pt x="372130" y="694148"/>
                    <a:pt x="292167" y="160700"/>
                  </a:cubicBezTo>
                  <a:cubicBezTo>
                    <a:pt x="249943" y="113990"/>
                    <a:pt x="192252" y="54134"/>
                    <a:pt x="111206" y="0"/>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Shape 31">
              <a:extLst>
                <a:ext uri="{FF2B5EF4-FFF2-40B4-BE49-F238E27FC236}">
                  <a16:creationId xmlns:a16="http://schemas.microsoft.com/office/drawing/2014/main" id="{E3DA8AFA-388F-4F98-B5DA-DD560EDA9644}"/>
                </a:ext>
              </a:extLst>
            </p:cNvPr>
            <p:cNvSpPr/>
            <p:nvPr/>
          </p:nvSpPr>
          <p:spPr>
            <a:xfrm>
              <a:off x="8056706" y="4245798"/>
              <a:ext cx="136904" cy="251210"/>
            </a:xfrm>
            <a:custGeom>
              <a:avLst/>
              <a:gdLst>
                <a:gd name="connsiteX0" fmla="*/ 257676 w 257675"/>
                <a:gd name="connsiteY0" fmla="*/ 17013 h 472818"/>
                <a:gd name="connsiteX1" fmla="*/ 187766 w 257675"/>
                <a:gd name="connsiteY1" fmla="*/ 0 h 472818"/>
                <a:gd name="connsiteX2" fmla="*/ 0 w 257675"/>
                <a:gd name="connsiteY2" fmla="*/ 236487 h 472818"/>
                <a:gd name="connsiteX3" fmla="*/ 187766 w 257675"/>
                <a:gd name="connsiteY3" fmla="*/ 472819 h 472818"/>
                <a:gd name="connsiteX4" fmla="*/ 257676 w 257675"/>
                <a:gd name="connsiteY4" fmla="*/ 455805 h 472818"/>
                <a:gd name="connsiteX5" fmla="*/ 125126 w 257675"/>
                <a:gd name="connsiteY5" fmla="*/ 236487 h 472818"/>
                <a:gd name="connsiteX6" fmla="*/ 257676 w 257675"/>
                <a:gd name="connsiteY6" fmla="*/ 17013 h 4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5" h="472818">
                  <a:moveTo>
                    <a:pt x="257676" y="17013"/>
                  </a:moveTo>
                  <a:cubicBezTo>
                    <a:pt x="236023" y="6032"/>
                    <a:pt x="212513" y="0"/>
                    <a:pt x="187766" y="0"/>
                  </a:cubicBezTo>
                  <a:cubicBezTo>
                    <a:pt x="84139" y="0"/>
                    <a:pt x="0" y="105947"/>
                    <a:pt x="0" y="236487"/>
                  </a:cubicBezTo>
                  <a:cubicBezTo>
                    <a:pt x="0" y="367026"/>
                    <a:pt x="84139" y="472819"/>
                    <a:pt x="187766" y="472819"/>
                  </a:cubicBezTo>
                  <a:cubicBezTo>
                    <a:pt x="212513" y="472819"/>
                    <a:pt x="236023" y="466787"/>
                    <a:pt x="257676" y="455805"/>
                  </a:cubicBezTo>
                  <a:cubicBezTo>
                    <a:pt x="180961" y="426882"/>
                    <a:pt x="125126" y="339650"/>
                    <a:pt x="125126" y="236487"/>
                  </a:cubicBezTo>
                  <a:cubicBezTo>
                    <a:pt x="125126" y="133323"/>
                    <a:pt x="180961" y="45936"/>
                    <a:pt x="257676" y="1701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Shape 32">
              <a:extLst>
                <a:ext uri="{FF2B5EF4-FFF2-40B4-BE49-F238E27FC236}">
                  <a16:creationId xmlns:a16="http://schemas.microsoft.com/office/drawing/2014/main" id="{599FE585-5B18-41D3-97B7-FA2BBE87E8DD}"/>
                </a:ext>
              </a:extLst>
            </p:cNvPr>
            <p:cNvSpPr/>
            <p:nvPr/>
          </p:nvSpPr>
          <p:spPr>
            <a:xfrm>
              <a:off x="8064020" y="3935585"/>
              <a:ext cx="126879" cy="232721"/>
            </a:xfrm>
            <a:custGeom>
              <a:avLst/>
              <a:gdLst>
                <a:gd name="connsiteX0" fmla="*/ 0 w 238806"/>
                <a:gd name="connsiteY0" fmla="*/ 219009 h 438018"/>
                <a:gd name="connsiteX1" fmla="*/ 174001 w 238806"/>
                <a:gd name="connsiteY1" fmla="*/ 438019 h 438018"/>
                <a:gd name="connsiteX2" fmla="*/ 238807 w 238806"/>
                <a:gd name="connsiteY2" fmla="*/ 422242 h 438018"/>
                <a:gd name="connsiteX3" fmla="*/ 116001 w 238806"/>
                <a:gd name="connsiteY3" fmla="*/ 219009 h 438018"/>
                <a:gd name="connsiteX4" fmla="*/ 238807 w 238806"/>
                <a:gd name="connsiteY4" fmla="*/ 15621 h 438018"/>
                <a:gd name="connsiteX5" fmla="*/ 174001 w 238806"/>
                <a:gd name="connsiteY5" fmla="*/ 0 h 438018"/>
                <a:gd name="connsiteX6" fmla="*/ 0 w 238806"/>
                <a:gd name="connsiteY6" fmla="*/ 219009 h 4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06" h="438018">
                  <a:moveTo>
                    <a:pt x="0" y="219009"/>
                  </a:moveTo>
                  <a:cubicBezTo>
                    <a:pt x="0" y="339959"/>
                    <a:pt x="77952" y="438019"/>
                    <a:pt x="174001" y="438019"/>
                  </a:cubicBezTo>
                  <a:cubicBezTo>
                    <a:pt x="196892" y="438019"/>
                    <a:pt x="218700" y="432450"/>
                    <a:pt x="238807" y="422242"/>
                  </a:cubicBezTo>
                  <a:cubicBezTo>
                    <a:pt x="167660" y="395485"/>
                    <a:pt x="116001" y="314594"/>
                    <a:pt x="116001" y="219009"/>
                  </a:cubicBezTo>
                  <a:cubicBezTo>
                    <a:pt x="116001" y="123270"/>
                    <a:pt x="167660" y="42379"/>
                    <a:pt x="238807" y="15621"/>
                  </a:cubicBezTo>
                  <a:cubicBezTo>
                    <a:pt x="218700" y="5568"/>
                    <a:pt x="196892" y="0"/>
                    <a:pt x="174001" y="0"/>
                  </a:cubicBezTo>
                  <a:cubicBezTo>
                    <a:pt x="77952" y="0"/>
                    <a:pt x="0" y="97905"/>
                    <a:pt x="0" y="21900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F00EC4EE-9E59-426B-98D3-AB8486AA6D9B}"/>
                </a:ext>
              </a:extLst>
            </p:cNvPr>
            <p:cNvSpPr/>
            <p:nvPr/>
          </p:nvSpPr>
          <p:spPr>
            <a:xfrm>
              <a:off x="8013647" y="3407361"/>
              <a:ext cx="136904" cy="251128"/>
            </a:xfrm>
            <a:custGeom>
              <a:avLst/>
              <a:gdLst>
                <a:gd name="connsiteX0" fmla="*/ 257676 w 257676"/>
                <a:gd name="connsiteY0" fmla="*/ 455651 h 472664"/>
                <a:gd name="connsiteX1" fmla="*/ 125126 w 257676"/>
                <a:gd name="connsiteY1" fmla="*/ 236332 h 472664"/>
                <a:gd name="connsiteX2" fmla="*/ 257676 w 257676"/>
                <a:gd name="connsiteY2" fmla="*/ 17013 h 472664"/>
                <a:gd name="connsiteX3" fmla="*/ 187766 w 257676"/>
                <a:gd name="connsiteY3" fmla="*/ 0 h 472664"/>
                <a:gd name="connsiteX4" fmla="*/ 0 w 257676"/>
                <a:gd name="connsiteY4" fmla="*/ 236332 h 472664"/>
                <a:gd name="connsiteX5" fmla="*/ 187766 w 257676"/>
                <a:gd name="connsiteY5" fmla="*/ 472664 h 472664"/>
                <a:gd name="connsiteX6" fmla="*/ 257676 w 257676"/>
                <a:gd name="connsiteY6" fmla="*/ 455651 h 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6" h="472664">
                  <a:moveTo>
                    <a:pt x="257676" y="455651"/>
                  </a:moveTo>
                  <a:cubicBezTo>
                    <a:pt x="180961" y="426882"/>
                    <a:pt x="125126" y="339495"/>
                    <a:pt x="125126" y="236332"/>
                  </a:cubicBezTo>
                  <a:cubicBezTo>
                    <a:pt x="125126" y="133169"/>
                    <a:pt x="180961" y="45782"/>
                    <a:pt x="257676" y="17013"/>
                  </a:cubicBezTo>
                  <a:cubicBezTo>
                    <a:pt x="236177" y="5877"/>
                    <a:pt x="212513" y="0"/>
                    <a:pt x="187766" y="0"/>
                  </a:cubicBezTo>
                  <a:cubicBezTo>
                    <a:pt x="83984" y="0"/>
                    <a:pt x="0" y="105793"/>
                    <a:pt x="0" y="236332"/>
                  </a:cubicBezTo>
                  <a:cubicBezTo>
                    <a:pt x="0" y="366871"/>
                    <a:pt x="83984" y="472664"/>
                    <a:pt x="187766" y="472664"/>
                  </a:cubicBezTo>
                  <a:cubicBezTo>
                    <a:pt x="212513" y="472664"/>
                    <a:pt x="236177" y="466787"/>
                    <a:pt x="257676" y="455651"/>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Freeform: Shape 34">
              <a:extLst>
                <a:ext uri="{FF2B5EF4-FFF2-40B4-BE49-F238E27FC236}">
                  <a16:creationId xmlns:a16="http://schemas.microsoft.com/office/drawing/2014/main" id="{6936D0C7-49EF-466F-92E8-7929D73871E2}"/>
                </a:ext>
              </a:extLst>
            </p:cNvPr>
            <p:cNvSpPr/>
            <p:nvPr/>
          </p:nvSpPr>
          <p:spPr>
            <a:xfrm>
              <a:off x="7784706" y="4194110"/>
              <a:ext cx="114799" cy="210533"/>
            </a:xfrm>
            <a:custGeom>
              <a:avLst/>
              <a:gdLst>
                <a:gd name="connsiteX0" fmla="*/ 216071 w 216070"/>
                <a:gd name="connsiteY0" fmla="*/ 14384 h 396258"/>
                <a:gd name="connsiteX1" fmla="*/ 157451 w 216070"/>
                <a:gd name="connsiteY1" fmla="*/ 0 h 396258"/>
                <a:gd name="connsiteX2" fmla="*/ 0 w 216070"/>
                <a:gd name="connsiteY2" fmla="*/ 198129 h 396258"/>
                <a:gd name="connsiteX3" fmla="*/ 157451 w 216070"/>
                <a:gd name="connsiteY3" fmla="*/ 396258 h 396258"/>
                <a:gd name="connsiteX4" fmla="*/ 216071 w 216070"/>
                <a:gd name="connsiteY4" fmla="*/ 382029 h 396258"/>
                <a:gd name="connsiteX5" fmla="*/ 105019 w 216070"/>
                <a:gd name="connsiteY5" fmla="*/ 198129 h 396258"/>
                <a:gd name="connsiteX6" fmla="*/ 216071 w 216070"/>
                <a:gd name="connsiteY6" fmla="*/ 14384 h 3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70" h="396258">
                  <a:moveTo>
                    <a:pt x="216071" y="14384"/>
                  </a:moveTo>
                  <a:cubicBezTo>
                    <a:pt x="197975" y="5104"/>
                    <a:pt x="178177" y="0"/>
                    <a:pt x="157451" y="0"/>
                  </a:cubicBezTo>
                  <a:cubicBezTo>
                    <a:pt x="70528" y="0"/>
                    <a:pt x="0" y="88779"/>
                    <a:pt x="0" y="198129"/>
                  </a:cubicBezTo>
                  <a:cubicBezTo>
                    <a:pt x="0" y="307634"/>
                    <a:pt x="70528" y="396258"/>
                    <a:pt x="157451" y="396258"/>
                  </a:cubicBezTo>
                  <a:cubicBezTo>
                    <a:pt x="178177" y="396258"/>
                    <a:pt x="197975" y="391309"/>
                    <a:pt x="216071" y="382029"/>
                  </a:cubicBezTo>
                  <a:cubicBezTo>
                    <a:pt x="151729" y="357746"/>
                    <a:pt x="105019" y="284588"/>
                    <a:pt x="105019" y="198129"/>
                  </a:cubicBezTo>
                  <a:cubicBezTo>
                    <a:pt x="105019" y="111670"/>
                    <a:pt x="151729" y="38512"/>
                    <a:pt x="216071" y="14384"/>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625731FF-4AFB-4390-9920-6A39CBCA363C}"/>
                </a:ext>
              </a:extLst>
            </p:cNvPr>
            <p:cNvSpPr/>
            <p:nvPr/>
          </p:nvSpPr>
          <p:spPr>
            <a:xfrm>
              <a:off x="7777228" y="3706562"/>
              <a:ext cx="94748" cy="173554"/>
            </a:xfrm>
            <a:custGeom>
              <a:avLst/>
              <a:gdLst>
                <a:gd name="connsiteX0" fmla="*/ 129766 w 178331"/>
                <a:gd name="connsiteY0" fmla="*/ 326658 h 326657"/>
                <a:gd name="connsiteX1" fmla="*/ 178332 w 178331"/>
                <a:gd name="connsiteY1" fmla="*/ 314903 h 326657"/>
                <a:gd name="connsiteX2" fmla="*/ 86459 w 178331"/>
                <a:gd name="connsiteY2" fmla="*/ 163329 h 326657"/>
                <a:gd name="connsiteX3" fmla="*/ 178332 w 178331"/>
                <a:gd name="connsiteY3" fmla="*/ 11755 h 326657"/>
                <a:gd name="connsiteX4" fmla="*/ 129766 w 178331"/>
                <a:gd name="connsiteY4" fmla="*/ 0 h 326657"/>
                <a:gd name="connsiteX5" fmla="*/ 0 w 178331"/>
                <a:gd name="connsiteY5" fmla="*/ 163329 h 326657"/>
                <a:gd name="connsiteX6" fmla="*/ 129766 w 178331"/>
                <a:gd name="connsiteY6" fmla="*/ 326658 h 32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31" h="326657">
                  <a:moveTo>
                    <a:pt x="129766" y="326658"/>
                  </a:moveTo>
                  <a:cubicBezTo>
                    <a:pt x="146934" y="326658"/>
                    <a:pt x="163329" y="322482"/>
                    <a:pt x="178332" y="314903"/>
                  </a:cubicBezTo>
                  <a:cubicBezTo>
                    <a:pt x="125126" y="295106"/>
                    <a:pt x="86459" y="234785"/>
                    <a:pt x="86459" y="163329"/>
                  </a:cubicBezTo>
                  <a:cubicBezTo>
                    <a:pt x="86459" y="91872"/>
                    <a:pt x="125126" y="31552"/>
                    <a:pt x="178332" y="11755"/>
                  </a:cubicBezTo>
                  <a:cubicBezTo>
                    <a:pt x="163329" y="4176"/>
                    <a:pt x="146934" y="0"/>
                    <a:pt x="129766" y="0"/>
                  </a:cubicBezTo>
                  <a:cubicBezTo>
                    <a:pt x="58155" y="0"/>
                    <a:pt x="0" y="73158"/>
                    <a:pt x="0" y="163329"/>
                  </a:cubicBezTo>
                  <a:cubicBezTo>
                    <a:pt x="0" y="253500"/>
                    <a:pt x="58155" y="326658"/>
                    <a:pt x="129766" y="326658"/>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CC523453-BD54-4CCB-817D-59E84DF67712}"/>
                </a:ext>
              </a:extLst>
            </p:cNvPr>
            <p:cNvSpPr/>
            <p:nvPr/>
          </p:nvSpPr>
          <p:spPr>
            <a:xfrm>
              <a:off x="7563078" y="3156151"/>
              <a:ext cx="866127" cy="1499702"/>
            </a:xfrm>
            <a:custGeom>
              <a:avLst/>
              <a:gdLst>
                <a:gd name="connsiteX0" fmla="*/ 1116855 w 1630192"/>
                <a:gd name="connsiteY0" fmla="*/ 1905040 h 2822682"/>
                <a:gd name="connsiteX1" fmla="*/ 1181660 w 1630192"/>
                <a:gd name="connsiteY1" fmla="*/ 1889264 h 2822682"/>
                <a:gd name="connsiteX2" fmla="*/ 1290855 w 1630192"/>
                <a:gd name="connsiteY2" fmla="*/ 1686031 h 2822682"/>
                <a:gd name="connsiteX3" fmla="*/ 1181660 w 1630192"/>
                <a:gd name="connsiteY3" fmla="*/ 1482798 h 2822682"/>
                <a:gd name="connsiteX4" fmla="*/ 1116855 w 1630192"/>
                <a:gd name="connsiteY4" fmla="*/ 1467022 h 2822682"/>
                <a:gd name="connsiteX5" fmla="*/ 942854 w 1630192"/>
                <a:gd name="connsiteY5" fmla="*/ 1686031 h 2822682"/>
                <a:gd name="connsiteX6" fmla="*/ 1116855 w 1630192"/>
                <a:gd name="connsiteY6" fmla="*/ 1905040 h 2822682"/>
                <a:gd name="connsiteX7" fmla="*/ 929088 w 1630192"/>
                <a:gd name="connsiteY7" fmla="*/ 2287379 h 2822682"/>
                <a:gd name="connsiteX8" fmla="*/ 1116855 w 1630192"/>
                <a:gd name="connsiteY8" fmla="*/ 2523711 h 2822682"/>
                <a:gd name="connsiteX9" fmla="*/ 1186764 w 1630192"/>
                <a:gd name="connsiteY9" fmla="*/ 2506697 h 2822682"/>
                <a:gd name="connsiteX10" fmla="*/ 1304466 w 1630192"/>
                <a:gd name="connsiteY10" fmla="*/ 2287224 h 2822682"/>
                <a:gd name="connsiteX11" fmla="*/ 1186764 w 1630192"/>
                <a:gd name="connsiteY11" fmla="*/ 2067751 h 2822682"/>
                <a:gd name="connsiteX12" fmla="*/ 1116855 w 1630192"/>
                <a:gd name="connsiteY12" fmla="*/ 2050737 h 2822682"/>
                <a:gd name="connsiteX13" fmla="*/ 929088 w 1630192"/>
                <a:gd name="connsiteY13" fmla="*/ 2287379 h 2822682"/>
                <a:gd name="connsiteX14" fmla="*/ 848042 w 1630192"/>
                <a:gd name="connsiteY14" fmla="*/ 709151 h 2822682"/>
                <a:gd name="connsiteX15" fmla="*/ 1035809 w 1630192"/>
                <a:gd name="connsiteY15" fmla="*/ 945483 h 2822682"/>
                <a:gd name="connsiteX16" fmla="*/ 1105718 w 1630192"/>
                <a:gd name="connsiteY16" fmla="*/ 928315 h 2822682"/>
                <a:gd name="connsiteX17" fmla="*/ 1223420 w 1630192"/>
                <a:gd name="connsiteY17" fmla="*/ 708996 h 2822682"/>
                <a:gd name="connsiteX18" fmla="*/ 1105718 w 1630192"/>
                <a:gd name="connsiteY18" fmla="*/ 489678 h 2822682"/>
                <a:gd name="connsiteX19" fmla="*/ 1035809 w 1630192"/>
                <a:gd name="connsiteY19" fmla="*/ 472509 h 2822682"/>
                <a:gd name="connsiteX20" fmla="*/ 848042 w 1630192"/>
                <a:gd name="connsiteY20" fmla="*/ 709151 h 2822682"/>
                <a:gd name="connsiteX21" fmla="*/ 1529353 w 1630192"/>
                <a:gd name="connsiteY21" fmla="*/ 0 h 2822682"/>
                <a:gd name="connsiteX22" fmla="*/ 1614729 w 1630192"/>
                <a:gd name="connsiteY22" fmla="*/ 683940 h 2822682"/>
                <a:gd name="connsiteX23" fmla="*/ 1418147 w 1630192"/>
                <a:gd name="connsiteY23" fmla="*/ 938523 h 2822682"/>
                <a:gd name="connsiteX24" fmla="*/ 1629113 w 1630192"/>
                <a:gd name="connsiteY24" fmla="*/ 1194807 h 2822682"/>
                <a:gd name="connsiteX25" fmla="*/ 1501667 w 1630192"/>
                <a:gd name="connsiteY25" fmla="*/ 2822683 h 2822682"/>
                <a:gd name="connsiteX26" fmla="*/ 180652 w 1630192"/>
                <a:gd name="connsiteY26" fmla="*/ 2461225 h 2822682"/>
                <a:gd name="connsiteX27" fmla="*/ 152348 w 1630192"/>
                <a:gd name="connsiteY27" fmla="*/ 1915712 h 2822682"/>
                <a:gd name="connsiteX28" fmla="*/ 305932 w 1630192"/>
                <a:gd name="connsiteY28" fmla="*/ 1731194 h 2822682"/>
                <a:gd name="connsiteX29" fmla="*/ 125126 w 1630192"/>
                <a:gd name="connsiteY29" fmla="*/ 1543582 h 2822682"/>
                <a:gd name="connsiteX30" fmla="*/ 0 w 1630192"/>
                <a:gd name="connsiteY30" fmla="*/ 736991 h 2822682"/>
                <a:gd name="connsiteX31" fmla="*/ 276700 w 1630192"/>
                <a:gd name="connsiteY31" fmla="*/ 525406 h 2822682"/>
                <a:gd name="connsiteX32" fmla="*/ 368418 w 1630192"/>
                <a:gd name="connsiteY32" fmla="*/ 549379 h 2822682"/>
                <a:gd name="connsiteX33" fmla="*/ 556185 w 1630192"/>
                <a:gd name="connsiteY33" fmla="*/ 361613 h 2822682"/>
                <a:gd name="connsiteX34" fmla="*/ 555875 w 1630192"/>
                <a:gd name="connsiteY34" fmla="*/ 353415 h 2822682"/>
                <a:gd name="connsiteX35" fmla="*/ 1529353 w 1630192"/>
                <a:gd name="connsiteY35" fmla="*/ 0 h 2822682"/>
                <a:gd name="connsiteX36" fmla="*/ 574590 w 1630192"/>
                <a:gd name="connsiteY36" fmla="*/ 2349864 h 2822682"/>
                <a:gd name="connsiteX37" fmla="*/ 633209 w 1630192"/>
                <a:gd name="connsiteY37" fmla="*/ 2335480 h 2822682"/>
                <a:gd name="connsiteX38" fmla="*/ 731887 w 1630192"/>
                <a:gd name="connsiteY38" fmla="*/ 2151735 h 2822682"/>
                <a:gd name="connsiteX39" fmla="*/ 633209 w 1630192"/>
                <a:gd name="connsiteY39" fmla="*/ 1967990 h 2822682"/>
                <a:gd name="connsiteX40" fmla="*/ 574590 w 1630192"/>
                <a:gd name="connsiteY40" fmla="*/ 1953606 h 2822682"/>
                <a:gd name="connsiteX41" fmla="*/ 417138 w 1630192"/>
                <a:gd name="connsiteY41" fmla="*/ 2151735 h 2822682"/>
                <a:gd name="connsiteX42" fmla="*/ 574590 w 1630192"/>
                <a:gd name="connsiteY42" fmla="*/ 2349864 h 2822682"/>
                <a:gd name="connsiteX43" fmla="*/ 662596 w 1630192"/>
                <a:gd name="connsiteY43" fmla="*/ 1199292 h 2822682"/>
                <a:gd name="connsiteX44" fmla="*/ 581395 w 1630192"/>
                <a:gd name="connsiteY44" fmla="*/ 1047718 h 2822682"/>
                <a:gd name="connsiteX45" fmla="*/ 532830 w 1630192"/>
                <a:gd name="connsiteY45" fmla="*/ 1035963 h 2822682"/>
                <a:gd name="connsiteX46" fmla="*/ 403064 w 1630192"/>
                <a:gd name="connsiteY46" fmla="*/ 1199292 h 2822682"/>
                <a:gd name="connsiteX47" fmla="*/ 532830 w 1630192"/>
                <a:gd name="connsiteY47" fmla="*/ 1362621 h 2822682"/>
                <a:gd name="connsiteX48" fmla="*/ 581395 w 1630192"/>
                <a:gd name="connsiteY48" fmla="*/ 1350866 h 2822682"/>
                <a:gd name="connsiteX49" fmla="*/ 662596 w 1630192"/>
                <a:gd name="connsiteY49" fmla="*/ 1199292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0192" h="2822682">
                  <a:moveTo>
                    <a:pt x="1116855" y="1905040"/>
                  </a:moveTo>
                  <a:cubicBezTo>
                    <a:pt x="1139745" y="1905040"/>
                    <a:pt x="1161553" y="1899472"/>
                    <a:pt x="1181660" y="1889264"/>
                  </a:cubicBezTo>
                  <a:cubicBezTo>
                    <a:pt x="1245693" y="1856939"/>
                    <a:pt x="1290855" y="1778213"/>
                    <a:pt x="1290855" y="1686031"/>
                  </a:cubicBezTo>
                  <a:cubicBezTo>
                    <a:pt x="1290855" y="1593849"/>
                    <a:pt x="1245693" y="1515123"/>
                    <a:pt x="1181660" y="1482798"/>
                  </a:cubicBezTo>
                  <a:cubicBezTo>
                    <a:pt x="1161708" y="1472590"/>
                    <a:pt x="1139745" y="1467022"/>
                    <a:pt x="1116855" y="1467022"/>
                  </a:cubicBezTo>
                  <a:cubicBezTo>
                    <a:pt x="1020806" y="1467022"/>
                    <a:pt x="942854" y="1565081"/>
                    <a:pt x="942854" y="1686031"/>
                  </a:cubicBezTo>
                  <a:cubicBezTo>
                    <a:pt x="942854" y="1806981"/>
                    <a:pt x="1020806" y="1905040"/>
                    <a:pt x="1116855" y="1905040"/>
                  </a:cubicBezTo>
                  <a:close/>
                  <a:moveTo>
                    <a:pt x="929088" y="2287379"/>
                  </a:moveTo>
                  <a:cubicBezTo>
                    <a:pt x="929088" y="2417918"/>
                    <a:pt x="1013227" y="2523711"/>
                    <a:pt x="1116855" y="2523711"/>
                  </a:cubicBezTo>
                  <a:cubicBezTo>
                    <a:pt x="1141601" y="2523711"/>
                    <a:pt x="1165111" y="2517679"/>
                    <a:pt x="1186764" y="2506697"/>
                  </a:cubicBezTo>
                  <a:cubicBezTo>
                    <a:pt x="1255746" y="2471742"/>
                    <a:pt x="1304466" y="2386675"/>
                    <a:pt x="1304466" y="2287224"/>
                  </a:cubicBezTo>
                  <a:cubicBezTo>
                    <a:pt x="1304466" y="2187773"/>
                    <a:pt x="1255591" y="2102706"/>
                    <a:pt x="1186764" y="2067751"/>
                  </a:cubicBezTo>
                  <a:cubicBezTo>
                    <a:pt x="1165111" y="2056769"/>
                    <a:pt x="1141601" y="2050737"/>
                    <a:pt x="1116855" y="2050737"/>
                  </a:cubicBezTo>
                  <a:cubicBezTo>
                    <a:pt x="1013227" y="2050892"/>
                    <a:pt x="929088" y="2156839"/>
                    <a:pt x="929088" y="2287379"/>
                  </a:cubicBezTo>
                  <a:close/>
                  <a:moveTo>
                    <a:pt x="848042" y="709151"/>
                  </a:moveTo>
                  <a:cubicBezTo>
                    <a:pt x="848042" y="839690"/>
                    <a:pt x="932027" y="945483"/>
                    <a:pt x="1035809" y="945483"/>
                  </a:cubicBezTo>
                  <a:cubicBezTo>
                    <a:pt x="1060556" y="945483"/>
                    <a:pt x="1084220" y="939451"/>
                    <a:pt x="1105718" y="928315"/>
                  </a:cubicBezTo>
                  <a:cubicBezTo>
                    <a:pt x="1174855" y="893514"/>
                    <a:pt x="1223420" y="808447"/>
                    <a:pt x="1223420" y="708996"/>
                  </a:cubicBezTo>
                  <a:cubicBezTo>
                    <a:pt x="1223420" y="609545"/>
                    <a:pt x="1174700" y="524478"/>
                    <a:pt x="1105718" y="489678"/>
                  </a:cubicBezTo>
                  <a:cubicBezTo>
                    <a:pt x="1084220" y="478541"/>
                    <a:pt x="1060556" y="472509"/>
                    <a:pt x="1035809" y="472509"/>
                  </a:cubicBezTo>
                  <a:cubicBezTo>
                    <a:pt x="932027" y="472819"/>
                    <a:pt x="848042" y="578611"/>
                    <a:pt x="848042" y="709151"/>
                  </a:cubicBezTo>
                  <a:close/>
                  <a:moveTo>
                    <a:pt x="1529353" y="0"/>
                  </a:moveTo>
                  <a:cubicBezTo>
                    <a:pt x="1568484" y="56454"/>
                    <a:pt x="1598025" y="328669"/>
                    <a:pt x="1614729" y="683940"/>
                  </a:cubicBezTo>
                  <a:cubicBezTo>
                    <a:pt x="1503678" y="701727"/>
                    <a:pt x="1418147" y="808911"/>
                    <a:pt x="1418147" y="938523"/>
                  </a:cubicBezTo>
                  <a:cubicBezTo>
                    <a:pt x="1418147" y="1073702"/>
                    <a:pt x="1511102" y="1184290"/>
                    <a:pt x="1629113" y="1194807"/>
                  </a:cubicBezTo>
                  <a:cubicBezTo>
                    <a:pt x="1637156" y="1902720"/>
                    <a:pt x="1600809" y="2685338"/>
                    <a:pt x="1501667" y="2822683"/>
                  </a:cubicBezTo>
                  <a:cubicBezTo>
                    <a:pt x="1223575" y="2753083"/>
                    <a:pt x="180652" y="2461225"/>
                    <a:pt x="180652" y="2461225"/>
                  </a:cubicBezTo>
                  <a:cubicBezTo>
                    <a:pt x="180652" y="2461225"/>
                    <a:pt x="171526" y="2219789"/>
                    <a:pt x="152348" y="1915712"/>
                  </a:cubicBezTo>
                  <a:cubicBezTo>
                    <a:pt x="239735" y="1899782"/>
                    <a:pt x="305932" y="1823221"/>
                    <a:pt x="305932" y="1731194"/>
                  </a:cubicBezTo>
                  <a:cubicBezTo>
                    <a:pt x="305932" y="1629887"/>
                    <a:pt x="225660" y="1547294"/>
                    <a:pt x="125126" y="1543582"/>
                  </a:cubicBezTo>
                  <a:cubicBezTo>
                    <a:pt x="95739" y="1194188"/>
                    <a:pt x="54443" y="852064"/>
                    <a:pt x="0" y="736991"/>
                  </a:cubicBezTo>
                  <a:cubicBezTo>
                    <a:pt x="94347" y="657492"/>
                    <a:pt x="186529" y="587273"/>
                    <a:pt x="276700" y="525406"/>
                  </a:cubicBezTo>
                  <a:cubicBezTo>
                    <a:pt x="303767" y="540718"/>
                    <a:pt x="335165" y="549379"/>
                    <a:pt x="368418" y="549379"/>
                  </a:cubicBezTo>
                  <a:cubicBezTo>
                    <a:pt x="472200" y="549379"/>
                    <a:pt x="556185" y="465395"/>
                    <a:pt x="556185" y="361613"/>
                  </a:cubicBezTo>
                  <a:cubicBezTo>
                    <a:pt x="556185" y="358829"/>
                    <a:pt x="556185" y="356199"/>
                    <a:pt x="555875" y="353415"/>
                  </a:cubicBezTo>
                  <a:cubicBezTo>
                    <a:pt x="945019" y="140902"/>
                    <a:pt x="1280183" y="67126"/>
                    <a:pt x="1529353" y="0"/>
                  </a:cubicBezTo>
                  <a:close/>
                  <a:moveTo>
                    <a:pt x="574590" y="2349864"/>
                  </a:moveTo>
                  <a:cubicBezTo>
                    <a:pt x="595316" y="2349864"/>
                    <a:pt x="615268" y="2344915"/>
                    <a:pt x="633209" y="2335480"/>
                  </a:cubicBezTo>
                  <a:cubicBezTo>
                    <a:pt x="691055" y="2306248"/>
                    <a:pt x="731887" y="2234946"/>
                    <a:pt x="731887" y="2151735"/>
                  </a:cubicBezTo>
                  <a:cubicBezTo>
                    <a:pt x="731887" y="2068369"/>
                    <a:pt x="691055" y="1997068"/>
                    <a:pt x="633209" y="1967990"/>
                  </a:cubicBezTo>
                  <a:cubicBezTo>
                    <a:pt x="615113" y="1958710"/>
                    <a:pt x="595316" y="1953606"/>
                    <a:pt x="574590" y="1953606"/>
                  </a:cubicBezTo>
                  <a:cubicBezTo>
                    <a:pt x="487667" y="1953606"/>
                    <a:pt x="417138" y="2042385"/>
                    <a:pt x="417138" y="2151735"/>
                  </a:cubicBezTo>
                  <a:cubicBezTo>
                    <a:pt x="417138" y="2261240"/>
                    <a:pt x="487667" y="2349864"/>
                    <a:pt x="574590" y="2349864"/>
                  </a:cubicBezTo>
                  <a:close/>
                  <a:moveTo>
                    <a:pt x="662596" y="1199292"/>
                  </a:moveTo>
                  <a:cubicBezTo>
                    <a:pt x="662596" y="1130620"/>
                    <a:pt x="628878" y="1072001"/>
                    <a:pt x="581395" y="1047718"/>
                  </a:cubicBezTo>
                  <a:cubicBezTo>
                    <a:pt x="566393" y="1040139"/>
                    <a:pt x="549998" y="1035963"/>
                    <a:pt x="532830" y="1035963"/>
                  </a:cubicBezTo>
                  <a:cubicBezTo>
                    <a:pt x="461219" y="1035963"/>
                    <a:pt x="403064" y="1109121"/>
                    <a:pt x="403064" y="1199292"/>
                  </a:cubicBezTo>
                  <a:cubicBezTo>
                    <a:pt x="403064" y="1289464"/>
                    <a:pt x="461219" y="1362621"/>
                    <a:pt x="532830" y="1362621"/>
                  </a:cubicBezTo>
                  <a:cubicBezTo>
                    <a:pt x="549998" y="1362621"/>
                    <a:pt x="566393" y="1358445"/>
                    <a:pt x="581395" y="1350866"/>
                  </a:cubicBezTo>
                  <a:cubicBezTo>
                    <a:pt x="628878" y="1326738"/>
                    <a:pt x="662596" y="1267965"/>
                    <a:pt x="662596" y="1199292"/>
                  </a:cubicBez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964652D7-0531-4D48-93A6-04CBA9840D54}"/>
                </a:ext>
              </a:extLst>
            </p:cNvPr>
            <p:cNvSpPr/>
            <p:nvPr/>
          </p:nvSpPr>
          <p:spPr>
            <a:xfrm>
              <a:off x="7509119" y="4025156"/>
              <a:ext cx="819259" cy="251128"/>
            </a:xfrm>
            <a:custGeom>
              <a:avLst/>
              <a:gdLst>
                <a:gd name="connsiteX0" fmla="*/ 0 w 1690825"/>
                <a:gd name="connsiteY0" fmla="*/ 518291 h 518290"/>
                <a:gd name="connsiteX1" fmla="*/ 1690826 w 1690825"/>
                <a:gd name="connsiteY1" fmla="*/ 0 h 518290"/>
              </a:gdLst>
              <a:ahLst/>
              <a:cxnLst>
                <a:cxn ang="0">
                  <a:pos x="connsiteX0" y="connsiteY0"/>
                </a:cxn>
                <a:cxn ang="0">
                  <a:pos x="connsiteX1" y="connsiteY1"/>
                </a:cxn>
              </a:cxnLst>
              <a:rect l="l" t="t" r="r" b="b"/>
              <a:pathLst>
                <a:path w="1690825" h="518290">
                  <a:moveTo>
                    <a:pt x="0" y="518291"/>
                  </a:moveTo>
                  <a:lnTo>
                    <a:pt x="1690826" y="0"/>
                  </a:lnTo>
                </a:path>
              </a:pathLst>
            </a:custGeom>
            <a:ln w="114300" cap="flat">
              <a:solidFill>
                <a:srgbClr val="003C4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8159B6F4-014F-4814-8AEC-984E428AD616}"/>
                </a:ext>
              </a:extLst>
            </p:cNvPr>
            <p:cNvSpPr/>
            <p:nvPr/>
          </p:nvSpPr>
          <p:spPr>
            <a:xfrm>
              <a:off x="7353367" y="3369807"/>
              <a:ext cx="207484" cy="1668162"/>
            </a:xfrm>
            <a:custGeom>
              <a:avLst/>
              <a:gdLst>
                <a:gd name="connsiteX0" fmla="*/ 123734 w 390518"/>
                <a:gd name="connsiteY0" fmla="*/ 0 h 3139751"/>
                <a:gd name="connsiteX1" fmla="*/ 218700 w 390518"/>
                <a:gd name="connsiteY1" fmla="*/ 760810 h 3139751"/>
                <a:gd name="connsiteX2" fmla="*/ 0 w 390518"/>
                <a:gd name="connsiteY2" fmla="*/ 1044006 h 3139751"/>
                <a:gd name="connsiteX3" fmla="*/ 234631 w 390518"/>
                <a:gd name="connsiteY3" fmla="*/ 1329058 h 3139751"/>
                <a:gd name="connsiteX4" fmla="*/ 92801 w 390518"/>
                <a:gd name="connsiteY4" fmla="*/ 3139752 h 3139751"/>
                <a:gd name="connsiteX5" fmla="*/ 286444 w 390518"/>
                <a:gd name="connsiteY5" fmla="*/ 3047570 h 3139751"/>
                <a:gd name="connsiteX6" fmla="*/ 324957 w 390518"/>
                <a:gd name="connsiteY6" fmla="*/ 178796 h 3139751"/>
                <a:gd name="connsiteX7" fmla="*/ 123734 w 390518"/>
                <a:gd name="connsiteY7" fmla="*/ 0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18" h="3139751">
                  <a:moveTo>
                    <a:pt x="123734" y="0"/>
                  </a:moveTo>
                  <a:cubicBezTo>
                    <a:pt x="167196" y="62795"/>
                    <a:pt x="200140" y="365634"/>
                    <a:pt x="218700" y="760810"/>
                  </a:cubicBezTo>
                  <a:cubicBezTo>
                    <a:pt x="95121" y="780607"/>
                    <a:pt x="0" y="899856"/>
                    <a:pt x="0" y="1044006"/>
                  </a:cubicBezTo>
                  <a:cubicBezTo>
                    <a:pt x="0" y="1194343"/>
                    <a:pt x="103318" y="1317458"/>
                    <a:pt x="234631" y="1329058"/>
                  </a:cubicBezTo>
                  <a:cubicBezTo>
                    <a:pt x="243601" y="2116471"/>
                    <a:pt x="203233" y="2986940"/>
                    <a:pt x="92801" y="3139752"/>
                  </a:cubicBezTo>
                  <a:cubicBezTo>
                    <a:pt x="164257" y="3106343"/>
                    <a:pt x="228289" y="3076029"/>
                    <a:pt x="286444" y="3047570"/>
                  </a:cubicBezTo>
                  <a:cubicBezTo>
                    <a:pt x="422706" y="2572895"/>
                    <a:pt x="413891" y="772100"/>
                    <a:pt x="324957" y="178796"/>
                  </a:cubicBezTo>
                  <a:cubicBezTo>
                    <a:pt x="278092" y="126827"/>
                    <a:pt x="213905" y="60166"/>
                    <a:pt x="123734" y="0"/>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DC1C4C9C-CEB2-444D-87EB-9FF0CBA1CEC9}"/>
                </a:ext>
              </a:extLst>
            </p:cNvPr>
            <p:cNvSpPr/>
            <p:nvPr/>
          </p:nvSpPr>
          <p:spPr>
            <a:xfrm>
              <a:off x="7064356" y="4581896"/>
              <a:ext cx="152271" cy="279396"/>
            </a:xfrm>
            <a:custGeom>
              <a:avLst/>
              <a:gdLst>
                <a:gd name="connsiteX0" fmla="*/ 286599 w 286598"/>
                <a:gd name="connsiteY0" fmla="*/ 18869 h 525869"/>
                <a:gd name="connsiteX1" fmla="*/ 208801 w 286598"/>
                <a:gd name="connsiteY1" fmla="*/ 0 h 525869"/>
                <a:gd name="connsiteX2" fmla="*/ 0 w 286598"/>
                <a:gd name="connsiteY2" fmla="*/ 262935 h 525869"/>
                <a:gd name="connsiteX3" fmla="*/ 208801 w 286598"/>
                <a:gd name="connsiteY3" fmla="*/ 525870 h 525869"/>
                <a:gd name="connsiteX4" fmla="*/ 286599 w 286598"/>
                <a:gd name="connsiteY4" fmla="*/ 507000 h 525869"/>
                <a:gd name="connsiteX5" fmla="*/ 139201 w 286598"/>
                <a:gd name="connsiteY5" fmla="*/ 262935 h 525869"/>
                <a:gd name="connsiteX6" fmla="*/ 286599 w 286598"/>
                <a:gd name="connsiteY6" fmla="*/ 18869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18869"/>
                  </a:moveTo>
                  <a:cubicBezTo>
                    <a:pt x="262471" y="6651"/>
                    <a:pt x="236332" y="0"/>
                    <a:pt x="208801" y="0"/>
                  </a:cubicBezTo>
                  <a:cubicBezTo>
                    <a:pt x="93574" y="0"/>
                    <a:pt x="0" y="117702"/>
                    <a:pt x="0" y="262935"/>
                  </a:cubicBezTo>
                  <a:cubicBezTo>
                    <a:pt x="0" y="408168"/>
                    <a:pt x="93574" y="525870"/>
                    <a:pt x="208801" y="525870"/>
                  </a:cubicBezTo>
                  <a:cubicBezTo>
                    <a:pt x="236332" y="525870"/>
                    <a:pt x="262471" y="519219"/>
                    <a:pt x="286599" y="507000"/>
                  </a:cubicBezTo>
                  <a:cubicBezTo>
                    <a:pt x="201223" y="474829"/>
                    <a:pt x="139201" y="377698"/>
                    <a:pt x="139201" y="262935"/>
                  </a:cubicBezTo>
                  <a:cubicBezTo>
                    <a:pt x="139201" y="148172"/>
                    <a:pt x="201223" y="51040"/>
                    <a:pt x="286599" y="1886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Freeform: Shape 40">
              <a:extLst>
                <a:ext uri="{FF2B5EF4-FFF2-40B4-BE49-F238E27FC236}">
                  <a16:creationId xmlns:a16="http://schemas.microsoft.com/office/drawing/2014/main" id="{C89D368D-012F-473A-ABB0-A2201BD90C57}"/>
                </a:ext>
              </a:extLst>
            </p:cNvPr>
            <p:cNvSpPr/>
            <p:nvPr/>
          </p:nvSpPr>
          <p:spPr>
            <a:xfrm>
              <a:off x="7072491" y="4236758"/>
              <a:ext cx="141095" cy="258852"/>
            </a:xfrm>
            <a:custGeom>
              <a:avLst/>
              <a:gdLst>
                <a:gd name="connsiteX0" fmla="*/ 0 w 265564"/>
                <a:gd name="connsiteY0" fmla="*/ 243601 h 487202"/>
                <a:gd name="connsiteX1" fmla="*/ 193489 w 265564"/>
                <a:gd name="connsiteY1" fmla="*/ 487203 h 487202"/>
                <a:gd name="connsiteX2" fmla="*/ 265564 w 265564"/>
                <a:gd name="connsiteY2" fmla="*/ 469725 h 487202"/>
                <a:gd name="connsiteX3" fmla="*/ 128993 w 265564"/>
                <a:gd name="connsiteY3" fmla="*/ 243601 h 487202"/>
                <a:gd name="connsiteX4" fmla="*/ 265564 w 265564"/>
                <a:gd name="connsiteY4" fmla="*/ 17478 h 487202"/>
                <a:gd name="connsiteX5" fmla="*/ 193489 w 265564"/>
                <a:gd name="connsiteY5" fmla="*/ 0 h 487202"/>
                <a:gd name="connsiteX6" fmla="*/ 0 w 265564"/>
                <a:gd name="connsiteY6" fmla="*/ 243601 h 4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64" h="487202">
                  <a:moveTo>
                    <a:pt x="0" y="243601"/>
                  </a:moveTo>
                  <a:cubicBezTo>
                    <a:pt x="0" y="378162"/>
                    <a:pt x="86614" y="487203"/>
                    <a:pt x="193489" y="487203"/>
                  </a:cubicBezTo>
                  <a:cubicBezTo>
                    <a:pt x="219009" y="487203"/>
                    <a:pt x="243292" y="481016"/>
                    <a:pt x="265564" y="469725"/>
                  </a:cubicBezTo>
                  <a:cubicBezTo>
                    <a:pt x="186529" y="440029"/>
                    <a:pt x="128993" y="350013"/>
                    <a:pt x="128993" y="243601"/>
                  </a:cubicBezTo>
                  <a:cubicBezTo>
                    <a:pt x="128993" y="137190"/>
                    <a:pt x="186529" y="47174"/>
                    <a:pt x="265564" y="17478"/>
                  </a:cubicBezTo>
                  <a:cubicBezTo>
                    <a:pt x="243292" y="6187"/>
                    <a:pt x="219009" y="0"/>
                    <a:pt x="193489" y="0"/>
                  </a:cubicBezTo>
                  <a:cubicBezTo>
                    <a:pt x="86614" y="0"/>
                    <a:pt x="0" y="109041"/>
                    <a:pt x="0" y="243601"/>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38BE9335-7C92-4840-A41F-75D341C49C8F}"/>
                </a:ext>
              </a:extLst>
            </p:cNvPr>
            <p:cNvSpPr/>
            <p:nvPr/>
          </p:nvSpPr>
          <p:spPr>
            <a:xfrm>
              <a:off x="7016447" y="3649204"/>
              <a:ext cx="152271" cy="279396"/>
            </a:xfrm>
            <a:custGeom>
              <a:avLst/>
              <a:gdLst>
                <a:gd name="connsiteX0" fmla="*/ 286599 w 286598"/>
                <a:gd name="connsiteY0" fmla="*/ 506846 h 525869"/>
                <a:gd name="connsiteX1" fmla="*/ 139201 w 286598"/>
                <a:gd name="connsiteY1" fmla="*/ 262935 h 525869"/>
                <a:gd name="connsiteX2" fmla="*/ 286599 w 286598"/>
                <a:gd name="connsiteY2" fmla="*/ 19024 h 525869"/>
                <a:gd name="connsiteX3" fmla="*/ 208801 w 286598"/>
                <a:gd name="connsiteY3" fmla="*/ 0 h 525869"/>
                <a:gd name="connsiteX4" fmla="*/ 0 w 286598"/>
                <a:gd name="connsiteY4" fmla="*/ 262935 h 525869"/>
                <a:gd name="connsiteX5" fmla="*/ 208801 w 286598"/>
                <a:gd name="connsiteY5" fmla="*/ 525870 h 525869"/>
                <a:gd name="connsiteX6" fmla="*/ 286599 w 286598"/>
                <a:gd name="connsiteY6" fmla="*/ 506846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506846"/>
                  </a:moveTo>
                  <a:cubicBezTo>
                    <a:pt x="201222" y="474829"/>
                    <a:pt x="139201" y="377698"/>
                    <a:pt x="139201" y="262935"/>
                  </a:cubicBezTo>
                  <a:cubicBezTo>
                    <a:pt x="139201" y="148172"/>
                    <a:pt x="201222" y="51040"/>
                    <a:pt x="286599" y="19024"/>
                  </a:cubicBezTo>
                  <a:cubicBezTo>
                    <a:pt x="262626" y="6651"/>
                    <a:pt x="236332" y="0"/>
                    <a:pt x="208801" y="0"/>
                  </a:cubicBezTo>
                  <a:cubicBezTo>
                    <a:pt x="93419" y="0"/>
                    <a:pt x="0" y="117702"/>
                    <a:pt x="0" y="262935"/>
                  </a:cubicBezTo>
                  <a:cubicBezTo>
                    <a:pt x="0" y="408168"/>
                    <a:pt x="93419" y="525870"/>
                    <a:pt x="208801" y="525870"/>
                  </a:cubicBezTo>
                  <a:cubicBezTo>
                    <a:pt x="236332" y="525870"/>
                    <a:pt x="262626" y="519219"/>
                    <a:pt x="286599" y="506846"/>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C9354E26-57D2-4BB2-A471-10D5FCD79828}"/>
                </a:ext>
              </a:extLst>
            </p:cNvPr>
            <p:cNvSpPr/>
            <p:nvPr/>
          </p:nvSpPr>
          <p:spPr>
            <a:xfrm>
              <a:off x="6761785" y="4524373"/>
              <a:ext cx="127700" cy="234200"/>
            </a:xfrm>
            <a:custGeom>
              <a:avLst/>
              <a:gdLst>
                <a:gd name="connsiteX0" fmla="*/ 240353 w 240353"/>
                <a:gd name="connsiteY0" fmla="*/ 15931 h 440802"/>
                <a:gd name="connsiteX1" fmla="*/ 175084 w 240353"/>
                <a:gd name="connsiteY1" fmla="*/ 0 h 440802"/>
                <a:gd name="connsiteX2" fmla="*/ 0 w 240353"/>
                <a:gd name="connsiteY2" fmla="*/ 220401 h 440802"/>
                <a:gd name="connsiteX3" fmla="*/ 175084 w 240353"/>
                <a:gd name="connsiteY3" fmla="*/ 440803 h 440802"/>
                <a:gd name="connsiteX4" fmla="*/ 240353 w 240353"/>
                <a:gd name="connsiteY4" fmla="*/ 424872 h 440802"/>
                <a:gd name="connsiteX5" fmla="*/ 116774 w 240353"/>
                <a:gd name="connsiteY5" fmla="*/ 220401 h 440802"/>
                <a:gd name="connsiteX6" fmla="*/ 240353 w 240353"/>
                <a:gd name="connsiteY6" fmla="*/ 15931 h 44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353" h="440802">
                  <a:moveTo>
                    <a:pt x="240353" y="15931"/>
                  </a:moveTo>
                  <a:cubicBezTo>
                    <a:pt x="220247" y="5568"/>
                    <a:pt x="198129" y="0"/>
                    <a:pt x="175084" y="0"/>
                  </a:cubicBezTo>
                  <a:cubicBezTo>
                    <a:pt x="78416" y="0"/>
                    <a:pt x="0" y="98678"/>
                    <a:pt x="0" y="220401"/>
                  </a:cubicBezTo>
                  <a:cubicBezTo>
                    <a:pt x="0" y="342125"/>
                    <a:pt x="78416" y="440803"/>
                    <a:pt x="175084" y="440803"/>
                  </a:cubicBezTo>
                  <a:cubicBezTo>
                    <a:pt x="198129" y="440803"/>
                    <a:pt x="220247" y="435235"/>
                    <a:pt x="240353" y="424872"/>
                  </a:cubicBezTo>
                  <a:cubicBezTo>
                    <a:pt x="168742" y="397960"/>
                    <a:pt x="116774" y="316605"/>
                    <a:pt x="116774" y="220401"/>
                  </a:cubicBezTo>
                  <a:cubicBezTo>
                    <a:pt x="116774" y="124198"/>
                    <a:pt x="168742" y="42843"/>
                    <a:pt x="240353" y="15931"/>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4C4B1F97-E081-40BA-BCAF-4BB7C0C3E57A}"/>
                </a:ext>
              </a:extLst>
            </p:cNvPr>
            <p:cNvSpPr/>
            <p:nvPr/>
          </p:nvSpPr>
          <p:spPr>
            <a:xfrm>
              <a:off x="6753486" y="3982015"/>
              <a:ext cx="105349" cy="193112"/>
            </a:xfrm>
            <a:custGeom>
              <a:avLst/>
              <a:gdLst>
                <a:gd name="connsiteX0" fmla="*/ 144305 w 198283"/>
                <a:gd name="connsiteY0" fmla="*/ 363469 h 363468"/>
                <a:gd name="connsiteX1" fmla="*/ 198284 w 198283"/>
                <a:gd name="connsiteY1" fmla="*/ 350322 h 363468"/>
                <a:gd name="connsiteX2" fmla="*/ 96203 w 198283"/>
                <a:gd name="connsiteY2" fmla="*/ 181734 h 363468"/>
                <a:gd name="connsiteX3" fmla="*/ 198284 w 198283"/>
                <a:gd name="connsiteY3" fmla="*/ 13147 h 363468"/>
                <a:gd name="connsiteX4" fmla="*/ 144305 w 198283"/>
                <a:gd name="connsiteY4" fmla="*/ 0 h 363468"/>
                <a:gd name="connsiteX5" fmla="*/ 0 w 198283"/>
                <a:gd name="connsiteY5" fmla="*/ 181734 h 363468"/>
                <a:gd name="connsiteX6" fmla="*/ 144305 w 198283"/>
                <a:gd name="connsiteY6" fmla="*/ 363469 h 3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83" h="363468">
                  <a:moveTo>
                    <a:pt x="144305" y="363469"/>
                  </a:moveTo>
                  <a:cubicBezTo>
                    <a:pt x="163329" y="363469"/>
                    <a:pt x="181580" y="358829"/>
                    <a:pt x="198284" y="350322"/>
                  </a:cubicBezTo>
                  <a:cubicBezTo>
                    <a:pt x="139201" y="328359"/>
                    <a:pt x="96203" y="261234"/>
                    <a:pt x="96203" y="181734"/>
                  </a:cubicBezTo>
                  <a:cubicBezTo>
                    <a:pt x="96203" y="102235"/>
                    <a:pt x="139201" y="35109"/>
                    <a:pt x="198284" y="13147"/>
                  </a:cubicBezTo>
                  <a:cubicBezTo>
                    <a:pt x="181580" y="4640"/>
                    <a:pt x="163329" y="0"/>
                    <a:pt x="144305" y="0"/>
                  </a:cubicBezTo>
                  <a:cubicBezTo>
                    <a:pt x="64651" y="0"/>
                    <a:pt x="0" y="81355"/>
                    <a:pt x="0" y="181734"/>
                  </a:cubicBezTo>
                  <a:cubicBezTo>
                    <a:pt x="0" y="282114"/>
                    <a:pt x="64651" y="363469"/>
                    <a:pt x="144305" y="36346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F3DEB699-6FC5-4999-B1F6-2593E1D1FCAB}"/>
                </a:ext>
              </a:extLst>
            </p:cNvPr>
            <p:cNvSpPr/>
            <p:nvPr/>
          </p:nvSpPr>
          <p:spPr>
            <a:xfrm>
              <a:off x="6515177" y="3369807"/>
              <a:ext cx="963491" cy="1668162"/>
            </a:xfrm>
            <a:custGeom>
              <a:avLst/>
              <a:gdLst>
                <a:gd name="connsiteX0" fmla="*/ 1242444 w 1813447"/>
                <a:gd name="connsiteY0" fmla="*/ 2118946 h 3139751"/>
                <a:gd name="connsiteX1" fmla="*/ 1314520 w 1813447"/>
                <a:gd name="connsiteY1" fmla="*/ 2101468 h 3139751"/>
                <a:gd name="connsiteX2" fmla="*/ 1435934 w 1813447"/>
                <a:gd name="connsiteY2" fmla="*/ 1875344 h 3139751"/>
                <a:gd name="connsiteX3" fmla="*/ 1314520 w 1813447"/>
                <a:gd name="connsiteY3" fmla="*/ 1649220 h 3139751"/>
                <a:gd name="connsiteX4" fmla="*/ 1242444 w 1813447"/>
                <a:gd name="connsiteY4" fmla="*/ 1631743 h 3139751"/>
                <a:gd name="connsiteX5" fmla="*/ 1048955 w 1813447"/>
                <a:gd name="connsiteY5" fmla="*/ 1875344 h 3139751"/>
                <a:gd name="connsiteX6" fmla="*/ 1242444 w 1813447"/>
                <a:gd name="connsiteY6" fmla="*/ 2118946 h 3139751"/>
                <a:gd name="connsiteX7" fmla="*/ 1033643 w 1813447"/>
                <a:gd name="connsiteY7" fmla="*/ 2544281 h 3139751"/>
                <a:gd name="connsiteX8" fmla="*/ 1242444 w 1813447"/>
                <a:gd name="connsiteY8" fmla="*/ 2807216 h 3139751"/>
                <a:gd name="connsiteX9" fmla="*/ 1320242 w 1813447"/>
                <a:gd name="connsiteY9" fmla="*/ 2788347 h 3139751"/>
                <a:gd name="connsiteX10" fmla="*/ 1451246 w 1813447"/>
                <a:gd name="connsiteY10" fmla="*/ 2544281 h 3139751"/>
                <a:gd name="connsiteX11" fmla="*/ 1320242 w 1813447"/>
                <a:gd name="connsiteY11" fmla="*/ 2300216 h 3139751"/>
                <a:gd name="connsiteX12" fmla="*/ 1242444 w 1813447"/>
                <a:gd name="connsiteY12" fmla="*/ 2281347 h 3139751"/>
                <a:gd name="connsiteX13" fmla="*/ 1033643 w 1813447"/>
                <a:gd name="connsiteY13" fmla="*/ 2544281 h 3139751"/>
                <a:gd name="connsiteX14" fmla="*/ 943472 w 1813447"/>
                <a:gd name="connsiteY14" fmla="*/ 788805 h 3139751"/>
                <a:gd name="connsiteX15" fmla="*/ 1152273 w 1813447"/>
                <a:gd name="connsiteY15" fmla="*/ 1051739 h 3139751"/>
                <a:gd name="connsiteX16" fmla="*/ 1230071 w 1813447"/>
                <a:gd name="connsiteY16" fmla="*/ 1032715 h 3139751"/>
                <a:gd name="connsiteX17" fmla="*/ 1361074 w 1813447"/>
                <a:gd name="connsiteY17" fmla="*/ 788805 h 3139751"/>
                <a:gd name="connsiteX18" fmla="*/ 1230071 w 1813447"/>
                <a:gd name="connsiteY18" fmla="*/ 544894 h 3139751"/>
                <a:gd name="connsiteX19" fmla="*/ 1152273 w 1813447"/>
                <a:gd name="connsiteY19" fmla="*/ 525870 h 3139751"/>
                <a:gd name="connsiteX20" fmla="*/ 943472 w 1813447"/>
                <a:gd name="connsiteY20" fmla="*/ 788805 h 3139751"/>
                <a:gd name="connsiteX21" fmla="*/ 1701343 w 1813447"/>
                <a:gd name="connsiteY21" fmla="*/ 0 h 3139751"/>
                <a:gd name="connsiteX22" fmla="*/ 1796309 w 1813447"/>
                <a:gd name="connsiteY22" fmla="*/ 760810 h 3139751"/>
                <a:gd name="connsiteX23" fmla="*/ 1577609 w 1813447"/>
                <a:gd name="connsiteY23" fmla="*/ 1044006 h 3139751"/>
                <a:gd name="connsiteX24" fmla="*/ 1812240 w 1813447"/>
                <a:gd name="connsiteY24" fmla="*/ 1329058 h 3139751"/>
                <a:gd name="connsiteX25" fmla="*/ 1670410 w 1813447"/>
                <a:gd name="connsiteY25" fmla="*/ 3139752 h 3139751"/>
                <a:gd name="connsiteX26" fmla="*/ 201068 w 1813447"/>
                <a:gd name="connsiteY26" fmla="*/ 2737616 h 3139751"/>
                <a:gd name="connsiteX27" fmla="*/ 169516 w 1813447"/>
                <a:gd name="connsiteY27" fmla="*/ 2130855 h 3139751"/>
                <a:gd name="connsiteX28" fmla="*/ 340269 w 1813447"/>
                <a:gd name="connsiteY28" fmla="*/ 1925611 h 3139751"/>
                <a:gd name="connsiteX29" fmla="*/ 139201 w 1813447"/>
                <a:gd name="connsiteY29" fmla="*/ 1716965 h 3139751"/>
                <a:gd name="connsiteX30" fmla="*/ 0 w 1813447"/>
                <a:gd name="connsiteY30" fmla="*/ 819738 h 3139751"/>
                <a:gd name="connsiteX31" fmla="*/ 307789 w 1813447"/>
                <a:gd name="connsiteY31" fmla="*/ 584334 h 3139751"/>
                <a:gd name="connsiteX32" fmla="*/ 409869 w 1813447"/>
                <a:gd name="connsiteY32" fmla="*/ 610937 h 3139751"/>
                <a:gd name="connsiteX33" fmla="*/ 618670 w 1813447"/>
                <a:gd name="connsiteY33" fmla="*/ 402136 h 3139751"/>
                <a:gd name="connsiteX34" fmla="*/ 618361 w 1813447"/>
                <a:gd name="connsiteY34" fmla="*/ 393010 h 3139751"/>
                <a:gd name="connsiteX35" fmla="*/ 1701343 w 1813447"/>
                <a:gd name="connsiteY35" fmla="*/ 0 h 3139751"/>
                <a:gd name="connsiteX36" fmla="*/ 639241 w 1813447"/>
                <a:gd name="connsiteY36" fmla="*/ 2613882 h 3139751"/>
                <a:gd name="connsiteX37" fmla="*/ 704511 w 1813447"/>
                <a:gd name="connsiteY37" fmla="*/ 2597951 h 3139751"/>
                <a:gd name="connsiteX38" fmla="*/ 814325 w 1813447"/>
                <a:gd name="connsiteY38" fmla="*/ 2393481 h 3139751"/>
                <a:gd name="connsiteX39" fmla="*/ 704511 w 1813447"/>
                <a:gd name="connsiteY39" fmla="*/ 2189010 h 3139751"/>
                <a:gd name="connsiteX40" fmla="*/ 639241 w 1813447"/>
                <a:gd name="connsiteY40" fmla="*/ 2173079 h 3139751"/>
                <a:gd name="connsiteX41" fmla="*/ 464157 w 1813447"/>
                <a:gd name="connsiteY41" fmla="*/ 2393481 h 3139751"/>
                <a:gd name="connsiteX42" fmla="*/ 639241 w 1813447"/>
                <a:gd name="connsiteY42" fmla="*/ 2613882 h 3139751"/>
                <a:gd name="connsiteX43" fmla="*/ 737146 w 1813447"/>
                <a:gd name="connsiteY43" fmla="*/ 1334008 h 3139751"/>
                <a:gd name="connsiteX44" fmla="*/ 646820 w 1813447"/>
                <a:gd name="connsiteY44" fmla="*/ 1165420 h 3139751"/>
                <a:gd name="connsiteX45" fmla="*/ 592841 w 1813447"/>
                <a:gd name="connsiteY45" fmla="*/ 1152273 h 3139751"/>
                <a:gd name="connsiteX46" fmla="*/ 448536 w 1813447"/>
                <a:gd name="connsiteY46" fmla="*/ 1334008 h 3139751"/>
                <a:gd name="connsiteX47" fmla="*/ 592841 w 1813447"/>
                <a:gd name="connsiteY47" fmla="*/ 1515742 h 3139751"/>
                <a:gd name="connsiteX48" fmla="*/ 646820 w 1813447"/>
                <a:gd name="connsiteY48" fmla="*/ 1502595 h 3139751"/>
                <a:gd name="connsiteX49" fmla="*/ 737146 w 1813447"/>
                <a:gd name="connsiteY49" fmla="*/ 1334008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3447" h="3139751">
                  <a:moveTo>
                    <a:pt x="1242444" y="2118946"/>
                  </a:moveTo>
                  <a:cubicBezTo>
                    <a:pt x="1267965" y="2118946"/>
                    <a:pt x="1292247" y="2112759"/>
                    <a:pt x="1314520" y="2101468"/>
                  </a:cubicBezTo>
                  <a:cubicBezTo>
                    <a:pt x="1385667" y="2065431"/>
                    <a:pt x="1435934" y="1977889"/>
                    <a:pt x="1435934" y="1875344"/>
                  </a:cubicBezTo>
                  <a:cubicBezTo>
                    <a:pt x="1435934" y="1772800"/>
                    <a:pt x="1385667" y="1685258"/>
                    <a:pt x="1314520" y="1649220"/>
                  </a:cubicBezTo>
                  <a:cubicBezTo>
                    <a:pt x="1292247" y="1637929"/>
                    <a:pt x="1267965" y="1631743"/>
                    <a:pt x="1242444" y="1631743"/>
                  </a:cubicBezTo>
                  <a:cubicBezTo>
                    <a:pt x="1135569" y="1631743"/>
                    <a:pt x="1048955" y="1740783"/>
                    <a:pt x="1048955" y="1875344"/>
                  </a:cubicBezTo>
                  <a:cubicBezTo>
                    <a:pt x="1048955" y="2009905"/>
                    <a:pt x="1135569" y="2118946"/>
                    <a:pt x="1242444" y="2118946"/>
                  </a:cubicBezTo>
                  <a:close/>
                  <a:moveTo>
                    <a:pt x="1033643" y="2544281"/>
                  </a:moveTo>
                  <a:cubicBezTo>
                    <a:pt x="1033643" y="2689514"/>
                    <a:pt x="1127217" y="2807216"/>
                    <a:pt x="1242444" y="2807216"/>
                  </a:cubicBezTo>
                  <a:cubicBezTo>
                    <a:pt x="1269975" y="2807216"/>
                    <a:pt x="1296114" y="2800566"/>
                    <a:pt x="1320242" y="2788347"/>
                  </a:cubicBezTo>
                  <a:cubicBezTo>
                    <a:pt x="1396957" y="2749525"/>
                    <a:pt x="1451246" y="2654869"/>
                    <a:pt x="1451246" y="2544281"/>
                  </a:cubicBezTo>
                  <a:cubicBezTo>
                    <a:pt x="1451246" y="2433694"/>
                    <a:pt x="1396957" y="2339038"/>
                    <a:pt x="1320242" y="2300216"/>
                  </a:cubicBezTo>
                  <a:cubicBezTo>
                    <a:pt x="1296114" y="2287997"/>
                    <a:pt x="1269975" y="2281347"/>
                    <a:pt x="1242444" y="2281347"/>
                  </a:cubicBezTo>
                  <a:cubicBezTo>
                    <a:pt x="1127217" y="2281347"/>
                    <a:pt x="1033643" y="2399049"/>
                    <a:pt x="1033643" y="2544281"/>
                  </a:cubicBezTo>
                  <a:close/>
                  <a:moveTo>
                    <a:pt x="943472" y="788805"/>
                  </a:moveTo>
                  <a:cubicBezTo>
                    <a:pt x="943472" y="934037"/>
                    <a:pt x="1036891" y="1051739"/>
                    <a:pt x="1152273" y="1051739"/>
                  </a:cubicBezTo>
                  <a:cubicBezTo>
                    <a:pt x="1179804" y="1051739"/>
                    <a:pt x="1206098" y="1045089"/>
                    <a:pt x="1230071" y="1032715"/>
                  </a:cubicBezTo>
                  <a:cubicBezTo>
                    <a:pt x="1306941" y="994048"/>
                    <a:pt x="1361074" y="899392"/>
                    <a:pt x="1361074" y="788805"/>
                  </a:cubicBezTo>
                  <a:cubicBezTo>
                    <a:pt x="1361074" y="678217"/>
                    <a:pt x="1306941" y="583561"/>
                    <a:pt x="1230071" y="544894"/>
                  </a:cubicBezTo>
                  <a:cubicBezTo>
                    <a:pt x="1206098" y="532520"/>
                    <a:pt x="1179804" y="525870"/>
                    <a:pt x="1152273" y="525870"/>
                  </a:cubicBezTo>
                  <a:cubicBezTo>
                    <a:pt x="1036891" y="525870"/>
                    <a:pt x="943472" y="643572"/>
                    <a:pt x="943472" y="788805"/>
                  </a:cubicBezTo>
                  <a:close/>
                  <a:moveTo>
                    <a:pt x="1701343" y="0"/>
                  </a:moveTo>
                  <a:cubicBezTo>
                    <a:pt x="1744805" y="62795"/>
                    <a:pt x="1777749" y="365634"/>
                    <a:pt x="1796309" y="760810"/>
                  </a:cubicBezTo>
                  <a:cubicBezTo>
                    <a:pt x="1672730" y="780607"/>
                    <a:pt x="1577609" y="899856"/>
                    <a:pt x="1577609" y="1044006"/>
                  </a:cubicBezTo>
                  <a:cubicBezTo>
                    <a:pt x="1577609" y="1194343"/>
                    <a:pt x="1680927" y="1317458"/>
                    <a:pt x="1812240" y="1329058"/>
                  </a:cubicBezTo>
                  <a:cubicBezTo>
                    <a:pt x="1821210" y="2116471"/>
                    <a:pt x="1780842" y="2986940"/>
                    <a:pt x="1670410" y="3139752"/>
                  </a:cubicBezTo>
                  <a:cubicBezTo>
                    <a:pt x="1361074" y="3062418"/>
                    <a:pt x="201068" y="2737616"/>
                    <a:pt x="201068" y="2737616"/>
                  </a:cubicBezTo>
                  <a:cubicBezTo>
                    <a:pt x="201068" y="2737616"/>
                    <a:pt x="190860" y="2469113"/>
                    <a:pt x="169516" y="2130855"/>
                  </a:cubicBezTo>
                  <a:cubicBezTo>
                    <a:pt x="266647" y="2113068"/>
                    <a:pt x="340269" y="2028001"/>
                    <a:pt x="340269" y="1925611"/>
                  </a:cubicBezTo>
                  <a:cubicBezTo>
                    <a:pt x="340269" y="1812859"/>
                    <a:pt x="251025" y="1720986"/>
                    <a:pt x="139201" y="1716965"/>
                  </a:cubicBezTo>
                  <a:cubicBezTo>
                    <a:pt x="106566" y="1328285"/>
                    <a:pt x="60630" y="947803"/>
                    <a:pt x="0" y="819738"/>
                  </a:cubicBezTo>
                  <a:cubicBezTo>
                    <a:pt x="104865" y="731268"/>
                    <a:pt x="207564" y="653161"/>
                    <a:pt x="307789" y="584334"/>
                  </a:cubicBezTo>
                  <a:cubicBezTo>
                    <a:pt x="337949" y="601347"/>
                    <a:pt x="372749" y="610937"/>
                    <a:pt x="409869" y="610937"/>
                  </a:cubicBezTo>
                  <a:cubicBezTo>
                    <a:pt x="525251" y="610937"/>
                    <a:pt x="618670" y="517518"/>
                    <a:pt x="618670" y="402136"/>
                  </a:cubicBezTo>
                  <a:cubicBezTo>
                    <a:pt x="618670" y="399042"/>
                    <a:pt x="618670" y="396104"/>
                    <a:pt x="618361" y="393010"/>
                  </a:cubicBezTo>
                  <a:cubicBezTo>
                    <a:pt x="1051275" y="156678"/>
                    <a:pt x="1424179" y="74704"/>
                    <a:pt x="1701343" y="0"/>
                  </a:cubicBezTo>
                  <a:close/>
                  <a:moveTo>
                    <a:pt x="639241" y="2613882"/>
                  </a:moveTo>
                  <a:cubicBezTo>
                    <a:pt x="662287" y="2613882"/>
                    <a:pt x="684404" y="2608314"/>
                    <a:pt x="704511" y="2597951"/>
                  </a:cubicBezTo>
                  <a:cubicBezTo>
                    <a:pt x="768852" y="2565471"/>
                    <a:pt x="814325" y="2486127"/>
                    <a:pt x="814325" y="2393481"/>
                  </a:cubicBezTo>
                  <a:cubicBezTo>
                    <a:pt x="814325" y="2300835"/>
                    <a:pt x="768852" y="2221490"/>
                    <a:pt x="704511" y="2189010"/>
                  </a:cubicBezTo>
                  <a:cubicBezTo>
                    <a:pt x="684404" y="2178647"/>
                    <a:pt x="662287" y="2173079"/>
                    <a:pt x="639241" y="2173079"/>
                  </a:cubicBezTo>
                  <a:cubicBezTo>
                    <a:pt x="542574" y="2173079"/>
                    <a:pt x="464157" y="2271757"/>
                    <a:pt x="464157" y="2393481"/>
                  </a:cubicBezTo>
                  <a:cubicBezTo>
                    <a:pt x="464157" y="2515204"/>
                    <a:pt x="542574" y="2613882"/>
                    <a:pt x="639241" y="2613882"/>
                  </a:cubicBezTo>
                  <a:close/>
                  <a:moveTo>
                    <a:pt x="737146" y="1334008"/>
                  </a:moveTo>
                  <a:cubicBezTo>
                    <a:pt x="737146" y="1257602"/>
                    <a:pt x="699716" y="1192332"/>
                    <a:pt x="646820" y="1165420"/>
                  </a:cubicBezTo>
                  <a:cubicBezTo>
                    <a:pt x="630116" y="1156913"/>
                    <a:pt x="611865" y="1152273"/>
                    <a:pt x="592841" y="1152273"/>
                  </a:cubicBezTo>
                  <a:cubicBezTo>
                    <a:pt x="513187" y="1152273"/>
                    <a:pt x="448536" y="1233628"/>
                    <a:pt x="448536" y="1334008"/>
                  </a:cubicBezTo>
                  <a:cubicBezTo>
                    <a:pt x="448536" y="1434387"/>
                    <a:pt x="513187" y="1515742"/>
                    <a:pt x="592841" y="1515742"/>
                  </a:cubicBezTo>
                  <a:cubicBezTo>
                    <a:pt x="611865" y="1515742"/>
                    <a:pt x="630116" y="1511102"/>
                    <a:pt x="646820" y="1502595"/>
                  </a:cubicBezTo>
                  <a:cubicBezTo>
                    <a:pt x="699716" y="1475683"/>
                    <a:pt x="737146" y="1410414"/>
                    <a:pt x="737146" y="1334008"/>
                  </a:cubicBez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8F1191A1-66A9-4C75-AD2F-E74D561FC473}"/>
                </a:ext>
              </a:extLst>
            </p:cNvPr>
            <p:cNvSpPr/>
            <p:nvPr/>
          </p:nvSpPr>
          <p:spPr>
            <a:xfrm>
              <a:off x="6276457" y="4340135"/>
              <a:ext cx="1024153" cy="313910"/>
            </a:xfrm>
            <a:custGeom>
              <a:avLst/>
              <a:gdLst>
                <a:gd name="connsiteX0" fmla="*/ 0 w 1927621"/>
                <a:gd name="connsiteY0" fmla="*/ 590830 h 590830"/>
                <a:gd name="connsiteX1" fmla="*/ 1927622 w 1927621"/>
                <a:gd name="connsiteY1" fmla="*/ 0 h 590830"/>
              </a:gdLst>
              <a:ahLst/>
              <a:cxnLst>
                <a:cxn ang="0">
                  <a:pos x="connsiteX0" y="connsiteY0"/>
                </a:cxn>
                <a:cxn ang="0">
                  <a:pos x="connsiteX1" y="connsiteY1"/>
                </a:cxn>
              </a:cxnLst>
              <a:rect l="l" t="t" r="r" b="b"/>
              <a:pathLst>
                <a:path w="1927621" h="590830">
                  <a:moveTo>
                    <a:pt x="0" y="590830"/>
                  </a:moveTo>
                  <a:lnTo>
                    <a:pt x="1927622" y="0"/>
                  </a:lnTo>
                </a:path>
              </a:pathLst>
            </a:custGeom>
            <a:ln w="114300" cap="flat">
              <a:solidFill>
                <a:srgbClr val="003C4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421EFFF-6B17-4351-B35D-4AE7B0908B9D}"/>
                </a:ext>
              </a:extLst>
            </p:cNvPr>
            <p:cNvSpPr/>
            <p:nvPr/>
          </p:nvSpPr>
          <p:spPr>
            <a:xfrm>
              <a:off x="6096000" y="4517470"/>
              <a:ext cx="255566" cy="250717"/>
            </a:xfrm>
            <a:custGeom>
              <a:avLst/>
              <a:gdLst>
                <a:gd name="connsiteX0" fmla="*/ 481016 w 481016"/>
                <a:gd name="connsiteY0" fmla="*/ 471891 h 471890"/>
                <a:gd name="connsiteX1" fmla="*/ 0 w 481016"/>
                <a:gd name="connsiteY1" fmla="*/ 361149 h 471890"/>
                <a:gd name="connsiteX2" fmla="*/ 336247 w 481016"/>
                <a:gd name="connsiteY2" fmla="*/ 0 h 471890"/>
              </a:gdLst>
              <a:ahLst/>
              <a:cxnLst>
                <a:cxn ang="0">
                  <a:pos x="connsiteX0" y="connsiteY0"/>
                </a:cxn>
                <a:cxn ang="0">
                  <a:pos x="connsiteX1" y="connsiteY1"/>
                </a:cxn>
                <a:cxn ang="0">
                  <a:pos x="connsiteX2" y="connsiteY2"/>
                </a:cxn>
              </a:cxnLst>
              <a:rect l="l" t="t" r="r" b="b"/>
              <a:pathLst>
                <a:path w="481016" h="471890">
                  <a:moveTo>
                    <a:pt x="481016" y="471891"/>
                  </a:moveTo>
                  <a:lnTo>
                    <a:pt x="0" y="361149"/>
                  </a:lnTo>
                  <a:lnTo>
                    <a:pt x="336247" y="0"/>
                  </a:lnTo>
                  <a:close/>
                </a:path>
              </a:pathLst>
            </a:custGeom>
            <a:solidFill>
              <a:srgbClr val="003C47"/>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1143BA9-9147-4C49-83D5-82EFA4BF3835}"/>
                </a:ext>
              </a:extLst>
            </p:cNvPr>
            <p:cNvSpPr/>
            <p:nvPr/>
          </p:nvSpPr>
          <p:spPr>
            <a:xfrm>
              <a:off x="7213586" y="4246044"/>
              <a:ext cx="157612" cy="253675"/>
            </a:xfrm>
            <a:custGeom>
              <a:avLst/>
              <a:gdLst>
                <a:gd name="connsiteX0" fmla="*/ 0 w 296652"/>
                <a:gd name="connsiteY0" fmla="*/ 452248 h 477458"/>
                <a:gd name="connsiteX1" fmla="*/ 121414 w 296652"/>
                <a:gd name="connsiteY1" fmla="*/ 226124 h 477458"/>
                <a:gd name="connsiteX2" fmla="*/ 0 w 296652"/>
                <a:gd name="connsiteY2" fmla="*/ 0 h 477458"/>
                <a:gd name="connsiteX3" fmla="*/ 296652 w 296652"/>
                <a:gd name="connsiteY3" fmla="*/ 0 h 477458"/>
                <a:gd name="connsiteX4" fmla="*/ 296652 w 296652"/>
                <a:gd name="connsiteY4" fmla="*/ 477459 h 477458"/>
                <a:gd name="connsiteX5" fmla="*/ 0 w 296652"/>
                <a:gd name="connsiteY5" fmla="*/ 452248 h 4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652" h="477458">
                  <a:moveTo>
                    <a:pt x="0" y="452248"/>
                  </a:moveTo>
                  <a:cubicBezTo>
                    <a:pt x="71147" y="416210"/>
                    <a:pt x="121414" y="328669"/>
                    <a:pt x="121414" y="226124"/>
                  </a:cubicBezTo>
                  <a:cubicBezTo>
                    <a:pt x="121414" y="123579"/>
                    <a:pt x="71147" y="36038"/>
                    <a:pt x="0" y="0"/>
                  </a:cubicBezTo>
                  <a:lnTo>
                    <a:pt x="296652" y="0"/>
                  </a:lnTo>
                  <a:lnTo>
                    <a:pt x="296652" y="477459"/>
                  </a:lnTo>
                  <a:lnTo>
                    <a:pt x="0" y="452248"/>
                  </a:ln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D9F503FB-6098-4A5E-AC4D-7ECC15D507C5}"/>
                </a:ext>
              </a:extLst>
            </p:cNvPr>
            <p:cNvSpPr/>
            <p:nvPr/>
          </p:nvSpPr>
          <p:spPr>
            <a:xfrm>
              <a:off x="8190899" y="3943967"/>
              <a:ext cx="182840" cy="215957"/>
            </a:xfrm>
            <a:custGeom>
              <a:avLst/>
              <a:gdLst>
                <a:gd name="connsiteX0" fmla="*/ 0 w 344135"/>
                <a:gd name="connsiteY0" fmla="*/ 406466 h 406466"/>
                <a:gd name="connsiteX1" fmla="*/ 109195 w 344135"/>
                <a:gd name="connsiteY1" fmla="*/ 203233 h 406466"/>
                <a:gd name="connsiteX2" fmla="*/ 0 w 344135"/>
                <a:gd name="connsiteY2" fmla="*/ 0 h 406466"/>
                <a:gd name="connsiteX3" fmla="*/ 344135 w 344135"/>
                <a:gd name="connsiteY3" fmla="*/ 0 h 406466"/>
                <a:gd name="connsiteX4" fmla="*/ 344135 w 344135"/>
                <a:gd name="connsiteY4" fmla="*/ 396413 h 406466"/>
                <a:gd name="connsiteX5" fmla="*/ 0 w 344135"/>
                <a:gd name="connsiteY5" fmla="*/ 406466 h 40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135" h="406466">
                  <a:moveTo>
                    <a:pt x="0" y="406466"/>
                  </a:moveTo>
                  <a:cubicBezTo>
                    <a:pt x="64033" y="374141"/>
                    <a:pt x="109195" y="295415"/>
                    <a:pt x="109195" y="203233"/>
                  </a:cubicBezTo>
                  <a:cubicBezTo>
                    <a:pt x="109195" y="111051"/>
                    <a:pt x="64033" y="32325"/>
                    <a:pt x="0" y="0"/>
                  </a:cubicBezTo>
                  <a:lnTo>
                    <a:pt x="344135" y="0"/>
                  </a:lnTo>
                  <a:lnTo>
                    <a:pt x="344135" y="396413"/>
                  </a:lnTo>
                  <a:lnTo>
                    <a:pt x="0" y="406466"/>
                  </a:ln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952F9A54-0B9B-4635-8DA9-CD624EEC12EF}"/>
                </a:ext>
              </a:extLst>
            </p:cNvPr>
            <p:cNvSpPr/>
            <p:nvPr/>
          </p:nvSpPr>
          <p:spPr>
            <a:xfrm>
              <a:off x="9068122" y="3681581"/>
              <a:ext cx="152106" cy="185387"/>
            </a:xfrm>
            <a:custGeom>
              <a:avLst/>
              <a:gdLst>
                <a:gd name="connsiteX0" fmla="*/ 0 w 286289"/>
                <a:gd name="connsiteY0" fmla="*/ 345218 h 348929"/>
                <a:gd name="connsiteX1" fmla="*/ 92646 w 286289"/>
                <a:gd name="connsiteY1" fmla="*/ 172609 h 348929"/>
                <a:gd name="connsiteX2" fmla="*/ 0 w 286289"/>
                <a:gd name="connsiteY2" fmla="*/ 0 h 348929"/>
                <a:gd name="connsiteX3" fmla="*/ 286290 w 286289"/>
                <a:gd name="connsiteY3" fmla="*/ 0 h 348929"/>
                <a:gd name="connsiteX4" fmla="*/ 286290 w 286289"/>
                <a:gd name="connsiteY4" fmla="*/ 348930 h 348929"/>
                <a:gd name="connsiteX5" fmla="*/ 0 w 286289"/>
                <a:gd name="connsiteY5" fmla="*/ 345218 h 3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89" h="348929">
                  <a:moveTo>
                    <a:pt x="0" y="345218"/>
                  </a:moveTo>
                  <a:cubicBezTo>
                    <a:pt x="54288" y="317687"/>
                    <a:pt x="92646" y="250871"/>
                    <a:pt x="92646" y="172609"/>
                  </a:cubicBezTo>
                  <a:cubicBezTo>
                    <a:pt x="92646" y="94347"/>
                    <a:pt x="54288" y="27531"/>
                    <a:pt x="0" y="0"/>
                  </a:cubicBezTo>
                  <a:lnTo>
                    <a:pt x="286290" y="0"/>
                  </a:lnTo>
                  <a:lnTo>
                    <a:pt x="286290" y="348930"/>
                  </a:lnTo>
                  <a:lnTo>
                    <a:pt x="0" y="345218"/>
                  </a:ln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9EB1937B-879E-4C9C-8272-3C38CF5F80F3}"/>
                </a:ext>
              </a:extLst>
            </p:cNvPr>
            <p:cNvSpPr/>
            <p:nvPr/>
          </p:nvSpPr>
          <p:spPr>
            <a:xfrm>
              <a:off x="9775653" y="3507287"/>
              <a:ext cx="126550" cy="154243"/>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Content Placeholder 9">
              <a:extLst>
                <a:ext uri="{FF2B5EF4-FFF2-40B4-BE49-F238E27FC236}">
                  <a16:creationId xmlns:a16="http://schemas.microsoft.com/office/drawing/2014/main" id="{7CFCD676-D8D8-43D5-88BE-F51B1BDEE462}"/>
                </a:ext>
              </a:extLst>
            </p:cNvPr>
            <p:cNvSpPr txBox="1">
              <a:spLocks/>
            </p:cNvSpPr>
            <p:nvPr/>
          </p:nvSpPr>
          <p:spPr>
            <a:xfrm>
              <a:off x="741614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Post-crash care</a:t>
              </a:r>
            </a:p>
          </p:txBody>
        </p:sp>
        <p:sp>
          <p:nvSpPr>
            <p:cNvPr id="53" name="Content Placeholder 9">
              <a:extLst>
                <a:ext uri="{FF2B5EF4-FFF2-40B4-BE49-F238E27FC236}">
                  <a16:creationId xmlns:a16="http://schemas.microsoft.com/office/drawing/2014/main" id="{E189133B-4331-4E28-8778-183A6A3DBC3B}"/>
                </a:ext>
              </a:extLst>
            </p:cNvPr>
            <p:cNvSpPr txBox="1">
              <a:spLocks/>
            </p:cNvSpPr>
            <p:nvPr/>
          </p:nvSpPr>
          <p:spPr>
            <a:xfrm>
              <a:off x="833623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Safe roads</a:t>
              </a:r>
            </a:p>
          </p:txBody>
        </p:sp>
        <p:sp>
          <p:nvSpPr>
            <p:cNvPr id="54" name="Content Placeholder 9">
              <a:extLst>
                <a:ext uri="{FF2B5EF4-FFF2-40B4-BE49-F238E27FC236}">
                  <a16:creationId xmlns:a16="http://schemas.microsoft.com/office/drawing/2014/main" id="{60FED145-53DC-4F09-BD01-B0D5C663BBA7}"/>
                </a:ext>
              </a:extLst>
            </p:cNvPr>
            <p:cNvSpPr txBox="1">
              <a:spLocks/>
            </p:cNvSpPr>
            <p:nvPr/>
          </p:nvSpPr>
          <p:spPr>
            <a:xfrm>
              <a:off x="8956161" y="437172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Safe speeds</a:t>
              </a:r>
            </a:p>
          </p:txBody>
        </p:sp>
        <p:sp>
          <p:nvSpPr>
            <p:cNvPr id="55" name="Content Placeholder 9">
              <a:extLst>
                <a:ext uri="{FF2B5EF4-FFF2-40B4-BE49-F238E27FC236}">
                  <a16:creationId xmlns:a16="http://schemas.microsoft.com/office/drawing/2014/main" id="{94F5321E-BA5D-47AD-AE8C-26BE1257368E}"/>
                </a:ext>
              </a:extLst>
            </p:cNvPr>
            <p:cNvSpPr txBox="1">
              <a:spLocks/>
            </p:cNvSpPr>
            <p:nvPr/>
          </p:nvSpPr>
          <p:spPr>
            <a:xfrm>
              <a:off x="9740490" y="4041253"/>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Safe vehicles</a:t>
              </a:r>
            </a:p>
          </p:txBody>
        </p:sp>
        <p:sp>
          <p:nvSpPr>
            <p:cNvPr id="56" name="Freeform: Shape 55">
              <a:extLst>
                <a:ext uri="{FF2B5EF4-FFF2-40B4-BE49-F238E27FC236}">
                  <a16:creationId xmlns:a16="http://schemas.microsoft.com/office/drawing/2014/main" id="{284E315E-E543-43F5-BBBC-FF621806172F}"/>
                </a:ext>
              </a:extLst>
            </p:cNvPr>
            <p:cNvSpPr/>
            <p:nvPr/>
          </p:nvSpPr>
          <p:spPr>
            <a:xfrm>
              <a:off x="10409517" y="3337085"/>
              <a:ext cx="108456" cy="132189"/>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Content Placeholder 9">
              <a:extLst>
                <a:ext uri="{FF2B5EF4-FFF2-40B4-BE49-F238E27FC236}">
                  <a16:creationId xmlns:a16="http://schemas.microsoft.com/office/drawing/2014/main" id="{C966CA89-379B-4AFA-91FC-4AC8C8553762}"/>
                </a:ext>
              </a:extLst>
            </p:cNvPr>
            <p:cNvSpPr txBox="1">
              <a:spLocks/>
            </p:cNvSpPr>
            <p:nvPr/>
          </p:nvSpPr>
          <p:spPr>
            <a:xfrm>
              <a:off x="1049122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Safe road users</a:t>
              </a:r>
            </a:p>
          </p:txBody>
        </p:sp>
        <p:sp>
          <p:nvSpPr>
            <p:cNvPr id="58" name="Freeform: Shape 57">
              <a:extLst>
                <a:ext uri="{FF2B5EF4-FFF2-40B4-BE49-F238E27FC236}">
                  <a16:creationId xmlns:a16="http://schemas.microsoft.com/office/drawing/2014/main" id="{558D6F18-8301-4257-AD0A-E97750E700B9}"/>
                </a:ext>
              </a:extLst>
            </p:cNvPr>
            <p:cNvSpPr/>
            <p:nvPr/>
          </p:nvSpPr>
          <p:spPr>
            <a:xfrm>
              <a:off x="475297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943E8D82-114C-454A-88FA-2A54FACCF5DA}"/>
                </a:ext>
              </a:extLst>
            </p:cNvPr>
            <p:cNvSpPr/>
            <p:nvPr/>
          </p:nvSpPr>
          <p:spPr>
            <a:xfrm>
              <a:off x="445183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AF2AE09C-FB64-44DE-83AC-7FA71F44ABAD}"/>
                </a:ext>
              </a:extLst>
            </p:cNvPr>
            <p:cNvSpPr/>
            <p:nvPr/>
          </p:nvSpPr>
          <p:spPr>
            <a:xfrm>
              <a:off x="4377409" y="3375610"/>
              <a:ext cx="492612" cy="150994"/>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596BEA68-76E1-4947-91A8-9C19026FB562}"/>
                </a:ext>
              </a:extLst>
            </p:cNvPr>
            <p:cNvSpPr/>
            <p:nvPr/>
          </p:nvSpPr>
          <p:spPr>
            <a:xfrm>
              <a:off x="490481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AD56A6CF-EF5F-428A-AD21-380FA7F089BC}"/>
                </a:ext>
              </a:extLst>
            </p:cNvPr>
            <p:cNvSpPr/>
            <p:nvPr/>
          </p:nvSpPr>
          <p:spPr>
            <a:xfrm>
              <a:off x="4748608"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CAE84138-475B-4C05-B22E-58738B42E898}"/>
                </a:ext>
              </a:extLst>
            </p:cNvPr>
            <p:cNvSpPr/>
            <p:nvPr/>
          </p:nvSpPr>
          <p:spPr>
            <a:xfrm>
              <a:off x="4722691"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1F2D3F83-886D-4AE0-A6CC-D9E342FD0286}"/>
                </a:ext>
              </a:extLst>
            </p:cNvPr>
            <p:cNvSpPr/>
            <p:nvPr/>
          </p:nvSpPr>
          <p:spPr>
            <a:xfrm>
              <a:off x="458064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3FFC7A67-69FF-4D5B-B59F-E62F54B2EDAC}"/>
                </a:ext>
              </a:extLst>
            </p:cNvPr>
            <p:cNvSpPr/>
            <p:nvPr/>
          </p:nvSpPr>
          <p:spPr>
            <a:xfrm>
              <a:off x="4819931" y="3320376"/>
              <a:ext cx="132985"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A1016500-E8BC-4827-8987-6B3377390D94}"/>
                </a:ext>
              </a:extLst>
            </p:cNvPr>
            <p:cNvSpPr/>
            <p:nvPr/>
          </p:nvSpPr>
          <p:spPr>
            <a:xfrm>
              <a:off x="4292343" y="2951074"/>
              <a:ext cx="131204" cy="1055154"/>
            </a:xfrm>
            <a:custGeom>
              <a:avLst/>
              <a:gdLst>
                <a:gd name="connsiteX0" fmla="*/ 205424 w 246947"/>
                <a:gd name="connsiteY0" fmla="*/ 113107 h 1985970"/>
                <a:gd name="connsiteX1" fmla="*/ 78198 w 246947"/>
                <a:gd name="connsiteY1" fmla="*/ 0 h 1985970"/>
                <a:gd name="connsiteX2" fmla="*/ 138242 w 246947"/>
                <a:gd name="connsiteY2" fmla="*/ 481287 h 1985970"/>
                <a:gd name="connsiteX3" fmla="*/ 0 w 246947"/>
                <a:gd name="connsiteY3" fmla="*/ 660335 h 1985970"/>
                <a:gd name="connsiteX4" fmla="*/ 148327 w 246947"/>
                <a:gd name="connsiteY4" fmla="*/ 840624 h 1985970"/>
                <a:gd name="connsiteX5" fmla="*/ 58648 w 246947"/>
                <a:gd name="connsiteY5" fmla="*/ 1985970 h 1985970"/>
                <a:gd name="connsiteX6" fmla="*/ 181065 w 246947"/>
                <a:gd name="connsiteY6" fmla="*/ 1927632 h 1985970"/>
                <a:gd name="connsiteX7" fmla="*/ 205424 w 246947"/>
                <a:gd name="connsiteY7" fmla="*/ 113107 h 19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47" h="1985970">
                  <a:moveTo>
                    <a:pt x="205424" y="113107"/>
                  </a:moveTo>
                  <a:cubicBezTo>
                    <a:pt x="175789" y="80215"/>
                    <a:pt x="135294" y="38013"/>
                    <a:pt x="78198" y="0"/>
                  </a:cubicBezTo>
                  <a:cubicBezTo>
                    <a:pt x="105660" y="39719"/>
                    <a:pt x="126606" y="231334"/>
                    <a:pt x="138242" y="481287"/>
                  </a:cubicBezTo>
                  <a:cubicBezTo>
                    <a:pt x="60045" y="493700"/>
                    <a:pt x="0" y="569105"/>
                    <a:pt x="0" y="660335"/>
                  </a:cubicBezTo>
                  <a:cubicBezTo>
                    <a:pt x="0" y="755444"/>
                    <a:pt x="65320" y="833332"/>
                    <a:pt x="148327" y="840624"/>
                  </a:cubicBezTo>
                  <a:cubicBezTo>
                    <a:pt x="154068" y="1338668"/>
                    <a:pt x="128467" y="1889309"/>
                    <a:pt x="58648" y="1985970"/>
                  </a:cubicBezTo>
                  <a:cubicBezTo>
                    <a:pt x="103798" y="1964869"/>
                    <a:pt x="144293" y="1945630"/>
                    <a:pt x="181065" y="1927632"/>
                  </a:cubicBezTo>
                  <a:cubicBezTo>
                    <a:pt x="267330" y="1627409"/>
                    <a:pt x="261745" y="488425"/>
                    <a:pt x="205424" y="11310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D6D560EB-0FA6-4842-8068-27549AB0EA10}"/>
                </a:ext>
              </a:extLst>
            </p:cNvPr>
            <p:cNvSpPr/>
            <p:nvPr/>
          </p:nvSpPr>
          <p:spPr>
            <a:xfrm>
              <a:off x="4109504" y="3717709"/>
              <a:ext cx="96282" cy="176738"/>
            </a:xfrm>
            <a:custGeom>
              <a:avLst/>
              <a:gdLst>
                <a:gd name="connsiteX0" fmla="*/ 181220 w 181219"/>
                <a:gd name="connsiteY0" fmla="*/ 11947 h 332649"/>
                <a:gd name="connsiteX1" fmla="*/ 132036 w 181219"/>
                <a:gd name="connsiteY1" fmla="*/ 0 h 332649"/>
                <a:gd name="connsiteX2" fmla="*/ 0 w 181219"/>
                <a:gd name="connsiteY2" fmla="*/ 166325 h 332649"/>
                <a:gd name="connsiteX3" fmla="*/ 132036 w 181219"/>
                <a:gd name="connsiteY3" fmla="*/ 332650 h 332649"/>
                <a:gd name="connsiteX4" fmla="*/ 181220 w 181219"/>
                <a:gd name="connsiteY4" fmla="*/ 320703 h 332649"/>
                <a:gd name="connsiteX5" fmla="*/ 87972 w 181219"/>
                <a:gd name="connsiteY5" fmla="*/ 166325 h 332649"/>
                <a:gd name="connsiteX6" fmla="*/ 181220 w 181219"/>
                <a:gd name="connsiteY6" fmla="*/ 11947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19" h="332649">
                  <a:moveTo>
                    <a:pt x="181220" y="11947"/>
                  </a:moveTo>
                  <a:cubicBezTo>
                    <a:pt x="166014" y="4344"/>
                    <a:pt x="149413" y="0"/>
                    <a:pt x="132036" y="0"/>
                  </a:cubicBezTo>
                  <a:cubicBezTo>
                    <a:pt x="59114" y="0"/>
                    <a:pt x="0" y="74474"/>
                    <a:pt x="0" y="166325"/>
                  </a:cubicBezTo>
                  <a:cubicBezTo>
                    <a:pt x="0" y="258176"/>
                    <a:pt x="59114" y="332650"/>
                    <a:pt x="132036" y="332650"/>
                  </a:cubicBezTo>
                  <a:cubicBezTo>
                    <a:pt x="149413" y="332650"/>
                    <a:pt x="166014" y="328461"/>
                    <a:pt x="181220" y="320703"/>
                  </a:cubicBezTo>
                  <a:cubicBezTo>
                    <a:pt x="127226" y="300378"/>
                    <a:pt x="87972" y="238937"/>
                    <a:pt x="87972" y="166325"/>
                  </a:cubicBezTo>
                  <a:cubicBezTo>
                    <a:pt x="87972" y="93868"/>
                    <a:pt x="127226" y="32427"/>
                    <a:pt x="181220" y="1194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9E1D493A-A400-436F-92F8-CBEEDB13BE69}"/>
                </a:ext>
              </a:extLst>
            </p:cNvPr>
            <p:cNvSpPr/>
            <p:nvPr/>
          </p:nvSpPr>
          <p:spPr>
            <a:xfrm>
              <a:off x="4114615" y="3499424"/>
              <a:ext cx="89276" cy="163713"/>
            </a:xfrm>
            <a:custGeom>
              <a:avLst/>
              <a:gdLst>
                <a:gd name="connsiteX0" fmla="*/ 0 w 168031"/>
                <a:gd name="connsiteY0" fmla="*/ 154068 h 308135"/>
                <a:gd name="connsiteX1" fmla="*/ 122416 w 168031"/>
                <a:gd name="connsiteY1" fmla="*/ 308136 h 308135"/>
                <a:gd name="connsiteX2" fmla="*/ 168032 w 168031"/>
                <a:gd name="connsiteY2" fmla="*/ 297120 h 308135"/>
                <a:gd name="connsiteX3" fmla="*/ 81611 w 168031"/>
                <a:gd name="connsiteY3" fmla="*/ 154068 h 308135"/>
                <a:gd name="connsiteX4" fmla="*/ 168032 w 168031"/>
                <a:gd name="connsiteY4" fmla="*/ 11016 h 308135"/>
                <a:gd name="connsiteX5" fmla="*/ 122416 w 168031"/>
                <a:gd name="connsiteY5" fmla="*/ 0 h 308135"/>
                <a:gd name="connsiteX6" fmla="*/ 0 w 168031"/>
                <a:gd name="connsiteY6" fmla="*/ 154068 h 30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31" h="308135">
                  <a:moveTo>
                    <a:pt x="0" y="154068"/>
                  </a:moveTo>
                  <a:cubicBezTo>
                    <a:pt x="0" y="239247"/>
                    <a:pt x="54925" y="308136"/>
                    <a:pt x="122416" y="308136"/>
                  </a:cubicBezTo>
                  <a:cubicBezTo>
                    <a:pt x="138552" y="308136"/>
                    <a:pt x="153912" y="304257"/>
                    <a:pt x="168032" y="297120"/>
                  </a:cubicBezTo>
                  <a:cubicBezTo>
                    <a:pt x="118072" y="278346"/>
                    <a:pt x="81611" y="221405"/>
                    <a:pt x="81611" y="154068"/>
                  </a:cubicBezTo>
                  <a:cubicBezTo>
                    <a:pt x="81611" y="86886"/>
                    <a:pt x="118072" y="29945"/>
                    <a:pt x="168032" y="11016"/>
                  </a:cubicBezTo>
                  <a:cubicBezTo>
                    <a:pt x="153912" y="3879"/>
                    <a:pt x="138552" y="0"/>
                    <a:pt x="122416" y="0"/>
                  </a:cubicBezTo>
                  <a:cubicBezTo>
                    <a:pt x="54925" y="0"/>
                    <a:pt x="0" y="69044"/>
                    <a:pt x="0" y="15406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E07816CC-FB12-47A9-A356-07101EADAC70}"/>
                </a:ext>
              </a:extLst>
            </p:cNvPr>
            <p:cNvSpPr/>
            <p:nvPr/>
          </p:nvSpPr>
          <p:spPr>
            <a:xfrm>
              <a:off x="4079169" y="3127812"/>
              <a:ext cx="96365" cy="176738"/>
            </a:xfrm>
            <a:custGeom>
              <a:avLst/>
              <a:gdLst>
                <a:gd name="connsiteX0" fmla="*/ 181375 w 181374"/>
                <a:gd name="connsiteY0" fmla="*/ 320548 h 332649"/>
                <a:gd name="connsiteX1" fmla="*/ 88127 w 181374"/>
                <a:gd name="connsiteY1" fmla="*/ 166325 h 332649"/>
                <a:gd name="connsiteX2" fmla="*/ 181375 w 181374"/>
                <a:gd name="connsiteY2" fmla="*/ 11947 h 332649"/>
                <a:gd name="connsiteX3" fmla="*/ 132191 w 181374"/>
                <a:gd name="connsiteY3" fmla="*/ 0 h 332649"/>
                <a:gd name="connsiteX4" fmla="*/ 0 w 181374"/>
                <a:gd name="connsiteY4" fmla="*/ 166325 h 332649"/>
                <a:gd name="connsiteX5" fmla="*/ 132191 w 181374"/>
                <a:gd name="connsiteY5" fmla="*/ 332650 h 332649"/>
                <a:gd name="connsiteX6" fmla="*/ 181375 w 181374"/>
                <a:gd name="connsiteY6" fmla="*/ 320548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74" h="332649">
                  <a:moveTo>
                    <a:pt x="181375" y="320548"/>
                  </a:moveTo>
                  <a:cubicBezTo>
                    <a:pt x="127381" y="300378"/>
                    <a:pt x="88127" y="238937"/>
                    <a:pt x="88127" y="166325"/>
                  </a:cubicBezTo>
                  <a:cubicBezTo>
                    <a:pt x="88127" y="93713"/>
                    <a:pt x="127381" y="32272"/>
                    <a:pt x="181375" y="11947"/>
                  </a:cubicBezTo>
                  <a:cubicBezTo>
                    <a:pt x="166170" y="4189"/>
                    <a:pt x="149568" y="0"/>
                    <a:pt x="132191" y="0"/>
                  </a:cubicBezTo>
                  <a:cubicBezTo>
                    <a:pt x="59114" y="0"/>
                    <a:pt x="0" y="74474"/>
                    <a:pt x="0" y="166325"/>
                  </a:cubicBezTo>
                  <a:cubicBezTo>
                    <a:pt x="0" y="258176"/>
                    <a:pt x="59114" y="332650"/>
                    <a:pt x="132191" y="332650"/>
                  </a:cubicBezTo>
                  <a:cubicBezTo>
                    <a:pt x="149568" y="332650"/>
                    <a:pt x="166170" y="328461"/>
                    <a:pt x="181375" y="32054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B2EBA83C-863E-488D-892C-24279E320A46}"/>
                </a:ext>
              </a:extLst>
            </p:cNvPr>
            <p:cNvSpPr/>
            <p:nvPr/>
          </p:nvSpPr>
          <p:spPr>
            <a:xfrm>
              <a:off x="3918093" y="3681356"/>
              <a:ext cx="80785" cy="148133"/>
            </a:xfrm>
            <a:custGeom>
              <a:avLst/>
              <a:gdLst>
                <a:gd name="connsiteX0" fmla="*/ 152051 w 152050"/>
                <a:gd name="connsiteY0" fmla="*/ 10085 h 278811"/>
                <a:gd name="connsiteX1" fmla="*/ 110780 w 152050"/>
                <a:gd name="connsiteY1" fmla="*/ 0 h 278811"/>
                <a:gd name="connsiteX2" fmla="*/ 0 w 152050"/>
                <a:gd name="connsiteY2" fmla="*/ 139483 h 278811"/>
                <a:gd name="connsiteX3" fmla="*/ 110780 w 152050"/>
                <a:gd name="connsiteY3" fmla="*/ 278812 h 278811"/>
                <a:gd name="connsiteX4" fmla="*/ 152051 w 152050"/>
                <a:gd name="connsiteY4" fmla="*/ 268727 h 278811"/>
                <a:gd name="connsiteX5" fmla="*/ 73853 w 152050"/>
                <a:gd name="connsiteY5" fmla="*/ 139483 h 278811"/>
                <a:gd name="connsiteX6" fmla="*/ 152051 w 152050"/>
                <a:gd name="connsiteY6" fmla="*/ 10085 h 2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50" h="278811">
                  <a:moveTo>
                    <a:pt x="152051" y="10085"/>
                  </a:moveTo>
                  <a:cubicBezTo>
                    <a:pt x="139328" y="3569"/>
                    <a:pt x="125364" y="0"/>
                    <a:pt x="110780" y="0"/>
                  </a:cubicBezTo>
                  <a:cubicBezTo>
                    <a:pt x="49649" y="0"/>
                    <a:pt x="0" y="62372"/>
                    <a:pt x="0" y="139483"/>
                  </a:cubicBezTo>
                  <a:cubicBezTo>
                    <a:pt x="0" y="216440"/>
                    <a:pt x="49649" y="278812"/>
                    <a:pt x="110780" y="278812"/>
                  </a:cubicBezTo>
                  <a:cubicBezTo>
                    <a:pt x="125364" y="278812"/>
                    <a:pt x="139328" y="275243"/>
                    <a:pt x="152051" y="268727"/>
                  </a:cubicBezTo>
                  <a:cubicBezTo>
                    <a:pt x="106746" y="251660"/>
                    <a:pt x="73853" y="200304"/>
                    <a:pt x="73853" y="139483"/>
                  </a:cubicBezTo>
                  <a:cubicBezTo>
                    <a:pt x="73853" y="78508"/>
                    <a:pt x="106746" y="27152"/>
                    <a:pt x="152051" y="1008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43E2A0B1-8C34-4B41-8D19-AB10B5912F97}"/>
                </a:ext>
              </a:extLst>
            </p:cNvPr>
            <p:cNvSpPr/>
            <p:nvPr/>
          </p:nvSpPr>
          <p:spPr>
            <a:xfrm>
              <a:off x="3912899" y="3338349"/>
              <a:ext cx="66606" cy="122084"/>
            </a:xfrm>
            <a:custGeom>
              <a:avLst/>
              <a:gdLst>
                <a:gd name="connsiteX0" fmla="*/ 91231 w 125364"/>
                <a:gd name="connsiteY0" fmla="*/ 229783 h 229782"/>
                <a:gd name="connsiteX1" fmla="*/ 125364 w 125364"/>
                <a:gd name="connsiteY1" fmla="*/ 221560 h 229782"/>
                <a:gd name="connsiteX2" fmla="*/ 60821 w 125364"/>
                <a:gd name="connsiteY2" fmla="*/ 114814 h 229782"/>
                <a:gd name="connsiteX3" fmla="*/ 125364 w 125364"/>
                <a:gd name="connsiteY3" fmla="*/ 8223 h 229782"/>
                <a:gd name="connsiteX4" fmla="*/ 91231 w 125364"/>
                <a:gd name="connsiteY4" fmla="*/ 0 h 229782"/>
                <a:gd name="connsiteX5" fmla="*/ 0 w 125364"/>
                <a:gd name="connsiteY5" fmla="*/ 114814 h 229782"/>
                <a:gd name="connsiteX6" fmla="*/ 91231 w 125364"/>
                <a:gd name="connsiteY6" fmla="*/ 229783 h 22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64" h="229782">
                  <a:moveTo>
                    <a:pt x="91231" y="229783"/>
                  </a:moveTo>
                  <a:cubicBezTo>
                    <a:pt x="103333" y="229783"/>
                    <a:pt x="114814" y="226835"/>
                    <a:pt x="125364" y="221560"/>
                  </a:cubicBezTo>
                  <a:cubicBezTo>
                    <a:pt x="87973" y="207596"/>
                    <a:pt x="60821" y="165239"/>
                    <a:pt x="60821" y="114814"/>
                  </a:cubicBezTo>
                  <a:cubicBezTo>
                    <a:pt x="60821" y="64544"/>
                    <a:pt x="87973" y="22187"/>
                    <a:pt x="125364" y="8223"/>
                  </a:cubicBezTo>
                  <a:cubicBezTo>
                    <a:pt x="114814" y="2793"/>
                    <a:pt x="103333" y="0"/>
                    <a:pt x="91231" y="0"/>
                  </a:cubicBezTo>
                  <a:cubicBezTo>
                    <a:pt x="40806" y="0"/>
                    <a:pt x="0" y="51356"/>
                    <a:pt x="0" y="114814"/>
                  </a:cubicBezTo>
                  <a:cubicBezTo>
                    <a:pt x="0" y="178427"/>
                    <a:pt x="40806" y="229783"/>
                    <a:pt x="91231" y="229783"/>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F7897687-AF34-4105-945D-BF20C0B3C097}"/>
                </a:ext>
              </a:extLst>
            </p:cNvPr>
            <p:cNvSpPr/>
            <p:nvPr/>
          </p:nvSpPr>
          <p:spPr>
            <a:xfrm>
              <a:off x="3762128" y="2951074"/>
              <a:ext cx="609435" cy="1055236"/>
            </a:xfrm>
            <a:custGeom>
              <a:avLst/>
              <a:gdLst>
                <a:gd name="connsiteX0" fmla="*/ 785855 w 1147056"/>
                <a:gd name="connsiteY0" fmla="*/ 1340375 h 1986125"/>
                <a:gd name="connsiteX1" fmla="*/ 831470 w 1147056"/>
                <a:gd name="connsiteY1" fmla="*/ 1329359 h 1986125"/>
                <a:gd name="connsiteX2" fmla="*/ 908271 w 1147056"/>
                <a:gd name="connsiteY2" fmla="*/ 1186307 h 1986125"/>
                <a:gd name="connsiteX3" fmla="*/ 831470 w 1147056"/>
                <a:gd name="connsiteY3" fmla="*/ 1043255 h 1986125"/>
                <a:gd name="connsiteX4" fmla="*/ 785855 w 1147056"/>
                <a:gd name="connsiteY4" fmla="*/ 1032239 h 1986125"/>
                <a:gd name="connsiteX5" fmla="*/ 663438 w 1147056"/>
                <a:gd name="connsiteY5" fmla="*/ 1186307 h 1986125"/>
                <a:gd name="connsiteX6" fmla="*/ 785855 w 1147056"/>
                <a:gd name="connsiteY6" fmla="*/ 1340375 h 1986125"/>
                <a:gd name="connsiteX7" fmla="*/ 653819 w 1147056"/>
                <a:gd name="connsiteY7" fmla="*/ 1609412 h 1986125"/>
                <a:gd name="connsiteX8" fmla="*/ 785855 w 1147056"/>
                <a:gd name="connsiteY8" fmla="*/ 1775737 h 1986125"/>
                <a:gd name="connsiteX9" fmla="*/ 835039 w 1147056"/>
                <a:gd name="connsiteY9" fmla="*/ 1763790 h 1986125"/>
                <a:gd name="connsiteX10" fmla="*/ 917891 w 1147056"/>
                <a:gd name="connsiteY10" fmla="*/ 1609412 h 1986125"/>
                <a:gd name="connsiteX11" fmla="*/ 835039 w 1147056"/>
                <a:gd name="connsiteY11" fmla="*/ 1455033 h 1986125"/>
                <a:gd name="connsiteX12" fmla="*/ 785855 w 1147056"/>
                <a:gd name="connsiteY12" fmla="*/ 1443087 h 1986125"/>
                <a:gd name="connsiteX13" fmla="*/ 653819 w 1147056"/>
                <a:gd name="connsiteY13" fmla="*/ 1609412 h 1986125"/>
                <a:gd name="connsiteX14" fmla="*/ 596722 w 1147056"/>
                <a:gd name="connsiteY14" fmla="*/ 498975 h 1986125"/>
                <a:gd name="connsiteX15" fmla="*/ 728758 w 1147056"/>
                <a:gd name="connsiteY15" fmla="*/ 665300 h 1986125"/>
                <a:gd name="connsiteX16" fmla="*/ 777942 w 1147056"/>
                <a:gd name="connsiteY16" fmla="*/ 653198 h 1986125"/>
                <a:gd name="connsiteX17" fmla="*/ 860794 w 1147056"/>
                <a:gd name="connsiteY17" fmla="*/ 498975 h 1986125"/>
                <a:gd name="connsiteX18" fmla="*/ 777942 w 1147056"/>
                <a:gd name="connsiteY18" fmla="*/ 344752 h 1986125"/>
                <a:gd name="connsiteX19" fmla="*/ 728758 w 1147056"/>
                <a:gd name="connsiteY19" fmla="*/ 332650 h 1986125"/>
                <a:gd name="connsiteX20" fmla="*/ 596722 w 1147056"/>
                <a:gd name="connsiteY20" fmla="*/ 498975 h 1986125"/>
                <a:gd name="connsiteX21" fmla="*/ 1076148 w 1147056"/>
                <a:gd name="connsiteY21" fmla="*/ 0 h 1986125"/>
                <a:gd name="connsiteX22" fmla="*/ 1136193 w 1147056"/>
                <a:gd name="connsiteY22" fmla="*/ 481287 h 1986125"/>
                <a:gd name="connsiteX23" fmla="*/ 997795 w 1147056"/>
                <a:gd name="connsiteY23" fmla="*/ 660490 h 1986125"/>
                <a:gd name="connsiteX24" fmla="*/ 1146278 w 1147056"/>
                <a:gd name="connsiteY24" fmla="*/ 840779 h 1986125"/>
                <a:gd name="connsiteX25" fmla="*/ 1056599 w 1147056"/>
                <a:gd name="connsiteY25" fmla="*/ 1986125 h 1986125"/>
                <a:gd name="connsiteX26" fmla="*/ 127226 w 1147056"/>
                <a:gd name="connsiteY26" fmla="*/ 1731828 h 1986125"/>
                <a:gd name="connsiteX27" fmla="*/ 107211 w 1147056"/>
                <a:gd name="connsiteY27" fmla="*/ 1347977 h 1986125"/>
                <a:gd name="connsiteX28" fmla="*/ 215198 w 1147056"/>
                <a:gd name="connsiteY28" fmla="*/ 1218113 h 1986125"/>
                <a:gd name="connsiteX29" fmla="*/ 87973 w 1147056"/>
                <a:gd name="connsiteY29" fmla="*/ 1086077 h 1986125"/>
                <a:gd name="connsiteX30" fmla="*/ 0 w 1147056"/>
                <a:gd name="connsiteY30" fmla="*/ 518524 h 1986125"/>
                <a:gd name="connsiteX31" fmla="*/ 194718 w 1147056"/>
                <a:gd name="connsiteY31" fmla="*/ 369577 h 1986125"/>
                <a:gd name="connsiteX32" fmla="*/ 259263 w 1147056"/>
                <a:gd name="connsiteY32" fmla="*/ 386333 h 1986125"/>
                <a:gd name="connsiteX33" fmla="*/ 391298 w 1147056"/>
                <a:gd name="connsiteY33" fmla="*/ 254297 h 1986125"/>
                <a:gd name="connsiteX34" fmla="*/ 391143 w 1147056"/>
                <a:gd name="connsiteY34" fmla="*/ 248557 h 1986125"/>
                <a:gd name="connsiteX35" fmla="*/ 1076148 w 1147056"/>
                <a:gd name="connsiteY35" fmla="*/ 0 h 1986125"/>
                <a:gd name="connsiteX36" fmla="*/ 404331 w 1147056"/>
                <a:gd name="connsiteY36" fmla="*/ 1653320 h 1986125"/>
                <a:gd name="connsiteX37" fmla="*/ 445602 w 1147056"/>
                <a:gd name="connsiteY37" fmla="*/ 1643235 h 1986125"/>
                <a:gd name="connsiteX38" fmla="*/ 515111 w 1147056"/>
                <a:gd name="connsiteY38" fmla="*/ 1513837 h 1986125"/>
                <a:gd name="connsiteX39" fmla="*/ 445602 w 1147056"/>
                <a:gd name="connsiteY39" fmla="*/ 1384438 h 1986125"/>
                <a:gd name="connsiteX40" fmla="*/ 404331 w 1147056"/>
                <a:gd name="connsiteY40" fmla="*/ 1374353 h 1986125"/>
                <a:gd name="connsiteX41" fmla="*/ 293551 w 1147056"/>
                <a:gd name="connsiteY41" fmla="*/ 1513837 h 1986125"/>
                <a:gd name="connsiteX42" fmla="*/ 404331 w 1147056"/>
                <a:gd name="connsiteY42" fmla="*/ 1653320 h 1986125"/>
                <a:gd name="connsiteX43" fmla="*/ 466238 w 1147056"/>
                <a:gd name="connsiteY43" fmla="*/ 843882 h 1986125"/>
                <a:gd name="connsiteX44" fmla="*/ 409141 w 1147056"/>
                <a:gd name="connsiteY44" fmla="*/ 737291 h 1986125"/>
                <a:gd name="connsiteX45" fmla="*/ 375007 w 1147056"/>
                <a:gd name="connsiteY45" fmla="*/ 728913 h 1986125"/>
                <a:gd name="connsiteX46" fmla="*/ 283777 w 1147056"/>
                <a:gd name="connsiteY46" fmla="*/ 843882 h 1986125"/>
                <a:gd name="connsiteX47" fmla="*/ 375007 w 1147056"/>
                <a:gd name="connsiteY47" fmla="*/ 958851 h 1986125"/>
                <a:gd name="connsiteX48" fmla="*/ 409141 w 1147056"/>
                <a:gd name="connsiteY48" fmla="*/ 950473 h 1986125"/>
                <a:gd name="connsiteX49" fmla="*/ 466238 w 1147056"/>
                <a:gd name="connsiteY49" fmla="*/ 843882 h 19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056" h="1986125">
                  <a:moveTo>
                    <a:pt x="785855" y="1340375"/>
                  </a:moveTo>
                  <a:cubicBezTo>
                    <a:pt x="801991" y="1340375"/>
                    <a:pt x="817351" y="1336496"/>
                    <a:pt x="831470" y="1329359"/>
                  </a:cubicBezTo>
                  <a:cubicBezTo>
                    <a:pt x="876465" y="1306551"/>
                    <a:pt x="908271" y="1251161"/>
                    <a:pt x="908271" y="1186307"/>
                  </a:cubicBezTo>
                  <a:cubicBezTo>
                    <a:pt x="908271" y="1121453"/>
                    <a:pt x="876465" y="1066063"/>
                    <a:pt x="831470" y="1043255"/>
                  </a:cubicBezTo>
                  <a:cubicBezTo>
                    <a:pt x="817351" y="1036118"/>
                    <a:pt x="801991" y="1032239"/>
                    <a:pt x="785855" y="1032239"/>
                  </a:cubicBezTo>
                  <a:cubicBezTo>
                    <a:pt x="718208" y="1032239"/>
                    <a:pt x="663438" y="1101282"/>
                    <a:pt x="663438" y="1186307"/>
                  </a:cubicBezTo>
                  <a:cubicBezTo>
                    <a:pt x="663438" y="1271331"/>
                    <a:pt x="718363" y="1340375"/>
                    <a:pt x="785855" y="1340375"/>
                  </a:cubicBezTo>
                  <a:close/>
                  <a:moveTo>
                    <a:pt x="653819" y="1609412"/>
                  </a:moveTo>
                  <a:cubicBezTo>
                    <a:pt x="653819" y="1701263"/>
                    <a:pt x="712933" y="1775737"/>
                    <a:pt x="785855" y="1775737"/>
                  </a:cubicBezTo>
                  <a:cubicBezTo>
                    <a:pt x="803232" y="1775737"/>
                    <a:pt x="819833" y="1771547"/>
                    <a:pt x="835039" y="1763790"/>
                  </a:cubicBezTo>
                  <a:cubicBezTo>
                    <a:pt x="883602" y="1739275"/>
                    <a:pt x="917891" y="1679386"/>
                    <a:pt x="917891" y="1609412"/>
                  </a:cubicBezTo>
                  <a:cubicBezTo>
                    <a:pt x="917891" y="1539437"/>
                    <a:pt x="883602" y="1479548"/>
                    <a:pt x="835039" y="1455033"/>
                  </a:cubicBezTo>
                  <a:cubicBezTo>
                    <a:pt x="819833" y="1447276"/>
                    <a:pt x="803232" y="1443087"/>
                    <a:pt x="785855" y="1443087"/>
                  </a:cubicBezTo>
                  <a:cubicBezTo>
                    <a:pt x="712933" y="1443087"/>
                    <a:pt x="653819" y="1517405"/>
                    <a:pt x="653819" y="1609412"/>
                  </a:cubicBezTo>
                  <a:close/>
                  <a:moveTo>
                    <a:pt x="596722" y="498975"/>
                  </a:moveTo>
                  <a:cubicBezTo>
                    <a:pt x="596722" y="590826"/>
                    <a:pt x="655836" y="665300"/>
                    <a:pt x="728758" y="665300"/>
                  </a:cubicBezTo>
                  <a:cubicBezTo>
                    <a:pt x="746135" y="665300"/>
                    <a:pt x="762737" y="661111"/>
                    <a:pt x="777942" y="653198"/>
                  </a:cubicBezTo>
                  <a:cubicBezTo>
                    <a:pt x="826505" y="628684"/>
                    <a:pt x="860794" y="568794"/>
                    <a:pt x="860794" y="498975"/>
                  </a:cubicBezTo>
                  <a:cubicBezTo>
                    <a:pt x="860794" y="429156"/>
                    <a:pt x="826505" y="369111"/>
                    <a:pt x="777942" y="344752"/>
                  </a:cubicBezTo>
                  <a:cubicBezTo>
                    <a:pt x="762737" y="336994"/>
                    <a:pt x="746135" y="332650"/>
                    <a:pt x="728758" y="332650"/>
                  </a:cubicBezTo>
                  <a:cubicBezTo>
                    <a:pt x="655836" y="332650"/>
                    <a:pt x="596722" y="407124"/>
                    <a:pt x="596722" y="498975"/>
                  </a:cubicBezTo>
                  <a:close/>
                  <a:moveTo>
                    <a:pt x="1076148" y="0"/>
                  </a:moveTo>
                  <a:cubicBezTo>
                    <a:pt x="1103610" y="39719"/>
                    <a:pt x="1124401" y="231334"/>
                    <a:pt x="1136193" y="481287"/>
                  </a:cubicBezTo>
                  <a:cubicBezTo>
                    <a:pt x="1057995" y="493855"/>
                    <a:pt x="997795" y="569260"/>
                    <a:pt x="997795" y="660490"/>
                  </a:cubicBezTo>
                  <a:cubicBezTo>
                    <a:pt x="997795" y="755600"/>
                    <a:pt x="1063115" y="833487"/>
                    <a:pt x="1146278" y="840779"/>
                  </a:cubicBezTo>
                  <a:cubicBezTo>
                    <a:pt x="1152018" y="1338823"/>
                    <a:pt x="1126418" y="1889464"/>
                    <a:pt x="1056599" y="1986125"/>
                  </a:cubicBezTo>
                  <a:cubicBezTo>
                    <a:pt x="860950" y="1937252"/>
                    <a:pt x="127226" y="1731828"/>
                    <a:pt x="127226" y="1731828"/>
                  </a:cubicBezTo>
                  <a:cubicBezTo>
                    <a:pt x="127226" y="1731828"/>
                    <a:pt x="120710" y="1561934"/>
                    <a:pt x="107211" y="1347977"/>
                  </a:cubicBezTo>
                  <a:cubicBezTo>
                    <a:pt x="168652" y="1336651"/>
                    <a:pt x="215198" y="1282968"/>
                    <a:pt x="215198" y="1218113"/>
                  </a:cubicBezTo>
                  <a:cubicBezTo>
                    <a:pt x="215198" y="1146743"/>
                    <a:pt x="158723" y="1088715"/>
                    <a:pt x="87973" y="1086077"/>
                  </a:cubicBezTo>
                  <a:cubicBezTo>
                    <a:pt x="67337" y="840158"/>
                    <a:pt x="38323" y="599515"/>
                    <a:pt x="0" y="518524"/>
                  </a:cubicBezTo>
                  <a:cubicBezTo>
                    <a:pt x="66406" y="462514"/>
                    <a:pt x="131261" y="413175"/>
                    <a:pt x="194718" y="369577"/>
                  </a:cubicBezTo>
                  <a:cubicBezTo>
                    <a:pt x="213802" y="380282"/>
                    <a:pt x="235834" y="386333"/>
                    <a:pt x="259263" y="386333"/>
                  </a:cubicBezTo>
                  <a:cubicBezTo>
                    <a:pt x="332185" y="386333"/>
                    <a:pt x="391298" y="327220"/>
                    <a:pt x="391298" y="254297"/>
                  </a:cubicBezTo>
                  <a:cubicBezTo>
                    <a:pt x="391298" y="252280"/>
                    <a:pt x="391298" y="250418"/>
                    <a:pt x="391143" y="248557"/>
                  </a:cubicBezTo>
                  <a:cubicBezTo>
                    <a:pt x="664990" y="99143"/>
                    <a:pt x="900824" y="47322"/>
                    <a:pt x="1076148" y="0"/>
                  </a:cubicBezTo>
                  <a:close/>
                  <a:moveTo>
                    <a:pt x="404331" y="1653320"/>
                  </a:moveTo>
                  <a:cubicBezTo>
                    <a:pt x="418916" y="1653320"/>
                    <a:pt x="432879" y="1649752"/>
                    <a:pt x="445602" y="1643235"/>
                  </a:cubicBezTo>
                  <a:cubicBezTo>
                    <a:pt x="486252" y="1622755"/>
                    <a:pt x="515111" y="1572485"/>
                    <a:pt x="515111" y="1513837"/>
                  </a:cubicBezTo>
                  <a:cubicBezTo>
                    <a:pt x="515111" y="1455189"/>
                    <a:pt x="486408" y="1405074"/>
                    <a:pt x="445602" y="1384438"/>
                  </a:cubicBezTo>
                  <a:cubicBezTo>
                    <a:pt x="432879" y="1377922"/>
                    <a:pt x="418916" y="1374353"/>
                    <a:pt x="404331" y="1374353"/>
                  </a:cubicBezTo>
                  <a:cubicBezTo>
                    <a:pt x="343200" y="1374353"/>
                    <a:pt x="293551" y="1436725"/>
                    <a:pt x="293551" y="1513837"/>
                  </a:cubicBezTo>
                  <a:cubicBezTo>
                    <a:pt x="293551" y="1590948"/>
                    <a:pt x="343200" y="1653320"/>
                    <a:pt x="404331" y="1653320"/>
                  </a:cubicBezTo>
                  <a:close/>
                  <a:moveTo>
                    <a:pt x="466238" y="843882"/>
                  </a:moveTo>
                  <a:cubicBezTo>
                    <a:pt x="466238" y="795629"/>
                    <a:pt x="442499" y="754203"/>
                    <a:pt x="409141" y="737291"/>
                  </a:cubicBezTo>
                  <a:cubicBezTo>
                    <a:pt x="398591" y="731861"/>
                    <a:pt x="386954" y="728913"/>
                    <a:pt x="375007" y="728913"/>
                  </a:cubicBezTo>
                  <a:cubicBezTo>
                    <a:pt x="324582" y="728913"/>
                    <a:pt x="283777" y="780424"/>
                    <a:pt x="283777" y="843882"/>
                  </a:cubicBezTo>
                  <a:cubicBezTo>
                    <a:pt x="283777" y="907340"/>
                    <a:pt x="324737" y="958851"/>
                    <a:pt x="375007" y="958851"/>
                  </a:cubicBezTo>
                  <a:cubicBezTo>
                    <a:pt x="387109" y="958851"/>
                    <a:pt x="398591" y="955903"/>
                    <a:pt x="409141" y="950473"/>
                  </a:cubicBezTo>
                  <a:cubicBezTo>
                    <a:pt x="442654" y="933406"/>
                    <a:pt x="466238" y="892135"/>
                    <a:pt x="466238" y="843882"/>
                  </a:cubicBezTo>
                  <a:close/>
                </a:path>
              </a:pathLst>
            </a:custGeom>
            <a:solidFill>
              <a:sysClr val="window" lastClr="FFFFFF"/>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B2DFDE8C-D89C-4B52-8BDF-B16086F4B761}"/>
                </a:ext>
              </a:extLst>
            </p:cNvPr>
            <p:cNvSpPr/>
            <p:nvPr/>
          </p:nvSpPr>
          <p:spPr>
            <a:xfrm>
              <a:off x="4205787" y="3724139"/>
              <a:ext cx="141539" cy="164043"/>
            </a:xfrm>
            <a:custGeom>
              <a:avLst/>
              <a:gdLst>
                <a:gd name="connsiteX0" fmla="*/ 0 w 266399"/>
                <a:gd name="connsiteY0" fmla="*/ 308756 h 308756"/>
                <a:gd name="connsiteX1" fmla="*/ 82852 w 266399"/>
                <a:gd name="connsiteY1" fmla="*/ 154378 h 308756"/>
                <a:gd name="connsiteX2" fmla="*/ 0 w 266399"/>
                <a:gd name="connsiteY2" fmla="*/ 0 h 308756"/>
                <a:gd name="connsiteX3" fmla="*/ 266400 w 266399"/>
                <a:gd name="connsiteY3" fmla="*/ 0 h 308756"/>
                <a:gd name="connsiteX4" fmla="*/ 266400 w 266399"/>
                <a:gd name="connsiteY4" fmla="*/ 308756 h 308756"/>
                <a:gd name="connsiteX5" fmla="*/ 0 w 266399"/>
                <a:gd name="connsiteY5" fmla="*/ 308756 h 30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99" h="308756">
                  <a:moveTo>
                    <a:pt x="0" y="308756"/>
                  </a:moveTo>
                  <a:cubicBezTo>
                    <a:pt x="48563" y="284242"/>
                    <a:pt x="82852" y="224353"/>
                    <a:pt x="82852" y="154378"/>
                  </a:cubicBezTo>
                  <a:cubicBezTo>
                    <a:pt x="82852" y="84404"/>
                    <a:pt x="48563" y="24514"/>
                    <a:pt x="0" y="0"/>
                  </a:cubicBezTo>
                  <a:lnTo>
                    <a:pt x="266400" y="0"/>
                  </a:lnTo>
                  <a:lnTo>
                    <a:pt x="266400" y="308756"/>
                  </a:lnTo>
                  <a:lnTo>
                    <a:pt x="0" y="308756"/>
                  </a:lnTo>
                  <a:close/>
                </a:path>
              </a:pathLst>
            </a:custGeom>
            <a:solidFill>
              <a:sysClr val="window" lastClr="FFFFFF"/>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F1A5CFFB-DC89-48FA-A2BE-2C0BA7C97E44}"/>
                </a:ext>
              </a:extLst>
            </p:cNvPr>
            <p:cNvSpPr/>
            <p:nvPr/>
          </p:nvSpPr>
          <p:spPr>
            <a:xfrm>
              <a:off x="3627265" y="3555068"/>
              <a:ext cx="657280" cy="201467"/>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055A877C-4994-4D78-B0A0-6B5426540D60}"/>
                </a:ext>
              </a:extLst>
            </p:cNvPr>
            <p:cNvSpPr/>
            <p:nvPr/>
          </p:nvSpPr>
          <p:spPr>
            <a:xfrm>
              <a:off x="2227663" y="3065193"/>
              <a:ext cx="550081" cy="923177"/>
            </a:xfrm>
            <a:custGeom>
              <a:avLst/>
              <a:gdLst>
                <a:gd name="connsiteX0" fmla="*/ 0 w 1035342"/>
                <a:gd name="connsiteY0" fmla="*/ 0 h 1737568"/>
                <a:gd name="connsiteX1" fmla="*/ 1035342 w 1035342"/>
                <a:gd name="connsiteY1" fmla="*/ 1737569 h 1737568"/>
              </a:gdLst>
              <a:ahLst/>
              <a:cxnLst>
                <a:cxn ang="0">
                  <a:pos x="connsiteX0" y="connsiteY0"/>
                </a:cxn>
                <a:cxn ang="0">
                  <a:pos x="connsiteX1" y="connsiteY1"/>
                </a:cxn>
              </a:cxnLst>
              <a:rect l="l" t="t" r="r" b="b"/>
              <a:pathLst>
                <a:path w="1035342" h="1737568">
                  <a:moveTo>
                    <a:pt x="0" y="0"/>
                  </a:moveTo>
                  <a:lnTo>
                    <a:pt x="1035342" y="1737569"/>
                  </a:lnTo>
                </a:path>
              </a:pathLst>
            </a:custGeom>
            <a:ln w="114300" cap="flat">
              <a:solidFill>
                <a:srgbClr val="003C47"/>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F015937B-1766-4153-B19E-2EE25AD922AF}"/>
                </a:ext>
              </a:extLst>
            </p:cNvPr>
            <p:cNvSpPr/>
            <p:nvPr/>
          </p:nvSpPr>
          <p:spPr>
            <a:xfrm>
              <a:off x="2130721" y="2902551"/>
              <a:ext cx="229578" cy="263046"/>
            </a:xfrm>
            <a:custGeom>
              <a:avLst/>
              <a:gdLst>
                <a:gd name="connsiteX0" fmla="*/ 6827 w 432103"/>
                <a:gd name="connsiteY0" fmla="*/ 495096 h 495096"/>
                <a:gd name="connsiteX1" fmla="*/ 0 w 432103"/>
                <a:gd name="connsiteY1" fmla="*/ 0 h 495096"/>
                <a:gd name="connsiteX2" fmla="*/ 432104 w 432103"/>
                <a:gd name="connsiteY2" fmla="*/ 241575 h 495096"/>
              </a:gdLst>
              <a:ahLst/>
              <a:cxnLst>
                <a:cxn ang="0">
                  <a:pos x="connsiteX0" y="connsiteY0"/>
                </a:cxn>
                <a:cxn ang="0">
                  <a:pos x="connsiteX1" y="connsiteY1"/>
                </a:cxn>
                <a:cxn ang="0">
                  <a:pos x="connsiteX2" y="connsiteY2"/>
                </a:cxn>
              </a:cxnLst>
              <a:rect l="l" t="t" r="r" b="b"/>
              <a:pathLst>
                <a:path w="432103" h="495096">
                  <a:moveTo>
                    <a:pt x="6827" y="495096"/>
                  </a:moveTo>
                  <a:lnTo>
                    <a:pt x="0" y="0"/>
                  </a:lnTo>
                  <a:lnTo>
                    <a:pt x="432104" y="241575"/>
                  </a:lnTo>
                  <a:close/>
                </a:path>
              </a:pathLst>
            </a:custGeom>
            <a:solidFill>
              <a:srgbClr val="003C47"/>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39B8D4DC-646E-4E8D-B318-022A8CE0E593}"/>
                </a:ext>
              </a:extLst>
            </p:cNvPr>
            <p:cNvSpPr/>
            <p:nvPr/>
          </p:nvSpPr>
          <p:spPr>
            <a:xfrm>
              <a:off x="3386064" y="3673030"/>
              <a:ext cx="107988" cy="198171"/>
            </a:xfrm>
            <a:custGeom>
              <a:avLst/>
              <a:gdLst>
                <a:gd name="connsiteX0" fmla="*/ 0 w 203251"/>
                <a:gd name="connsiteY0" fmla="*/ 186495 h 372989"/>
                <a:gd name="connsiteX1" fmla="*/ 148172 w 203251"/>
                <a:gd name="connsiteY1" fmla="*/ 372990 h 372989"/>
                <a:gd name="connsiteX2" fmla="*/ 203252 w 203251"/>
                <a:gd name="connsiteY2" fmla="*/ 359647 h 372989"/>
                <a:gd name="connsiteX3" fmla="*/ 98678 w 203251"/>
                <a:gd name="connsiteY3" fmla="*/ 186495 h 372989"/>
                <a:gd name="connsiteX4" fmla="*/ 203252 w 203251"/>
                <a:gd name="connsiteY4" fmla="*/ 13343 h 372989"/>
                <a:gd name="connsiteX5" fmla="*/ 148172 w 203251"/>
                <a:gd name="connsiteY5" fmla="*/ 0 h 372989"/>
                <a:gd name="connsiteX6" fmla="*/ 0 w 203251"/>
                <a:gd name="connsiteY6" fmla="*/ 186495 h 37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51" h="372989">
                  <a:moveTo>
                    <a:pt x="0" y="186495"/>
                  </a:moveTo>
                  <a:cubicBezTo>
                    <a:pt x="0" y="289517"/>
                    <a:pt x="66251" y="372990"/>
                    <a:pt x="148172" y="372990"/>
                  </a:cubicBezTo>
                  <a:cubicBezTo>
                    <a:pt x="167721" y="372990"/>
                    <a:pt x="186185" y="368335"/>
                    <a:pt x="203252" y="359647"/>
                  </a:cubicBezTo>
                  <a:cubicBezTo>
                    <a:pt x="142742" y="336839"/>
                    <a:pt x="98678" y="267951"/>
                    <a:pt x="98678" y="186495"/>
                  </a:cubicBezTo>
                  <a:cubicBezTo>
                    <a:pt x="98678" y="105039"/>
                    <a:pt x="142742" y="36151"/>
                    <a:pt x="203252" y="13343"/>
                  </a:cubicBezTo>
                  <a:cubicBezTo>
                    <a:pt x="186185" y="4655"/>
                    <a:pt x="167721" y="0"/>
                    <a:pt x="148172" y="0"/>
                  </a:cubicBezTo>
                  <a:cubicBezTo>
                    <a:pt x="66251" y="0"/>
                    <a:pt x="0" y="83473"/>
                    <a:pt x="0" y="1864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46379531-EDF8-4407-A4F0-C99EADE26084}"/>
                </a:ext>
              </a:extLst>
            </p:cNvPr>
            <p:cNvSpPr/>
            <p:nvPr/>
          </p:nvSpPr>
          <p:spPr>
            <a:xfrm>
              <a:off x="3601134" y="3009190"/>
              <a:ext cx="158834" cy="1277313"/>
            </a:xfrm>
            <a:custGeom>
              <a:avLst/>
              <a:gdLst>
                <a:gd name="connsiteX0" fmla="*/ 94644 w 298952"/>
                <a:gd name="connsiteY0" fmla="*/ 0 h 2404109"/>
                <a:gd name="connsiteX1" fmla="*/ 167411 w 298952"/>
                <a:gd name="connsiteY1" fmla="*/ 582603 h 2404109"/>
                <a:gd name="connsiteX2" fmla="*/ 0 w 298952"/>
                <a:gd name="connsiteY2" fmla="*/ 799353 h 2404109"/>
                <a:gd name="connsiteX3" fmla="*/ 179669 w 298952"/>
                <a:gd name="connsiteY3" fmla="*/ 1017655 h 2404109"/>
                <a:gd name="connsiteX4" fmla="*/ 71061 w 298952"/>
                <a:gd name="connsiteY4" fmla="*/ 2404110 h 2404109"/>
                <a:gd name="connsiteX5" fmla="*/ 219233 w 298952"/>
                <a:gd name="connsiteY5" fmla="*/ 2333515 h 2404109"/>
                <a:gd name="connsiteX6" fmla="*/ 248712 w 298952"/>
                <a:gd name="connsiteY6" fmla="*/ 136846 h 2404109"/>
                <a:gd name="connsiteX7" fmla="*/ 94644 w 298952"/>
                <a:gd name="connsiteY7" fmla="*/ 0 h 24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52" h="2404109">
                  <a:moveTo>
                    <a:pt x="94644" y="0"/>
                  </a:moveTo>
                  <a:cubicBezTo>
                    <a:pt x="128002" y="48098"/>
                    <a:pt x="153137" y="279898"/>
                    <a:pt x="167411" y="582603"/>
                  </a:cubicBezTo>
                  <a:cubicBezTo>
                    <a:pt x="72767" y="597653"/>
                    <a:pt x="0" y="689039"/>
                    <a:pt x="0" y="799353"/>
                  </a:cubicBezTo>
                  <a:cubicBezTo>
                    <a:pt x="0" y="914477"/>
                    <a:pt x="79129" y="1008811"/>
                    <a:pt x="179669" y="1017655"/>
                  </a:cubicBezTo>
                  <a:cubicBezTo>
                    <a:pt x="186495" y="1620583"/>
                    <a:pt x="155619" y="2287124"/>
                    <a:pt x="71061" y="2404110"/>
                  </a:cubicBezTo>
                  <a:cubicBezTo>
                    <a:pt x="125675" y="2378509"/>
                    <a:pt x="174704" y="2355392"/>
                    <a:pt x="219233" y="2333515"/>
                  </a:cubicBezTo>
                  <a:cubicBezTo>
                    <a:pt x="323651" y="1970144"/>
                    <a:pt x="316825" y="591136"/>
                    <a:pt x="248712" y="136846"/>
                  </a:cubicBezTo>
                  <a:cubicBezTo>
                    <a:pt x="212871" y="97126"/>
                    <a:pt x="163688" y="46081"/>
                    <a:pt x="94644" y="0"/>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DE6341FE-58A7-4C9D-8B01-FDE75CA49AFE}"/>
                </a:ext>
              </a:extLst>
            </p:cNvPr>
            <p:cNvSpPr/>
            <p:nvPr/>
          </p:nvSpPr>
          <p:spPr>
            <a:xfrm>
              <a:off x="3366363" y="3966248"/>
              <a:ext cx="91913" cy="168577"/>
            </a:xfrm>
            <a:custGeom>
              <a:avLst/>
              <a:gdLst>
                <a:gd name="connsiteX0" fmla="*/ 172997 w 172996"/>
                <a:gd name="connsiteY0" fmla="*/ 11326 h 317289"/>
                <a:gd name="connsiteX1" fmla="*/ 125985 w 172996"/>
                <a:gd name="connsiteY1" fmla="*/ 0 h 317289"/>
                <a:gd name="connsiteX2" fmla="*/ 0 w 172996"/>
                <a:gd name="connsiteY2" fmla="*/ 158567 h 317289"/>
                <a:gd name="connsiteX3" fmla="*/ 125985 w 172996"/>
                <a:gd name="connsiteY3" fmla="*/ 317290 h 317289"/>
                <a:gd name="connsiteX4" fmla="*/ 172997 w 172996"/>
                <a:gd name="connsiteY4" fmla="*/ 305964 h 317289"/>
                <a:gd name="connsiteX5" fmla="*/ 83938 w 172996"/>
                <a:gd name="connsiteY5" fmla="*/ 158567 h 317289"/>
                <a:gd name="connsiteX6" fmla="*/ 172997 w 172996"/>
                <a:gd name="connsiteY6" fmla="*/ 11326 h 3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96" h="317289">
                  <a:moveTo>
                    <a:pt x="172997" y="11326"/>
                  </a:moveTo>
                  <a:cubicBezTo>
                    <a:pt x="158412" y="4034"/>
                    <a:pt x="142741" y="0"/>
                    <a:pt x="125985" y="0"/>
                  </a:cubicBezTo>
                  <a:cubicBezTo>
                    <a:pt x="56476" y="0"/>
                    <a:pt x="0" y="71061"/>
                    <a:pt x="0" y="158567"/>
                  </a:cubicBezTo>
                  <a:cubicBezTo>
                    <a:pt x="0" y="246229"/>
                    <a:pt x="56476" y="317290"/>
                    <a:pt x="125985" y="317290"/>
                  </a:cubicBezTo>
                  <a:cubicBezTo>
                    <a:pt x="142586" y="317290"/>
                    <a:pt x="158412" y="313256"/>
                    <a:pt x="172997" y="305964"/>
                  </a:cubicBezTo>
                  <a:cubicBezTo>
                    <a:pt x="121330" y="286569"/>
                    <a:pt x="83938" y="227921"/>
                    <a:pt x="83938" y="158567"/>
                  </a:cubicBezTo>
                  <a:cubicBezTo>
                    <a:pt x="83938" y="89214"/>
                    <a:pt x="121330" y="30721"/>
                    <a:pt x="172997" y="11326"/>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44F99C20-CF8E-4F57-829C-6738C74E8DEF}"/>
                </a:ext>
              </a:extLst>
            </p:cNvPr>
            <p:cNvSpPr/>
            <p:nvPr/>
          </p:nvSpPr>
          <p:spPr>
            <a:xfrm>
              <a:off x="3392577" y="3132429"/>
              <a:ext cx="116644" cy="213916"/>
            </a:xfrm>
            <a:custGeom>
              <a:avLst/>
              <a:gdLst>
                <a:gd name="connsiteX0" fmla="*/ 219543 w 219542"/>
                <a:gd name="connsiteY0" fmla="*/ 388195 h 402624"/>
                <a:gd name="connsiteX1" fmla="*/ 106591 w 219542"/>
                <a:gd name="connsiteY1" fmla="*/ 201390 h 402624"/>
                <a:gd name="connsiteX2" fmla="*/ 219543 w 219542"/>
                <a:gd name="connsiteY2" fmla="*/ 14584 h 402624"/>
                <a:gd name="connsiteX3" fmla="*/ 159964 w 219542"/>
                <a:gd name="connsiteY3" fmla="*/ 0 h 402624"/>
                <a:gd name="connsiteX4" fmla="*/ 0 w 219542"/>
                <a:gd name="connsiteY4" fmla="*/ 201390 h 402624"/>
                <a:gd name="connsiteX5" fmla="*/ 159964 w 219542"/>
                <a:gd name="connsiteY5" fmla="*/ 402624 h 402624"/>
                <a:gd name="connsiteX6" fmla="*/ 219543 w 219542"/>
                <a:gd name="connsiteY6" fmla="*/ 388195 h 40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42" h="402624">
                  <a:moveTo>
                    <a:pt x="219543" y="388195"/>
                  </a:moveTo>
                  <a:cubicBezTo>
                    <a:pt x="154068" y="363681"/>
                    <a:pt x="106591" y="289207"/>
                    <a:pt x="106591" y="201390"/>
                  </a:cubicBezTo>
                  <a:cubicBezTo>
                    <a:pt x="106591" y="113418"/>
                    <a:pt x="154068" y="39099"/>
                    <a:pt x="219543" y="14584"/>
                  </a:cubicBezTo>
                  <a:cubicBezTo>
                    <a:pt x="201079" y="5120"/>
                    <a:pt x="181064" y="0"/>
                    <a:pt x="159964" y="0"/>
                  </a:cubicBezTo>
                  <a:cubicBezTo>
                    <a:pt x="71526" y="0"/>
                    <a:pt x="0" y="90144"/>
                    <a:pt x="0" y="201390"/>
                  </a:cubicBezTo>
                  <a:cubicBezTo>
                    <a:pt x="0" y="312635"/>
                    <a:pt x="71526" y="402624"/>
                    <a:pt x="159964" y="402624"/>
                  </a:cubicBezTo>
                  <a:cubicBezTo>
                    <a:pt x="181064" y="402624"/>
                    <a:pt x="201079" y="397659"/>
                    <a:pt x="219543" y="3881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4C017DD9-757A-4567-BA9C-2CF46CD0DC4C}"/>
                </a:ext>
              </a:extLst>
            </p:cNvPr>
            <p:cNvSpPr/>
            <p:nvPr/>
          </p:nvSpPr>
          <p:spPr>
            <a:xfrm>
              <a:off x="3148160" y="3893211"/>
              <a:ext cx="97766" cy="179376"/>
            </a:xfrm>
            <a:custGeom>
              <a:avLst/>
              <a:gdLst>
                <a:gd name="connsiteX0" fmla="*/ 184012 w 184012"/>
                <a:gd name="connsiteY0" fmla="*/ 12257 h 337614"/>
                <a:gd name="connsiteX1" fmla="*/ 134053 w 184012"/>
                <a:gd name="connsiteY1" fmla="*/ 0 h 337614"/>
                <a:gd name="connsiteX2" fmla="*/ 0 w 184012"/>
                <a:gd name="connsiteY2" fmla="*/ 168807 h 337614"/>
                <a:gd name="connsiteX3" fmla="*/ 134053 w 184012"/>
                <a:gd name="connsiteY3" fmla="*/ 337615 h 337614"/>
                <a:gd name="connsiteX4" fmla="*/ 184012 w 184012"/>
                <a:gd name="connsiteY4" fmla="*/ 325358 h 337614"/>
                <a:gd name="connsiteX5" fmla="*/ 89368 w 184012"/>
                <a:gd name="connsiteY5" fmla="*/ 168807 h 337614"/>
                <a:gd name="connsiteX6" fmla="*/ 184012 w 184012"/>
                <a:gd name="connsiteY6" fmla="*/ 12257 h 3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12" h="337614">
                  <a:moveTo>
                    <a:pt x="184012" y="12257"/>
                  </a:moveTo>
                  <a:cubicBezTo>
                    <a:pt x="168652" y="4344"/>
                    <a:pt x="151741" y="0"/>
                    <a:pt x="134053" y="0"/>
                  </a:cubicBezTo>
                  <a:cubicBezTo>
                    <a:pt x="60045" y="0"/>
                    <a:pt x="0" y="75560"/>
                    <a:pt x="0" y="168807"/>
                  </a:cubicBezTo>
                  <a:cubicBezTo>
                    <a:pt x="0" y="262055"/>
                    <a:pt x="60045" y="337615"/>
                    <a:pt x="134053" y="337615"/>
                  </a:cubicBezTo>
                  <a:cubicBezTo>
                    <a:pt x="151741" y="337615"/>
                    <a:pt x="168652" y="333271"/>
                    <a:pt x="184012" y="325358"/>
                  </a:cubicBezTo>
                  <a:cubicBezTo>
                    <a:pt x="129088" y="304722"/>
                    <a:pt x="89368" y="242506"/>
                    <a:pt x="89368" y="168807"/>
                  </a:cubicBezTo>
                  <a:cubicBezTo>
                    <a:pt x="89368" y="95109"/>
                    <a:pt x="129088" y="32893"/>
                    <a:pt x="184012" y="1225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C7FB1EB6-1B57-4813-A816-0EC5449AA1C7}"/>
                </a:ext>
              </a:extLst>
            </p:cNvPr>
            <p:cNvSpPr/>
            <p:nvPr/>
          </p:nvSpPr>
          <p:spPr>
            <a:xfrm>
              <a:off x="3141812" y="3412787"/>
              <a:ext cx="116149" cy="213009"/>
            </a:xfrm>
            <a:custGeom>
              <a:avLst/>
              <a:gdLst>
                <a:gd name="connsiteX0" fmla="*/ 159188 w 218611"/>
                <a:gd name="connsiteY0" fmla="*/ 400918 h 400917"/>
                <a:gd name="connsiteX1" fmla="*/ 218612 w 218611"/>
                <a:gd name="connsiteY1" fmla="*/ 386333 h 400917"/>
                <a:gd name="connsiteX2" fmla="*/ 105970 w 218611"/>
                <a:gd name="connsiteY2" fmla="*/ 200304 h 400917"/>
                <a:gd name="connsiteX3" fmla="*/ 218612 w 218611"/>
                <a:gd name="connsiteY3" fmla="*/ 14274 h 400917"/>
                <a:gd name="connsiteX4" fmla="*/ 159188 w 218611"/>
                <a:gd name="connsiteY4" fmla="*/ 0 h 400917"/>
                <a:gd name="connsiteX5" fmla="*/ 0 w 218611"/>
                <a:gd name="connsiteY5" fmla="*/ 200304 h 400917"/>
                <a:gd name="connsiteX6" fmla="*/ 159188 w 218611"/>
                <a:gd name="connsiteY6" fmla="*/ 400918 h 40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11" h="400917">
                  <a:moveTo>
                    <a:pt x="159188" y="400918"/>
                  </a:moveTo>
                  <a:cubicBezTo>
                    <a:pt x="180134" y="400918"/>
                    <a:pt x="200304" y="395798"/>
                    <a:pt x="218612" y="386333"/>
                  </a:cubicBezTo>
                  <a:cubicBezTo>
                    <a:pt x="153602" y="362129"/>
                    <a:pt x="105970" y="288121"/>
                    <a:pt x="105970" y="200304"/>
                  </a:cubicBezTo>
                  <a:cubicBezTo>
                    <a:pt x="105970" y="112642"/>
                    <a:pt x="153602" y="38633"/>
                    <a:pt x="218612" y="14274"/>
                  </a:cubicBezTo>
                  <a:cubicBezTo>
                    <a:pt x="200304" y="5120"/>
                    <a:pt x="180134" y="0"/>
                    <a:pt x="159188" y="0"/>
                  </a:cubicBezTo>
                  <a:cubicBezTo>
                    <a:pt x="71371" y="0"/>
                    <a:pt x="0" y="89679"/>
                    <a:pt x="0" y="200304"/>
                  </a:cubicBezTo>
                  <a:cubicBezTo>
                    <a:pt x="0" y="311239"/>
                    <a:pt x="71371" y="400918"/>
                    <a:pt x="159188" y="40091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2CDD4C36-46D0-4ED5-A48B-4C2DF3E99491}"/>
                </a:ext>
              </a:extLst>
            </p:cNvPr>
            <p:cNvSpPr/>
            <p:nvPr/>
          </p:nvSpPr>
          <p:spPr>
            <a:xfrm>
              <a:off x="2959386" y="3009190"/>
              <a:ext cx="737693" cy="1277395"/>
            </a:xfrm>
            <a:custGeom>
              <a:avLst/>
              <a:gdLst>
                <a:gd name="connsiteX0" fmla="*/ 951249 w 1388457"/>
                <a:gd name="connsiteY0" fmla="*/ 1622444 h 2404264"/>
                <a:gd name="connsiteX1" fmla="*/ 1006484 w 1388457"/>
                <a:gd name="connsiteY1" fmla="*/ 1609101 h 2404264"/>
                <a:gd name="connsiteX2" fmla="*/ 1099421 w 1388457"/>
                <a:gd name="connsiteY2" fmla="*/ 1435949 h 2404264"/>
                <a:gd name="connsiteX3" fmla="*/ 1006484 w 1388457"/>
                <a:gd name="connsiteY3" fmla="*/ 1262798 h 2404264"/>
                <a:gd name="connsiteX4" fmla="*/ 951249 w 1388457"/>
                <a:gd name="connsiteY4" fmla="*/ 1249455 h 2404264"/>
                <a:gd name="connsiteX5" fmla="*/ 803077 w 1388457"/>
                <a:gd name="connsiteY5" fmla="*/ 1435949 h 2404264"/>
                <a:gd name="connsiteX6" fmla="*/ 951249 w 1388457"/>
                <a:gd name="connsiteY6" fmla="*/ 1622444 h 2404264"/>
                <a:gd name="connsiteX7" fmla="*/ 765995 w 1388457"/>
                <a:gd name="connsiteY7" fmla="*/ 1959904 h 2404264"/>
                <a:gd name="connsiteX8" fmla="*/ 891980 w 1388457"/>
                <a:gd name="connsiteY8" fmla="*/ 2118472 h 2404264"/>
                <a:gd name="connsiteX9" fmla="*/ 938992 w 1388457"/>
                <a:gd name="connsiteY9" fmla="*/ 2107145 h 2404264"/>
                <a:gd name="connsiteX10" fmla="*/ 1017965 w 1388457"/>
                <a:gd name="connsiteY10" fmla="*/ 1959904 h 2404264"/>
                <a:gd name="connsiteX11" fmla="*/ 938992 w 1388457"/>
                <a:gd name="connsiteY11" fmla="*/ 1812663 h 2404264"/>
                <a:gd name="connsiteX12" fmla="*/ 891980 w 1388457"/>
                <a:gd name="connsiteY12" fmla="*/ 1801337 h 2404264"/>
                <a:gd name="connsiteX13" fmla="*/ 765995 w 1388457"/>
                <a:gd name="connsiteY13" fmla="*/ 1959904 h 2404264"/>
                <a:gd name="connsiteX14" fmla="*/ 815334 w 1388457"/>
                <a:gd name="connsiteY14" fmla="*/ 433345 h 2404264"/>
                <a:gd name="connsiteX15" fmla="*/ 975142 w 1388457"/>
                <a:gd name="connsiteY15" fmla="*/ 634735 h 2404264"/>
                <a:gd name="connsiteX16" fmla="*/ 1034722 w 1388457"/>
                <a:gd name="connsiteY16" fmla="*/ 620150 h 2404264"/>
                <a:gd name="connsiteX17" fmla="*/ 1135106 w 1388457"/>
                <a:gd name="connsiteY17" fmla="*/ 433345 h 2404264"/>
                <a:gd name="connsiteX18" fmla="*/ 1034722 w 1388457"/>
                <a:gd name="connsiteY18" fmla="*/ 246540 h 2404264"/>
                <a:gd name="connsiteX19" fmla="*/ 975142 w 1388457"/>
                <a:gd name="connsiteY19" fmla="*/ 231955 h 2404264"/>
                <a:gd name="connsiteX20" fmla="*/ 815334 w 1388457"/>
                <a:gd name="connsiteY20" fmla="*/ 433345 h 2404264"/>
                <a:gd name="connsiteX21" fmla="*/ 1302517 w 1388457"/>
                <a:gd name="connsiteY21" fmla="*/ 0 h 2404264"/>
                <a:gd name="connsiteX22" fmla="*/ 1375285 w 1388457"/>
                <a:gd name="connsiteY22" fmla="*/ 582603 h 2404264"/>
                <a:gd name="connsiteX23" fmla="*/ 1207873 w 1388457"/>
                <a:gd name="connsiteY23" fmla="*/ 799508 h 2404264"/>
                <a:gd name="connsiteX24" fmla="*/ 1387542 w 1388457"/>
                <a:gd name="connsiteY24" fmla="*/ 1017810 h 2404264"/>
                <a:gd name="connsiteX25" fmla="*/ 1278934 w 1388457"/>
                <a:gd name="connsiteY25" fmla="*/ 2404265 h 2404264"/>
                <a:gd name="connsiteX26" fmla="*/ 153913 w 1388457"/>
                <a:gd name="connsiteY26" fmla="*/ 2096285 h 2404264"/>
                <a:gd name="connsiteX27" fmla="*/ 129709 w 1388457"/>
                <a:gd name="connsiteY27" fmla="*/ 1631754 h 2404264"/>
                <a:gd name="connsiteX28" fmla="*/ 260503 w 1388457"/>
                <a:gd name="connsiteY28" fmla="*/ 1474583 h 2404264"/>
                <a:gd name="connsiteX29" fmla="*/ 106591 w 1388457"/>
                <a:gd name="connsiteY29" fmla="*/ 1314774 h 2404264"/>
                <a:gd name="connsiteX30" fmla="*/ 0 w 1388457"/>
                <a:gd name="connsiteY30" fmla="*/ 627753 h 2404264"/>
                <a:gd name="connsiteX31" fmla="*/ 235679 w 1388457"/>
                <a:gd name="connsiteY31" fmla="*/ 447464 h 2404264"/>
                <a:gd name="connsiteX32" fmla="*/ 313876 w 1388457"/>
                <a:gd name="connsiteY32" fmla="*/ 467789 h 2404264"/>
                <a:gd name="connsiteX33" fmla="*/ 473685 w 1388457"/>
                <a:gd name="connsiteY33" fmla="*/ 307981 h 2404264"/>
                <a:gd name="connsiteX34" fmla="*/ 473375 w 1388457"/>
                <a:gd name="connsiteY34" fmla="*/ 300999 h 2404264"/>
                <a:gd name="connsiteX35" fmla="*/ 1302517 w 1388457"/>
                <a:gd name="connsiteY35" fmla="*/ 0 h 2404264"/>
                <a:gd name="connsiteX36" fmla="*/ 489355 w 1388457"/>
                <a:gd name="connsiteY36" fmla="*/ 2001486 h 2404264"/>
                <a:gd name="connsiteX37" fmla="*/ 539315 w 1388457"/>
                <a:gd name="connsiteY37" fmla="*/ 1989228 h 2404264"/>
                <a:gd name="connsiteX38" fmla="*/ 623409 w 1388457"/>
                <a:gd name="connsiteY38" fmla="*/ 1832678 h 2404264"/>
                <a:gd name="connsiteX39" fmla="*/ 539315 w 1388457"/>
                <a:gd name="connsiteY39" fmla="*/ 1676128 h 2404264"/>
                <a:gd name="connsiteX40" fmla="*/ 489355 w 1388457"/>
                <a:gd name="connsiteY40" fmla="*/ 1663871 h 2404264"/>
                <a:gd name="connsiteX41" fmla="*/ 355303 w 1388457"/>
                <a:gd name="connsiteY41" fmla="*/ 1832678 h 2404264"/>
                <a:gd name="connsiteX42" fmla="*/ 489355 w 1388457"/>
                <a:gd name="connsiteY42" fmla="*/ 2001486 h 2404264"/>
                <a:gd name="connsiteX43" fmla="*/ 661887 w 1388457"/>
                <a:gd name="connsiteY43" fmla="*/ 960092 h 2404264"/>
                <a:gd name="connsiteX44" fmla="*/ 562278 w 1388457"/>
                <a:gd name="connsiteY44" fmla="*/ 774063 h 2404264"/>
                <a:gd name="connsiteX45" fmla="*/ 502699 w 1388457"/>
                <a:gd name="connsiteY45" fmla="*/ 759478 h 2404264"/>
                <a:gd name="connsiteX46" fmla="*/ 343511 w 1388457"/>
                <a:gd name="connsiteY46" fmla="*/ 960092 h 2404264"/>
                <a:gd name="connsiteX47" fmla="*/ 502699 w 1388457"/>
                <a:gd name="connsiteY47" fmla="*/ 1160706 h 2404264"/>
                <a:gd name="connsiteX48" fmla="*/ 562278 w 1388457"/>
                <a:gd name="connsiteY48" fmla="*/ 1146122 h 2404264"/>
                <a:gd name="connsiteX49" fmla="*/ 661887 w 1388457"/>
                <a:gd name="connsiteY49" fmla="*/ 960092 h 24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8457" h="2404264">
                  <a:moveTo>
                    <a:pt x="951249" y="1622444"/>
                  </a:moveTo>
                  <a:cubicBezTo>
                    <a:pt x="970798" y="1622444"/>
                    <a:pt x="989417" y="1617635"/>
                    <a:pt x="1006484" y="1609101"/>
                  </a:cubicBezTo>
                  <a:cubicBezTo>
                    <a:pt x="1060943" y="1581484"/>
                    <a:pt x="1099421" y="1514457"/>
                    <a:pt x="1099421" y="1435949"/>
                  </a:cubicBezTo>
                  <a:cubicBezTo>
                    <a:pt x="1099421" y="1357442"/>
                    <a:pt x="1060943" y="1290415"/>
                    <a:pt x="1006484" y="1262798"/>
                  </a:cubicBezTo>
                  <a:cubicBezTo>
                    <a:pt x="989417" y="1254109"/>
                    <a:pt x="970798" y="1249455"/>
                    <a:pt x="951249" y="1249455"/>
                  </a:cubicBezTo>
                  <a:cubicBezTo>
                    <a:pt x="869483" y="1249455"/>
                    <a:pt x="803077" y="1332927"/>
                    <a:pt x="803077" y="1435949"/>
                  </a:cubicBezTo>
                  <a:cubicBezTo>
                    <a:pt x="803077" y="1538972"/>
                    <a:pt x="869327" y="1622444"/>
                    <a:pt x="951249" y="1622444"/>
                  </a:cubicBezTo>
                  <a:close/>
                  <a:moveTo>
                    <a:pt x="765995" y="1959904"/>
                  </a:moveTo>
                  <a:cubicBezTo>
                    <a:pt x="765995" y="2047566"/>
                    <a:pt x="822471" y="2118472"/>
                    <a:pt x="891980" y="2118472"/>
                  </a:cubicBezTo>
                  <a:cubicBezTo>
                    <a:pt x="908581" y="2118472"/>
                    <a:pt x="924407" y="2114438"/>
                    <a:pt x="938992" y="2107145"/>
                  </a:cubicBezTo>
                  <a:cubicBezTo>
                    <a:pt x="985227" y="2083717"/>
                    <a:pt x="1017965" y="2026620"/>
                    <a:pt x="1017965" y="1959904"/>
                  </a:cubicBezTo>
                  <a:cubicBezTo>
                    <a:pt x="1017965" y="1893188"/>
                    <a:pt x="985227" y="1836091"/>
                    <a:pt x="938992" y="1812663"/>
                  </a:cubicBezTo>
                  <a:cubicBezTo>
                    <a:pt x="924407" y="1805216"/>
                    <a:pt x="908737" y="1801337"/>
                    <a:pt x="891980" y="1801337"/>
                  </a:cubicBezTo>
                  <a:cubicBezTo>
                    <a:pt x="822471" y="1801182"/>
                    <a:pt x="765995" y="1872242"/>
                    <a:pt x="765995" y="1959904"/>
                  </a:cubicBezTo>
                  <a:close/>
                  <a:moveTo>
                    <a:pt x="815334" y="433345"/>
                  </a:moveTo>
                  <a:cubicBezTo>
                    <a:pt x="815334" y="544590"/>
                    <a:pt x="886860" y="634735"/>
                    <a:pt x="975142" y="634735"/>
                  </a:cubicBezTo>
                  <a:cubicBezTo>
                    <a:pt x="996244" y="634735"/>
                    <a:pt x="1016413" y="629615"/>
                    <a:pt x="1034722" y="620150"/>
                  </a:cubicBezTo>
                  <a:cubicBezTo>
                    <a:pt x="1093525" y="590516"/>
                    <a:pt x="1135106" y="518059"/>
                    <a:pt x="1135106" y="433345"/>
                  </a:cubicBezTo>
                  <a:cubicBezTo>
                    <a:pt x="1135106" y="348631"/>
                    <a:pt x="1093680" y="276174"/>
                    <a:pt x="1034722" y="246540"/>
                  </a:cubicBezTo>
                  <a:cubicBezTo>
                    <a:pt x="1016413" y="237075"/>
                    <a:pt x="996244" y="231955"/>
                    <a:pt x="975142" y="231955"/>
                  </a:cubicBezTo>
                  <a:cubicBezTo>
                    <a:pt x="886860" y="231955"/>
                    <a:pt x="815334" y="322100"/>
                    <a:pt x="815334" y="433345"/>
                  </a:cubicBezTo>
                  <a:close/>
                  <a:moveTo>
                    <a:pt x="1302517" y="0"/>
                  </a:moveTo>
                  <a:cubicBezTo>
                    <a:pt x="1335721" y="48098"/>
                    <a:pt x="1361010" y="279898"/>
                    <a:pt x="1375285" y="582603"/>
                  </a:cubicBezTo>
                  <a:cubicBezTo>
                    <a:pt x="1280641" y="597808"/>
                    <a:pt x="1207873" y="689039"/>
                    <a:pt x="1207873" y="799508"/>
                  </a:cubicBezTo>
                  <a:cubicBezTo>
                    <a:pt x="1207873" y="914632"/>
                    <a:pt x="1287002" y="1008966"/>
                    <a:pt x="1387542" y="1017810"/>
                  </a:cubicBezTo>
                  <a:cubicBezTo>
                    <a:pt x="1394369" y="1620738"/>
                    <a:pt x="1363493" y="2287279"/>
                    <a:pt x="1278934" y="2404265"/>
                  </a:cubicBezTo>
                  <a:cubicBezTo>
                    <a:pt x="1042014" y="2344996"/>
                    <a:pt x="153913" y="2096285"/>
                    <a:pt x="153913" y="2096285"/>
                  </a:cubicBezTo>
                  <a:cubicBezTo>
                    <a:pt x="153913" y="2096285"/>
                    <a:pt x="146155" y="1890706"/>
                    <a:pt x="129709" y="1631754"/>
                  </a:cubicBezTo>
                  <a:cubicBezTo>
                    <a:pt x="204028" y="1618100"/>
                    <a:pt x="260503" y="1552936"/>
                    <a:pt x="260503" y="1474583"/>
                  </a:cubicBezTo>
                  <a:cubicBezTo>
                    <a:pt x="260503" y="1388317"/>
                    <a:pt x="192236" y="1317877"/>
                    <a:pt x="106591" y="1314774"/>
                  </a:cubicBezTo>
                  <a:cubicBezTo>
                    <a:pt x="81611" y="1017189"/>
                    <a:pt x="46391" y="725810"/>
                    <a:pt x="0" y="627753"/>
                  </a:cubicBezTo>
                  <a:cubicBezTo>
                    <a:pt x="80370" y="559951"/>
                    <a:pt x="158878" y="500216"/>
                    <a:pt x="235679" y="447464"/>
                  </a:cubicBezTo>
                  <a:cubicBezTo>
                    <a:pt x="258797" y="460497"/>
                    <a:pt x="285483" y="467789"/>
                    <a:pt x="313876" y="467789"/>
                  </a:cubicBezTo>
                  <a:cubicBezTo>
                    <a:pt x="402159" y="467789"/>
                    <a:pt x="473685" y="396263"/>
                    <a:pt x="473685" y="307981"/>
                  </a:cubicBezTo>
                  <a:cubicBezTo>
                    <a:pt x="473685" y="305653"/>
                    <a:pt x="473685" y="303326"/>
                    <a:pt x="473375" y="300999"/>
                  </a:cubicBezTo>
                  <a:cubicBezTo>
                    <a:pt x="804784" y="119934"/>
                    <a:pt x="1090422" y="57252"/>
                    <a:pt x="1302517" y="0"/>
                  </a:cubicBezTo>
                  <a:close/>
                  <a:moveTo>
                    <a:pt x="489355" y="2001486"/>
                  </a:moveTo>
                  <a:cubicBezTo>
                    <a:pt x="507043" y="2001486"/>
                    <a:pt x="523955" y="1997296"/>
                    <a:pt x="539315" y="1989228"/>
                  </a:cubicBezTo>
                  <a:cubicBezTo>
                    <a:pt x="588654" y="1964404"/>
                    <a:pt x="623409" y="1903583"/>
                    <a:pt x="623409" y="1832678"/>
                  </a:cubicBezTo>
                  <a:cubicBezTo>
                    <a:pt x="623409" y="1761773"/>
                    <a:pt x="588654" y="1700952"/>
                    <a:pt x="539315" y="1676128"/>
                  </a:cubicBezTo>
                  <a:cubicBezTo>
                    <a:pt x="523955" y="1668215"/>
                    <a:pt x="507043" y="1663871"/>
                    <a:pt x="489355" y="1663871"/>
                  </a:cubicBezTo>
                  <a:cubicBezTo>
                    <a:pt x="415347" y="1663871"/>
                    <a:pt x="355303" y="1739430"/>
                    <a:pt x="355303" y="1832678"/>
                  </a:cubicBezTo>
                  <a:cubicBezTo>
                    <a:pt x="355303" y="1925925"/>
                    <a:pt x="415347" y="2001486"/>
                    <a:pt x="489355" y="2001486"/>
                  </a:cubicBezTo>
                  <a:close/>
                  <a:moveTo>
                    <a:pt x="661887" y="960092"/>
                  </a:moveTo>
                  <a:cubicBezTo>
                    <a:pt x="661887" y="875844"/>
                    <a:pt x="620616" y="803697"/>
                    <a:pt x="562278" y="774063"/>
                  </a:cubicBezTo>
                  <a:cubicBezTo>
                    <a:pt x="543815" y="764598"/>
                    <a:pt x="523644" y="759478"/>
                    <a:pt x="502699" y="759478"/>
                  </a:cubicBezTo>
                  <a:cubicBezTo>
                    <a:pt x="414726" y="759478"/>
                    <a:pt x="343511" y="849313"/>
                    <a:pt x="343511" y="960092"/>
                  </a:cubicBezTo>
                  <a:cubicBezTo>
                    <a:pt x="343511" y="1070872"/>
                    <a:pt x="414882" y="1160706"/>
                    <a:pt x="502699" y="1160706"/>
                  </a:cubicBezTo>
                  <a:cubicBezTo>
                    <a:pt x="523644" y="1160706"/>
                    <a:pt x="543815" y="1155586"/>
                    <a:pt x="562278" y="1146122"/>
                  </a:cubicBezTo>
                  <a:cubicBezTo>
                    <a:pt x="620461" y="1116488"/>
                    <a:pt x="661887" y="1044341"/>
                    <a:pt x="661887" y="960092"/>
                  </a:cubicBezTo>
                  <a:close/>
                </a:path>
              </a:pathLst>
            </a:custGeom>
            <a:solidFill>
              <a:sysClr val="window" lastClr="FFFFFF"/>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2D2BE0E5-0252-4C88-ABDA-1F9A59FAA59B}"/>
                </a:ext>
              </a:extLst>
            </p:cNvPr>
            <p:cNvSpPr/>
            <p:nvPr/>
          </p:nvSpPr>
          <p:spPr>
            <a:xfrm>
              <a:off x="2751982" y="3756536"/>
              <a:ext cx="875283" cy="268239"/>
            </a:xfrm>
            <a:custGeom>
              <a:avLst/>
              <a:gdLst>
                <a:gd name="connsiteX0" fmla="*/ 0 w 1647424"/>
                <a:gd name="connsiteY0" fmla="*/ 504871 h 504870"/>
                <a:gd name="connsiteX1" fmla="*/ 1647425 w 1647424"/>
                <a:gd name="connsiteY1" fmla="*/ 0 h 504870"/>
              </a:gdLst>
              <a:ahLst/>
              <a:cxnLst>
                <a:cxn ang="0">
                  <a:pos x="connsiteX0" y="connsiteY0"/>
                </a:cxn>
                <a:cxn ang="0">
                  <a:pos x="connsiteX1" y="connsiteY1"/>
                </a:cxn>
              </a:cxnLst>
              <a:rect l="l" t="t" r="r" b="b"/>
              <a:pathLst>
                <a:path w="1647424" h="504870">
                  <a:moveTo>
                    <a:pt x="0" y="504871"/>
                  </a:moveTo>
                  <a:lnTo>
                    <a:pt x="164742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9A069A00-D0E2-4D79-8131-D14C8F97ECB1}"/>
                </a:ext>
              </a:extLst>
            </p:cNvPr>
            <p:cNvSpPr/>
            <p:nvPr/>
          </p:nvSpPr>
          <p:spPr>
            <a:xfrm>
              <a:off x="2537242" y="4188407"/>
              <a:ext cx="137335" cy="252000"/>
            </a:xfrm>
            <a:custGeom>
              <a:avLst/>
              <a:gdLst>
                <a:gd name="connsiteX0" fmla="*/ 258487 w 258486"/>
                <a:gd name="connsiteY0" fmla="*/ 17067 h 474305"/>
                <a:gd name="connsiteX1" fmla="*/ 188357 w 258486"/>
                <a:gd name="connsiteY1" fmla="*/ 0 h 474305"/>
                <a:gd name="connsiteX2" fmla="*/ 0 w 258486"/>
                <a:gd name="connsiteY2" fmla="*/ 237230 h 474305"/>
                <a:gd name="connsiteX3" fmla="*/ 188357 w 258486"/>
                <a:gd name="connsiteY3" fmla="*/ 474306 h 474305"/>
                <a:gd name="connsiteX4" fmla="*/ 258487 w 258486"/>
                <a:gd name="connsiteY4" fmla="*/ 457239 h 474305"/>
                <a:gd name="connsiteX5" fmla="*/ 125519 w 258486"/>
                <a:gd name="connsiteY5" fmla="*/ 237230 h 474305"/>
                <a:gd name="connsiteX6" fmla="*/ 258487 w 258486"/>
                <a:gd name="connsiteY6" fmla="*/ 17067 h 4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305">
                  <a:moveTo>
                    <a:pt x="258487" y="17067"/>
                  </a:moveTo>
                  <a:cubicBezTo>
                    <a:pt x="236765" y="6051"/>
                    <a:pt x="213182" y="0"/>
                    <a:pt x="188357" y="0"/>
                  </a:cubicBezTo>
                  <a:cubicBezTo>
                    <a:pt x="84404" y="0"/>
                    <a:pt x="0" y="106281"/>
                    <a:pt x="0" y="237230"/>
                  </a:cubicBezTo>
                  <a:cubicBezTo>
                    <a:pt x="0" y="368180"/>
                    <a:pt x="84404" y="474306"/>
                    <a:pt x="188357" y="474306"/>
                  </a:cubicBezTo>
                  <a:cubicBezTo>
                    <a:pt x="213182" y="474306"/>
                    <a:pt x="236765" y="468255"/>
                    <a:pt x="258487" y="457239"/>
                  </a:cubicBezTo>
                  <a:cubicBezTo>
                    <a:pt x="181530" y="428225"/>
                    <a:pt x="125519" y="340718"/>
                    <a:pt x="125519" y="237230"/>
                  </a:cubicBezTo>
                  <a:cubicBezTo>
                    <a:pt x="125519" y="133743"/>
                    <a:pt x="181530" y="46081"/>
                    <a:pt x="258487" y="17067"/>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D84923CE-8F0E-430B-BB66-9DB25300D886}"/>
                </a:ext>
              </a:extLst>
            </p:cNvPr>
            <p:cNvSpPr/>
            <p:nvPr/>
          </p:nvSpPr>
          <p:spPr>
            <a:xfrm>
              <a:off x="2371468" y="3852488"/>
              <a:ext cx="127278" cy="233452"/>
            </a:xfrm>
            <a:custGeom>
              <a:avLst/>
              <a:gdLst>
                <a:gd name="connsiteX0" fmla="*/ 0 w 239557"/>
                <a:gd name="connsiteY0" fmla="*/ 219698 h 439395"/>
                <a:gd name="connsiteX1" fmla="*/ 174548 w 239557"/>
                <a:gd name="connsiteY1" fmla="*/ 439396 h 439395"/>
                <a:gd name="connsiteX2" fmla="*/ 239558 w 239557"/>
                <a:gd name="connsiteY2" fmla="*/ 423570 h 439395"/>
                <a:gd name="connsiteX3" fmla="*/ 116365 w 239557"/>
                <a:gd name="connsiteY3" fmla="*/ 219698 h 439395"/>
                <a:gd name="connsiteX4" fmla="*/ 239558 w 239557"/>
                <a:gd name="connsiteY4" fmla="*/ 15671 h 439395"/>
                <a:gd name="connsiteX5" fmla="*/ 174548 w 239557"/>
                <a:gd name="connsiteY5" fmla="*/ 0 h 439395"/>
                <a:gd name="connsiteX6" fmla="*/ 0 w 239557"/>
                <a:gd name="connsiteY6" fmla="*/ 219698 h 4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57" h="439395">
                  <a:moveTo>
                    <a:pt x="0" y="219698"/>
                  </a:moveTo>
                  <a:cubicBezTo>
                    <a:pt x="0" y="341028"/>
                    <a:pt x="78198" y="439396"/>
                    <a:pt x="174548" y="439396"/>
                  </a:cubicBezTo>
                  <a:cubicBezTo>
                    <a:pt x="197511" y="439396"/>
                    <a:pt x="219388" y="433810"/>
                    <a:pt x="239558" y="423570"/>
                  </a:cubicBezTo>
                  <a:cubicBezTo>
                    <a:pt x="168187" y="396729"/>
                    <a:pt x="116365" y="315583"/>
                    <a:pt x="116365" y="219698"/>
                  </a:cubicBezTo>
                  <a:cubicBezTo>
                    <a:pt x="116365" y="123658"/>
                    <a:pt x="168187" y="42512"/>
                    <a:pt x="239558" y="15671"/>
                  </a:cubicBezTo>
                  <a:cubicBezTo>
                    <a:pt x="219388" y="5586"/>
                    <a:pt x="197511" y="0"/>
                    <a:pt x="174548" y="0"/>
                  </a:cubicBezTo>
                  <a:cubicBezTo>
                    <a:pt x="78198" y="0"/>
                    <a:pt x="0" y="98212"/>
                    <a:pt x="0" y="219698"/>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8D191CD7-9950-4A45-BBD7-5AE04237D0F7}"/>
                </a:ext>
              </a:extLst>
            </p:cNvPr>
            <p:cNvSpPr/>
            <p:nvPr/>
          </p:nvSpPr>
          <p:spPr>
            <a:xfrm>
              <a:off x="2502290" y="3355577"/>
              <a:ext cx="137335" cy="251918"/>
            </a:xfrm>
            <a:custGeom>
              <a:avLst/>
              <a:gdLst>
                <a:gd name="connsiteX0" fmla="*/ 258486 w 258486"/>
                <a:gd name="connsiteY0" fmla="*/ 457083 h 474150"/>
                <a:gd name="connsiteX1" fmla="*/ 125519 w 258486"/>
                <a:gd name="connsiteY1" fmla="*/ 237075 h 474150"/>
                <a:gd name="connsiteX2" fmla="*/ 258486 w 258486"/>
                <a:gd name="connsiteY2" fmla="*/ 17067 h 474150"/>
                <a:gd name="connsiteX3" fmla="*/ 188357 w 258486"/>
                <a:gd name="connsiteY3" fmla="*/ 0 h 474150"/>
                <a:gd name="connsiteX4" fmla="*/ 0 w 258486"/>
                <a:gd name="connsiteY4" fmla="*/ 237075 h 474150"/>
                <a:gd name="connsiteX5" fmla="*/ 188357 w 258486"/>
                <a:gd name="connsiteY5" fmla="*/ 474150 h 474150"/>
                <a:gd name="connsiteX6" fmla="*/ 258486 w 258486"/>
                <a:gd name="connsiteY6" fmla="*/ 457083 h 4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150">
                  <a:moveTo>
                    <a:pt x="258486" y="457083"/>
                  </a:moveTo>
                  <a:cubicBezTo>
                    <a:pt x="181530" y="428225"/>
                    <a:pt x="125519" y="340563"/>
                    <a:pt x="125519" y="237075"/>
                  </a:cubicBezTo>
                  <a:cubicBezTo>
                    <a:pt x="125519" y="133588"/>
                    <a:pt x="181530" y="45926"/>
                    <a:pt x="258486" y="17067"/>
                  </a:cubicBezTo>
                  <a:cubicBezTo>
                    <a:pt x="236920" y="5896"/>
                    <a:pt x="213181" y="0"/>
                    <a:pt x="188357" y="0"/>
                  </a:cubicBezTo>
                  <a:cubicBezTo>
                    <a:pt x="84248" y="0"/>
                    <a:pt x="0" y="106125"/>
                    <a:pt x="0" y="237075"/>
                  </a:cubicBezTo>
                  <a:cubicBezTo>
                    <a:pt x="0" y="368025"/>
                    <a:pt x="84248" y="474150"/>
                    <a:pt x="188357" y="474150"/>
                  </a:cubicBezTo>
                  <a:cubicBezTo>
                    <a:pt x="213181" y="474150"/>
                    <a:pt x="236920" y="468255"/>
                    <a:pt x="258486" y="457083"/>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4D84DCF7-B601-455A-B9C6-6DD7D5FD1924}"/>
                </a:ext>
              </a:extLst>
            </p:cNvPr>
            <p:cNvSpPr/>
            <p:nvPr/>
          </p:nvSpPr>
          <p:spPr>
            <a:xfrm>
              <a:off x="2173708" y="4210746"/>
              <a:ext cx="115160" cy="211195"/>
            </a:xfrm>
            <a:custGeom>
              <a:avLst/>
              <a:gdLst>
                <a:gd name="connsiteX0" fmla="*/ 216750 w 216750"/>
                <a:gd name="connsiteY0" fmla="*/ 14429 h 397504"/>
                <a:gd name="connsiteX1" fmla="*/ 157947 w 216750"/>
                <a:gd name="connsiteY1" fmla="*/ 0 h 397504"/>
                <a:gd name="connsiteX2" fmla="*/ 0 w 216750"/>
                <a:gd name="connsiteY2" fmla="*/ 198752 h 397504"/>
                <a:gd name="connsiteX3" fmla="*/ 157947 w 216750"/>
                <a:gd name="connsiteY3" fmla="*/ 397504 h 397504"/>
                <a:gd name="connsiteX4" fmla="*/ 216750 w 216750"/>
                <a:gd name="connsiteY4" fmla="*/ 383230 h 397504"/>
                <a:gd name="connsiteX5" fmla="*/ 105349 w 216750"/>
                <a:gd name="connsiteY5" fmla="*/ 198752 h 397504"/>
                <a:gd name="connsiteX6" fmla="*/ 216750 w 216750"/>
                <a:gd name="connsiteY6" fmla="*/ 14429 h 39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50" h="397504">
                  <a:moveTo>
                    <a:pt x="216750" y="14429"/>
                  </a:moveTo>
                  <a:cubicBezTo>
                    <a:pt x="198597" y="5120"/>
                    <a:pt x="178737" y="0"/>
                    <a:pt x="157947" y="0"/>
                  </a:cubicBezTo>
                  <a:cubicBezTo>
                    <a:pt x="70750" y="0"/>
                    <a:pt x="0" y="89058"/>
                    <a:pt x="0" y="198752"/>
                  </a:cubicBezTo>
                  <a:cubicBezTo>
                    <a:pt x="0" y="308601"/>
                    <a:pt x="70750" y="397504"/>
                    <a:pt x="157947" y="397504"/>
                  </a:cubicBezTo>
                  <a:cubicBezTo>
                    <a:pt x="178737" y="397504"/>
                    <a:pt x="198597" y="392539"/>
                    <a:pt x="216750" y="383230"/>
                  </a:cubicBezTo>
                  <a:cubicBezTo>
                    <a:pt x="152206" y="358871"/>
                    <a:pt x="105349" y="285483"/>
                    <a:pt x="105349" y="198752"/>
                  </a:cubicBezTo>
                  <a:cubicBezTo>
                    <a:pt x="105349" y="112021"/>
                    <a:pt x="152206" y="38633"/>
                    <a:pt x="216750" y="1442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9ABB3606-1916-4BF9-B637-143DFF958878}"/>
                </a:ext>
              </a:extLst>
            </p:cNvPr>
            <p:cNvSpPr/>
            <p:nvPr/>
          </p:nvSpPr>
          <p:spPr>
            <a:xfrm>
              <a:off x="2166207" y="3655719"/>
              <a:ext cx="95046" cy="174100"/>
            </a:xfrm>
            <a:custGeom>
              <a:avLst/>
              <a:gdLst>
                <a:gd name="connsiteX0" fmla="*/ 130174 w 178892"/>
                <a:gd name="connsiteY0" fmla="*/ 327685 h 327685"/>
                <a:gd name="connsiteX1" fmla="*/ 178892 w 178892"/>
                <a:gd name="connsiteY1" fmla="*/ 315893 h 327685"/>
                <a:gd name="connsiteX2" fmla="*/ 86731 w 178892"/>
                <a:gd name="connsiteY2" fmla="*/ 163843 h 327685"/>
                <a:gd name="connsiteX3" fmla="*/ 178892 w 178892"/>
                <a:gd name="connsiteY3" fmla="*/ 11792 h 327685"/>
                <a:gd name="connsiteX4" fmla="*/ 130174 w 178892"/>
                <a:gd name="connsiteY4" fmla="*/ 0 h 327685"/>
                <a:gd name="connsiteX5" fmla="*/ 0 w 178892"/>
                <a:gd name="connsiteY5" fmla="*/ 163843 h 327685"/>
                <a:gd name="connsiteX6" fmla="*/ 130174 w 178892"/>
                <a:gd name="connsiteY6" fmla="*/ 327685 h 32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92" h="327685">
                  <a:moveTo>
                    <a:pt x="130174" y="327685"/>
                  </a:moveTo>
                  <a:cubicBezTo>
                    <a:pt x="147396" y="327685"/>
                    <a:pt x="163843" y="323496"/>
                    <a:pt x="178892" y="315893"/>
                  </a:cubicBezTo>
                  <a:cubicBezTo>
                    <a:pt x="125519" y="296034"/>
                    <a:pt x="86731" y="235524"/>
                    <a:pt x="86731" y="163843"/>
                  </a:cubicBezTo>
                  <a:cubicBezTo>
                    <a:pt x="86731" y="92161"/>
                    <a:pt x="125519" y="31651"/>
                    <a:pt x="178892" y="11792"/>
                  </a:cubicBezTo>
                  <a:cubicBezTo>
                    <a:pt x="163843" y="4189"/>
                    <a:pt x="147396" y="0"/>
                    <a:pt x="130174" y="0"/>
                  </a:cubicBezTo>
                  <a:cubicBezTo>
                    <a:pt x="58338" y="0"/>
                    <a:pt x="0" y="73388"/>
                    <a:pt x="0" y="163843"/>
                  </a:cubicBezTo>
                  <a:cubicBezTo>
                    <a:pt x="0" y="254297"/>
                    <a:pt x="58338" y="327685"/>
                    <a:pt x="130174" y="327685"/>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C66A0B0F-C6FF-46DA-A3F3-D345EEEFC25E}"/>
                </a:ext>
              </a:extLst>
            </p:cNvPr>
            <p:cNvSpPr/>
            <p:nvPr/>
          </p:nvSpPr>
          <p:spPr>
            <a:xfrm>
              <a:off x="1773987" y="3367365"/>
              <a:ext cx="208136" cy="1673408"/>
            </a:xfrm>
            <a:custGeom>
              <a:avLst/>
              <a:gdLst>
                <a:gd name="connsiteX0" fmla="*/ 124123 w 391746"/>
                <a:gd name="connsiteY0" fmla="*/ 0 h 3149624"/>
                <a:gd name="connsiteX1" fmla="*/ 219388 w 391746"/>
                <a:gd name="connsiteY1" fmla="*/ 763202 h 3149624"/>
                <a:gd name="connsiteX2" fmla="*/ 0 w 391746"/>
                <a:gd name="connsiteY2" fmla="*/ 1047289 h 3149624"/>
                <a:gd name="connsiteX3" fmla="*/ 235369 w 391746"/>
                <a:gd name="connsiteY3" fmla="*/ 1333237 h 3149624"/>
                <a:gd name="connsiteX4" fmla="*/ 93092 w 391746"/>
                <a:gd name="connsiteY4" fmla="*/ 3149624 h 3149624"/>
                <a:gd name="connsiteX5" fmla="*/ 287345 w 391746"/>
                <a:gd name="connsiteY5" fmla="*/ 3057153 h 3149624"/>
                <a:gd name="connsiteX6" fmla="*/ 325978 w 391746"/>
                <a:gd name="connsiteY6" fmla="*/ 179358 h 3149624"/>
                <a:gd name="connsiteX7" fmla="*/ 124123 w 391746"/>
                <a:gd name="connsiteY7" fmla="*/ 0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746" h="3149624">
                  <a:moveTo>
                    <a:pt x="124123" y="0"/>
                  </a:moveTo>
                  <a:cubicBezTo>
                    <a:pt x="167721" y="62992"/>
                    <a:pt x="200769" y="366784"/>
                    <a:pt x="219388" y="763202"/>
                  </a:cubicBezTo>
                  <a:cubicBezTo>
                    <a:pt x="95420" y="783062"/>
                    <a:pt x="0" y="902685"/>
                    <a:pt x="0" y="1047289"/>
                  </a:cubicBezTo>
                  <a:cubicBezTo>
                    <a:pt x="0" y="1198099"/>
                    <a:pt x="103643" y="1321601"/>
                    <a:pt x="235369" y="1333237"/>
                  </a:cubicBezTo>
                  <a:cubicBezTo>
                    <a:pt x="244367" y="2123126"/>
                    <a:pt x="203872" y="2996332"/>
                    <a:pt x="93092" y="3149624"/>
                  </a:cubicBezTo>
                  <a:cubicBezTo>
                    <a:pt x="164774" y="3116111"/>
                    <a:pt x="229007" y="3085701"/>
                    <a:pt x="287345" y="3057153"/>
                  </a:cubicBezTo>
                  <a:cubicBezTo>
                    <a:pt x="424036" y="2580985"/>
                    <a:pt x="415192" y="774528"/>
                    <a:pt x="325978" y="179358"/>
                  </a:cubicBezTo>
                  <a:cubicBezTo>
                    <a:pt x="278967" y="127226"/>
                    <a:pt x="214578" y="60355"/>
                    <a:pt x="124123" y="0"/>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A82B5C08-B4C3-498F-B2EE-14E861FCF8A4}"/>
                </a:ext>
              </a:extLst>
            </p:cNvPr>
            <p:cNvSpPr/>
            <p:nvPr/>
          </p:nvSpPr>
          <p:spPr>
            <a:xfrm>
              <a:off x="1484066" y="4583265"/>
              <a:ext cx="152750" cy="280275"/>
            </a:xfrm>
            <a:custGeom>
              <a:avLst/>
              <a:gdLst>
                <a:gd name="connsiteX0" fmla="*/ 287500 w 287500"/>
                <a:gd name="connsiteY0" fmla="*/ 18929 h 527523"/>
                <a:gd name="connsiteX1" fmla="*/ 209458 w 287500"/>
                <a:gd name="connsiteY1" fmla="*/ 0 h 527523"/>
                <a:gd name="connsiteX2" fmla="*/ 0 w 287500"/>
                <a:gd name="connsiteY2" fmla="*/ 263762 h 527523"/>
                <a:gd name="connsiteX3" fmla="*/ 209458 w 287500"/>
                <a:gd name="connsiteY3" fmla="*/ 527523 h 527523"/>
                <a:gd name="connsiteX4" fmla="*/ 287500 w 287500"/>
                <a:gd name="connsiteY4" fmla="*/ 508595 h 527523"/>
                <a:gd name="connsiteX5" fmla="*/ 139639 w 287500"/>
                <a:gd name="connsiteY5" fmla="*/ 263762 h 527523"/>
                <a:gd name="connsiteX6" fmla="*/ 287500 w 287500"/>
                <a:gd name="connsiteY6" fmla="*/ 1892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18929"/>
                  </a:moveTo>
                  <a:cubicBezTo>
                    <a:pt x="263296" y="6672"/>
                    <a:pt x="237075" y="0"/>
                    <a:pt x="209458" y="0"/>
                  </a:cubicBezTo>
                  <a:cubicBezTo>
                    <a:pt x="93868" y="0"/>
                    <a:pt x="0" y="118072"/>
                    <a:pt x="0" y="263762"/>
                  </a:cubicBezTo>
                  <a:cubicBezTo>
                    <a:pt x="0" y="409451"/>
                    <a:pt x="93868" y="527523"/>
                    <a:pt x="209458" y="527523"/>
                  </a:cubicBezTo>
                  <a:cubicBezTo>
                    <a:pt x="237075" y="527523"/>
                    <a:pt x="263296" y="520852"/>
                    <a:pt x="287500" y="508595"/>
                  </a:cubicBezTo>
                  <a:cubicBezTo>
                    <a:pt x="201855" y="476322"/>
                    <a:pt x="139639" y="378886"/>
                    <a:pt x="139639" y="263762"/>
                  </a:cubicBezTo>
                  <a:cubicBezTo>
                    <a:pt x="139639" y="148637"/>
                    <a:pt x="201855" y="51201"/>
                    <a:pt x="287500" y="1892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D711BA0D-E128-4377-BC1F-2596AA903EF9}"/>
                </a:ext>
              </a:extLst>
            </p:cNvPr>
            <p:cNvSpPr/>
            <p:nvPr/>
          </p:nvSpPr>
          <p:spPr>
            <a:xfrm>
              <a:off x="1434524" y="4113392"/>
              <a:ext cx="166187" cy="305005"/>
            </a:xfrm>
            <a:custGeom>
              <a:avLst/>
              <a:gdLst>
                <a:gd name="connsiteX0" fmla="*/ 0 w 312790"/>
                <a:gd name="connsiteY0" fmla="*/ 287035 h 574069"/>
                <a:gd name="connsiteX1" fmla="*/ 227921 w 312790"/>
                <a:gd name="connsiteY1" fmla="*/ 574069 h 574069"/>
                <a:gd name="connsiteX2" fmla="*/ 312790 w 312790"/>
                <a:gd name="connsiteY2" fmla="*/ 553434 h 574069"/>
                <a:gd name="connsiteX3" fmla="*/ 151896 w 312790"/>
                <a:gd name="connsiteY3" fmla="*/ 287035 h 574069"/>
                <a:gd name="connsiteX4" fmla="*/ 312790 w 312790"/>
                <a:gd name="connsiteY4" fmla="*/ 20635 h 574069"/>
                <a:gd name="connsiteX5" fmla="*/ 227921 w 312790"/>
                <a:gd name="connsiteY5" fmla="*/ 0 h 574069"/>
                <a:gd name="connsiteX6" fmla="*/ 0 w 312790"/>
                <a:gd name="connsiteY6" fmla="*/ 287035 h 57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90" h="574069">
                  <a:moveTo>
                    <a:pt x="0" y="287035"/>
                  </a:moveTo>
                  <a:cubicBezTo>
                    <a:pt x="0" y="445602"/>
                    <a:pt x="102091" y="574069"/>
                    <a:pt x="227921" y="574069"/>
                  </a:cubicBezTo>
                  <a:cubicBezTo>
                    <a:pt x="258021" y="574069"/>
                    <a:pt x="286569" y="566777"/>
                    <a:pt x="312790" y="553434"/>
                  </a:cubicBezTo>
                  <a:cubicBezTo>
                    <a:pt x="219698" y="518369"/>
                    <a:pt x="151896" y="412399"/>
                    <a:pt x="151896" y="287035"/>
                  </a:cubicBezTo>
                  <a:cubicBezTo>
                    <a:pt x="151896" y="161670"/>
                    <a:pt x="219698" y="55545"/>
                    <a:pt x="312790" y="20635"/>
                  </a:cubicBezTo>
                  <a:cubicBezTo>
                    <a:pt x="286569" y="7292"/>
                    <a:pt x="257866" y="0"/>
                    <a:pt x="227921" y="0"/>
                  </a:cubicBezTo>
                  <a:cubicBezTo>
                    <a:pt x="102091" y="0"/>
                    <a:pt x="0" y="128467"/>
                    <a:pt x="0" y="287035"/>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DE7E3222-9883-4404-AB36-D34EDE871686}"/>
                </a:ext>
              </a:extLst>
            </p:cNvPr>
            <p:cNvSpPr/>
            <p:nvPr/>
          </p:nvSpPr>
          <p:spPr>
            <a:xfrm>
              <a:off x="1436008" y="3647640"/>
              <a:ext cx="152750" cy="280275"/>
            </a:xfrm>
            <a:custGeom>
              <a:avLst/>
              <a:gdLst>
                <a:gd name="connsiteX0" fmla="*/ 287500 w 287500"/>
                <a:gd name="connsiteY0" fmla="*/ 508439 h 527523"/>
                <a:gd name="connsiteX1" fmla="*/ 139639 w 287500"/>
                <a:gd name="connsiteY1" fmla="*/ 263762 h 527523"/>
                <a:gd name="connsiteX2" fmla="*/ 287500 w 287500"/>
                <a:gd name="connsiteY2" fmla="*/ 19084 h 527523"/>
                <a:gd name="connsiteX3" fmla="*/ 209458 w 287500"/>
                <a:gd name="connsiteY3" fmla="*/ 0 h 527523"/>
                <a:gd name="connsiteX4" fmla="*/ 0 w 287500"/>
                <a:gd name="connsiteY4" fmla="*/ 263762 h 527523"/>
                <a:gd name="connsiteX5" fmla="*/ 209458 w 287500"/>
                <a:gd name="connsiteY5" fmla="*/ 527523 h 527523"/>
                <a:gd name="connsiteX6" fmla="*/ 287500 w 287500"/>
                <a:gd name="connsiteY6" fmla="*/ 50843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508439"/>
                  </a:moveTo>
                  <a:cubicBezTo>
                    <a:pt x="201855" y="476322"/>
                    <a:pt x="139639" y="378886"/>
                    <a:pt x="139639" y="263762"/>
                  </a:cubicBezTo>
                  <a:cubicBezTo>
                    <a:pt x="139639" y="148637"/>
                    <a:pt x="201855" y="51201"/>
                    <a:pt x="287500" y="19084"/>
                  </a:cubicBezTo>
                  <a:cubicBezTo>
                    <a:pt x="263451" y="6672"/>
                    <a:pt x="237075" y="0"/>
                    <a:pt x="209458" y="0"/>
                  </a:cubicBezTo>
                  <a:cubicBezTo>
                    <a:pt x="93713" y="0"/>
                    <a:pt x="0" y="118072"/>
                    <a:pt x="0" y="263762"/>
                  </a:cubicBezTo>
                  <a:cubicBezTo>
                    <a:pt x="0" y="409451"/>
                    <a:pt x="93713" y="527523"/>
                    <a:pt x="209458" y="527523"/>
                  </a:cubicBezTo>
                  <a:cubicBezTo>
                    <a:pt x="237075" y="527523"/>
                    <a:pt x="263451" y="520852"/>
                    <a:pt x="287500" y="508439"/>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4DA121A7-EFDA-4C64-995B-EB374D4534ED}"/>
                </a:ext>
              </a:extLst>
            </p:cNvPr>
            <p:cNvSpPr/>
            <p:nvPr/>
          </p:nvSpPr>
          <p:spPr>
            <a:xfrm>
              <a:off x="1180545" y="4525561"/>
              <a:ext cx="128102" cy="234936"/>
            </a:xfrm>
            <a:custGeom>
              <a:avLst/>
              <a:gdLst>
                <a:gd name="connsiteX0" fmla="*/ 241109 w 241109"/>
                <a:gd name="connsiteY0" fmla="*/ 15981 h 442188"/>
                <a:gd name="connsiteX1" fmla="*/ 175634 w 241109"/>
                <a:gd name="connsiteY1" fmla="*/ 0 h 442188"/>
                <a:gd name="connsiteX2" fmla="*/ 0 w 241109"/>
                <a:gd name="connsiteY2" fmla="*/ 221094 h 442188"/>
                <a:gd name="connsiteX3" fmla="*/ 175634 w 241109"/>
                <a:gd name="connsiteY3" fmla="*/ 442189 h 442188"/>
                <a:gd name="connsiteX4" fmla="*/ 241109 w 241109"/>
                <a:gd name="connsiteY4" fmla="*/ 426208 h 442188"/>
                <a:gd name="connsiteX5" fmla="*/ 117141 w 241109"/>
                <a:gd name="connsiteY5" fmla="*/ 221094 h 442188"/>
                <a:gd name="connsiteX6" fmla="*/ 241109 w 241109"/>
                <a:gd name="connsiteY6" fmla="*/ 15981 h 4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09" h="442188">
                  <a:moveTo>
                    <a:pt x="241109" y="15981"/>
                  </a:moveTo>
                  <a:cubicBezTo>
                    <a:pt x="220939" y="5586"/>
                    <a:pt x="198752" y="0"/>
                    <a:pt x="175634" y="0"/>
                  </a:cubicBezTo>
                  <a:cubicBezTo>
                    <a:pt x="78663" y="0"/>
                    <a:pt x="0" y="98988"/>
                    <a:pt x="0" y="221094"/>
                  </a:cubicBezTo>
                  <a:cubicBezTo>
                    <a:pt x="0" y="343200"/>
                    <a:pt x="78663" y="442189"/>
                    <a:pt x="175634" y="442189"/>
                  </a:cubicBezTo>
                  <a:cubicBezTo>
                    <a:pt x="198752" y="442189"/>
                    <a:pt x="220939" y="436603"/>
                    <a:pt x="241109" y="426208"/>
                  </a:cubicBezTo>
                  <a:cubicBezTo>
                    <a:pt x="169273" y="399211"/>
                    <a:pt x="117141" y="317600"/>
                    <a:pt x="117141" y="221094"/>
                  </a:cubicBezTo>
                  <a:cubicBezTo>
                    <a:pt x="117141" y="124589"/>
                    <a:pt x="169273" y="42978"/>
                    <a:pt x="241109" y="15981"/>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FD1F5BD4-A7A1-40B5-8D13-C3A82568A0F8}"/>
                </a:ext>
              </a:extLst>
            </p:cNvPr>
            <p:cNvSpPr/>
            <p:nvPr/>
          </p:nvSpPr>
          <p:spPr>
            <a:xfrm>
              <a:off x="1172219" y="3981498"/>
              <a:ext cx="105680" cy="193719"/>
            </a:xfrm>
            <a:custGeom>
              <a:avLst/>
              <a:gdLst>
                <a:gd name="connsiteX0" fmla="*/ 144759 w 198907"/>
                <a:gd name="connsiteY0" fmla="*/ 364612 h 364611"/>
                <a:gd name="connsiteX1" fmla="*/ 198907 w 198907"/>
                <a:gd name="connsiteY1" fmla="*/ 351424 h 364611"/>
                <a:gd name="connsiteX2" fmla="*/ 96506 w 198907"/>
                <a:gd name="connsiteY2" fmla="*/ 182306 h 364611"/>
                <a:gd name="connsiteX3" fmla="*/ 198907 w 198907"/>
                <a:gd name="connsiteY3" fmla="*/ 13188 h 364611"/>
                <a:gd name="connsiteX4" fmla="*/ 144759 w 198907"/>
                <a:gd name="connsiteY4" fmla="*/ 0 h 364611"/>
                <a:gd name="connsiteX5" fmla="*/ 0 w 198907"/>
                <a:gd name="connsiteY5" fmla="*/ 182306 h 364611"/>
                <a:gd name="connsiteX6" fmla="*/ 144759 w 198907"/>
                <a:gd name="connsiteY6" fmla="*/ 364612 h 36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7" h="364611">
                  <a:moveTo>
                    <a:pt x="144759" y="364612"/>
                  </a:moveTo>
                  <a:cubicBezTo>
                    <a:pt x="163843" y="364612"/>
                    <a:pt x="182151" y="359957"/>
                    <a:pt x="198907" y="351424"/>
                  </a:cubicBezTo>
                  <a:cubicBezTo>
                    <a:pt x="139639" y="329392"/>
                    <a:pt x="96506" y="262055"/>
                    <a:pt x="96506" y="182306"/>
                  </a:cubicBezTo>
                  <a:cubicBezTo>
                    <a:pt x="96506" y="102557"/>
                    <a:pt x="139639" y="35220"/>
                    <a:pt x="198907" y="13188"/>
                  </a:cubicBezTo>
                  <a:cubicBezTo>
                    <a:pt x="182151" y="4655"/>
                    <a:pt x="163843" y="0"/>
                    <a:pt x="144759" y="0"/>
                  </a:cubicBezTo>
                  <a:cubicBezTo>
                    <a:pt x="64854" y="0"/>
                    <a:pt x="0" y="81611"/>
                    <a:pt x="0" y="182306"/>
                  </a:cubicBezTo>
                  <a:cubicBezTo>
                    <a:pt x="0" y="283001"/>
                    <a:pt x="64854" y="364612"/>
                    <a:pt x="144759" y="364612"/>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F49E9A53-726D-49B4-B04D-0B55F33D7BE4}"/>
                </a:ext>
              </a:extLst>
            </p:cNvPr>
            <p:cNvSpPr/>
            <p:nvPr/>
          </p:nvSpPr>
          <p:spPr>
            <a:xfrm>
              <a:off x="933161" y="3367365"/>
              <a:ext cx="966522" cy="1673408"/>
            </a:xfrm>
            <a:custGeom>
              <a:avLst/>
              <a:gdLst>
                <a:gd name="connsiteX0" fmla="*/ 1171568 w 1819150"/>
                <a:gd name="connsiteY0" fmla="*/ 1978212 h 3149624"/>
                <a:gd name="connsiteX1" fmla="*/ 1256437 w 1819150"/>
                <a:gd name="connsiteY1" fmla="*/ 1957577 h 3149624"/>
                <a:gd name="connsiteX2" fmla="*/ 1399489 w 1819150"/>
                <a:gd name="connsiteY2" fmla="*/ 1691178 h 3149624"/>
                <a:gd name="connsiteX3" fmla="*/ 1256437 w 1819150"/>
                <a:gd name="connsiteY3" fmla="*/ 1424778 h 3149624"/>
                <a:gd name="connsiteX4" fmla="*/ 1171568 w 1819150"/>
                <a:gd name="connsiteY4" fmla="*/ 1404143 h 3149624"/>
                <a:gd name="connsiteX5" fmla="*/ 943646 w 1819150"/>
                <a:gd name="connsiteY5" fmla="*/ 1691178 h 3149624"/>
                <a:gd name="connsiteX6" fmla="*/ 1171568 w 1819150"/>
                <a:gd name="connsiteY6" fmla="*/ 1978212 h 3149624"/>
                <a:gd name="connsiteX7" fmla="*/ 1036894 w 1819150"/>
                <a:gd name="connsiteY7" fmla="*/ 2552282 h 3149624"/>
                <a:gd name="connsiteX8" fmla="*/ 1246352 w 1819150"/>
                <a:gd name="connsiteY8" fmla="*/ 2816044 h 3149624"/>
                <a:gd name="connsiteX9" fmla="*/ 1324394 w 1819150"/>
                <a:gd name="connsiteY9" fmla="*/ 2797115 h 3149624"/>
                <a:gd name="connsiteX10" fmla="*/ 1455810 w 1819150"/>
                <a:gd name="connsiteY10" fmla="*/ 2552282 h 3149624"/>
                <a:gd name="connsiteX11" fmla="*/ 1324394 w 1819150"/>
                <a:gd name="connsiteY11" fmla="*/ 2307449 h 3149624"/>
                <a:gd name="connsiteX12" fmla="*/ 1246352 w 1819150"/>
                <a:gd name="connsiteY12" fmla="*/ 2288520 h 3149624"/>
                <a:gd name="connsiteX13" fmla="*/ 1036894 w 1819150"/>
                <a:gd name="connsiteY13" fmla="*/ 2552282 h 3149624"/>
                <a:gd name="connsiteX14" fmla="*/ 946439 w 1819150"/>
                <a:gd name="connsiteY14" fmla="*/ 791285 h 3149624"/>
                <a:gd name="connsiteX15" fmla="*/ 1155897 w 1819150"/>
                <a:gd name="connsiteY15" fmla="*/ 1055047 h 3149624"/>
                <a:gd name="connsiteX16" fmla="*/ 1233939 w 1819150"/>
                <a:gd name="connsiteY16" fmla="*/ 1035963 h 3149624"/>
                <a:gd name="connsiteX17" fmla="*/ 1365355 w 1819150"/>
                <a:gd name="connsiteY17" fmla="*/ 791285 h 3149624"/>
                <a:gd name="connsiteX18" fmla="*/ 1233939 w 1819150"/>
                <a:gd name="connsiteY18" fmla="*/ 546607 h 3149624"/>
                <a:gd name="connsiteX19" fmla="*/ 1155897 w 1819150"/>
                <a:gd name="connsiteY19" fmla="*/ 527523 h 3149624"/>
                <a:gd name="connsiteX20" fmla="*/ 946439 w 1819150"/>
                <a:gd name="connsiteY20" fmla="*/ 791285 h 3149624"/>
                <a:gd name="connsiteX21" fmla="*/ 1706693 w 1819150"/>
                <a:gd name="connsiteY21" fmla="*/ 0 h 3149624"/>
                <a:gd name="connsiteX22" fmla="*/ 1801958 w 1819150"/>
                <a:gd name="connsiteY22" fmla="*/ 763202 h 3149624"/>
                <a:gd name="connsiteX23" fmla="*/ 1582570 w 1819150"/>
                <a:gd name="connsiteY23" fmla="*/ 1047289 h 3149624"/>
                <a:gd name="connsiteX24" fmla="*/ 1817939 w 1819150"/>
                <a:gd name="connsiteY24" fmla="*/ 1333237 h 3149624"/>
                <a:gd name="connsiteX25" fmla="*/ 1675663 w 1819150"/>
                <a:gd name="connsiteY25" fmla="*/ 3149624 h 3149624"/>
                <a:gd name="connsiteX26" fmla="*/ 201700 w 1819150"/>
                <a:gd name="connsiteY26" fmla="*/ 2746224 h 3149624"/>
                <a:gd name="connsiteX27" fmla="*/ 170049 w 1819150"/>
                <a:gd name="connsiteY27" fmla="*/ 2137556 h 3149624"/>
                <a:gd name="connsiteX28" fmla="*/ 341339 w 1819150"/>
                <a:gd name="connsiteY28" fmla="*/ 1931666 h 3149624"/>
                <a:gd name="connsiteX29" fmla="*/ 139639 w 1819150"/>
                <a:gd name="connsiteY29" fmla="*/ 1722364 h 3149624"/>
                <a:gd name="connsiteX30" fmla="*/ 0 w 1819150"/>
                <a:gd name="connsiteY30" fmla="*/ 822316 h 3149624"/>
                <a:gd name="connsiteX31" fmla="*/ 308756 w 1819150"/>
                <a:gd name="connsiteY31" fmla="*/ 586171 h 3149624"/>
                <a:gd name="connsiteX32" fmla="*/ 411158 w 1819150"/>
                <a:gd name="connsiteY32" fmla="*/ 612858 h 3149624"/>
                <a:gd name="connsiteX33" fmla="*/ 620616 w 1819150"/>
                <a:gd name="connsiteY33" fmla="*/ 403400 h 3149624"/>
                <a:gd name="connsiteX34" fmla="*/ 620306 w 1819150"/>
                <a:gd name="connsiteY34" fmla="*/ 394246 h 3149624"/>
                <a:gd name="connsiteX35" fmla="*/ 1706693 w 1819150"/>
                <a:gd name="connsiteY35" fmla="*/ 0 h 3149624"/>
                <a:gd name="connsiteX36" fmla="*/ 641251 w 1819150"/>
                <a:gd name="connsiteY36" fmla="*/ 2622101 h 3149624"/>
                <a:gd name="connsiteX37" fmla="*/ 706726 w 1819150"/>
                <a:gd name="connsiteY37" fmla="*/ 2606120 h 3149624"/>
                <a:gd name="connsiteX38" fmla="*/ 816886 w 1819150"/>
                <a:gd name="connsiteY38" fmla="*/ 2401007 h 3149624"/>
                <a:gd name="connsiteX39" fmla="*/ 706726 w 1819150"/>
                <a:gd name="connsiteY39" fmla="*/ 2195893 h 3149624"/>
                <a:gd name="connsiteX40" fmla="*/ 641251 w 1819150"/>
                <a:gd name="connsiteY40" fmla="*/ 2179913 h 3149624"/>
                <a:gd name="connsiteX41" fmla="*/ 465617 w 1819150"/>
                <a:gd name="connsiteY41" fmla="*/ 2401007 h 3149624"/>
                <a:gd name="connsiteX42" fmla="*/ 641251 w 1819150"/>
                <a:gd name="connsiteY42" fmla="*/ 2622101 h 3149624"/>
                <a:gd name="connsiteX43" fmla="*/ 739464 w 1819150"/>
                <a:gd name="connsiteY43" fmla="*/ 1338203 h 3149624"/>
                <a:gd name="connsiteX44" fmla="*/ 648854 w 1819150"/>
                <a:gd name="connsiteY44" fmla="*/ 1169085 h 3149624"/>
                <a:gd name="connsiteX45" fmla="*/ 594705 w 1819150"/>
                <a:gd name="connsiteY45" fmla="*/ 1155897 h 3149624"/>
                <a:gd name="connsiteX46" fmla="*/ 449946 w 1819150"/>
                <a:gd name="connsiteY46" fmla="*/ 1338203 h 3149624"/>
                <a:gd name="connsiteX47" fmla="*/ 594705 w 1819150"/>
                <a:gd name="connsiteY47" fmla="*/ 1520508 h 3149624"/>
                <a:gd name="connsiteX48" fmla="*/ 648854 w 1819150"/>
                <a:gd name="connsiteY48" fmla="*/ 1507320 h 3149624"/>
                <a:gd name="connsiteX49" fmla="*/ 739464 w 1819150"/>
                <a:gd name="connsiteY49" fmla="*/ 1338203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9150" h="3149624">
                  <a:moveTo>
                    <a:pt x="1171568" y="1978212"/>
                  </a:moveTo>
                  <a:cubicBezTo>
                    <a:pt x="1201667" y="1978212"/>
                    <a:pt x="1230216" y="1970920"/>
                    <a:pt x="1256437" y="1957577"/>
                  </a:cubicBezTo>
                  <a:cubicBezTo>
                    <a:pt x="1340220" y="1915065"/>
                    <a:pt x="1399489" y="1811887"/>
                    <a:pt x="1399489" y="1691178"/>
                  </a:cubicBezTo>
                  <a:cubicBezTo>
                    <a:pt x="1399489" y="1570313"/>
                    <a:pt x="1340220" y="1467135"/>
                    <a:pt x="1256437" y="1424778"/>
                  </a:cubicBezTo>
                  <a:cubicBezTo>
                    <a:pt x="1230216" y="1411435"/>
                    <a:pt x="1201512" y="1404143"/>
                    <a:pt x="1171568" y="1404143"/>
                  </a:cubicBezTo>
                  <a:cubicBezTo>
                    <a:pt x="1045582" y="1404143"/>
                    <a:pt x="943646" y="1532610"/>
                    <a:pt x="943646" y="1691178"/>
                  </a:cubicBezTo>
                  <a:cubicBezTo>
                    <a:pt x="943646" y="1849745"/>
                    <a:pt x="1045738" y="1978212"/>
                    <a:pt x="1171568" y="1978212"/>
                  </a:cubicBezTo>
                  <a:close/>
                  <a:moveTo>
                    <a:pt x="1036894" y="2552282"/>
                  </a:moveTo>
                  <a:cubicBezTo>
                    <a:pt x="1036894" y="2697971"/>
                    <a:pt x="1130762" y="2816044"/>
                    <a:pt x="1246352" y="2816044"/>
                  </a:cubicBezTo>
                  <a:cubicBezTo>
                    <a:pt x="1273969" y="2816044"/>
                    <a:pt x="1300190" y="2809372"/>
                    <a:pt x="1324394" y="2797115"/>
                  </a:cubicBezTo>
                  <a:cubicBezTo>
                    <a:pt x="1401351" y="2758171"/>
                    <a:pt x="1455810" y="2663217"/>
                    <a:pt x="1455810" y="2552282"/>
                  </a:cubicBezTo>
                  <a:cubicBezTo>
                    <a:pt x="1455810" y="2441347"/>
                    <a:pt x="1401351" y="2346393"/>
                    <a:pt x="1324394" y="2307449"/>
                  </a:cubicBezTo>
                  <a:cubicBezTo>
                    <a:pt x="1300190" y="2295192"/>
                    <a:pt x="1273969" y="2288520"/>
                    <a:pt x="1246352" y="2288520"/>
                  </a:cubicBezTo>
                  <a:cubicBezTo>
                    <a:pt x="1130762" y="2288520"/>
                    <a:pt x="1036894" y="2406592"/>
                    <a:pt x="1036894" y="2552282"/>
                  </a:cubicBezTo>
                  <a:close/>
                  <a:moveTo>
                    <a:pt x="946439" y="791285"/>
                  </a:moveTo>
                  <a:cubicBezTo>
                    <a:pt x="946439" y="936974"/>
                    <a:pt x="1040152" y="1055047"/>
                    <a:pt x="1155897" y="1055047"/>
                  </a:cubicBezTo>
                  <a:cubicBezTo>
                    <a:pt x="1183514" y="1055047"/>
                    <a:pt x="1209891" y="1048375"/>
                    <a:pt x="1233939" y="1035963"/>
                  </a:cubicBezTo>
                  <a:cubicBezTo>
                    <a:pt x="1311051" y="997174"/>
                    <a:pt x="1365355" y="902220"/>
                    <a:pt x="1365355" y="791285"/>
                  </a:cubicBezTo>
                  <a:cubicBezTo>
                    <a:pt x="1365355" y="680350"/>
                    <a:pt x="1311051" y="585396"/>
                    <a:pt x="1233939" y="546607"/>
                  </a:cubicBezTo>
                  <a:cubicBezTo>
                    <a:pt x="1209891" y="534195"/>
                    <a:pt x="1183514" y="527523"/>
                    <a:pt x="1155897" y="527523"/>
                  </a:cubicBezTo>
                  <a:cubicBezTo>
                    <a:pt x="1040152" y="527523"/>
                    <a:pt x="946439" y="645595"/>
                    <a:pt x="946439" y="791285"/>
                  </a:cubicBezTo>
                  <a:close/>
                  <a:moveTo>
                    <a:pt x="1706693" y="0"/>
                  </a:moveTo>
                  <a:cubicBezTo>
                    <a:pt x="1750292" y="62992"/>
                    <a:pt x="1783340" y="366784"/>
                    <a:pt x="1801958" y="763202"/>
                  </a:cubicBezTo>
                  <a:cubicBezTo>
                    <a:pt x="1677990" y="783062"/>
                    <a:pt x="1582570" y="902685"/>
                    <a:pt x="1582570" y="1047289"/>
                  </a:cubicBezTo>
                  <a:cubicBezTo>
                    <a:pt x="1582570" y="1198099"/>
                    <a:pt x="1686213" y="1321601"/>
                    <a:pt x="1817939" y="1333237"/>
                  </a:cubicBezTo>
                  <a:cubicBezTo>
                    <a:pt x="1826938" y="2123126"/>
                    <a:pt x="1786443" y="2996332"/>
                    <a:pt x="1675663" y="3149624"/>
                  </a:cubicBezTo>
                  <a:cubicBezTo>
                    <a:pt x="1365355" y="3072048"/>
                    <a:pt x="201700" y="2746224"/>
                    <a:pt x="201700" y="2746224"/>
                  </a:cubicBezTo>
                  <a:cubicBezTo>
                    <a:pt x="201700" y="2746224"/>
                    <a:pt x="191460" y="2476877"/>
                    <a:pt x="170049" y="2137556"/>
                  </a:cubicBezTo>
                  <a:cubicBezTo>
                    <a:pt x="267485" y="2119713"/>
                    <a:pt x="341339" y="2034378"/>
                    <a:pt x="341339" y="1931666"/>
                  </a:cubicBezTo>
                  <a:cubicBezTo>
                    <a:pt x="341339" y="1818559"/>
                    <a:pt x="251815" y="1726398"/>
                    <a:pt x="139639" y="1722364"/>
                  </a:cubicBezTo>
                  <a:cubicBezTo>
                    <a:pt x="106901" y="1332462"/>
                    <a:pt x="60820" y="950783"/>
                    <a:pt x="0" y="822316"/>
                  </a:cubicBezTo>
                  <a:cubicBezTo>
                    <a:pt x="105194" y="733568"/>
                    <a:pt x="208217" y="655215"/>
                    <a:pt x="308756" y="586171"/>
                  </a:cubicBezTo>
                  <a:cubicBezTo>
                    <a:pt x="339011" y="603238"/>
                    <a:pt x="373921" y="612858"/>
                    <a:pt x="411158" y="612858"/>
                  </a:cubicBezTo>
                  <a:cubicBezTo>
                    <a:pt x="526903" y="612858"/>
                    <a:pt x="620616" y="519145"/>
                    <a:pt x="620616" y="403400"/>
                  </a:cubicBezTo>
                  <a:cubicBezTo>
                    <a:pt x="620616" y="400297"/>
                    <a:pt x="620616" y="397349"/>
                    <a:pt x="620306" y="394246"/>
                  </a:cubicBezTo>
                  <a:cubicBezTo>
                    <a:pt x="1054581" y="157171"/>
                    <a:pt x="1428658" y="74939"/>
                    <a:pt x="1706693" y="0"/>
                  </a:cubicBezTo>
                  <a:close/>
                  <a:moveTo>
                    <a:pt x="641251" y="2622101"/>
                  </a:moveTo>
                  <a:cubicBezTo>
                    <a:pt x="664369" y="2622101"/>
                    <a:pt x="686556" y="2616516"/>
                    <a:pt x="706726" y="2606120"/>
                  </a:cubicBezTo>
                  <a:cubicBezTo>
                    <a:pt x="771270" y="2573538"/>
                    <a:pt x="816886" y="2493944"/>
                    <a:pt x="816886" y="2401007"/>
                  </a:cubicBezTo>
                  <a:cubicBezTo>
                    <a:pt x="816886" y="2308070"/>
                    <a:pt x="771270" y="2228476"/>
                    <a:pt x="706726" y="2195893"/>
                  </a:cubicBezTo>
                  <a:cubicBezTo>
                    <a:pt x="686556" y="2185498"/>
                    <a:pt x="664369" y="2179913"/>
                    <a:pt x="641251" y="2179913"/>
                  </a:cubicBezTo>
                  <a:cubicBezTo>
                    <a:pt x="544280" y="2179913"/>
                    <a:pt x="465617" y="2278901"/>
                    <a:pt x="465617" y="2401007"/>
                  </a:cubicBezTo>
                  <a:cubicBezTo>
                    <a:pt x="465617" y="2523113"/>
                    <a:pt x="544280" y="2622101"/>
                    <a:pt x="641251" y="2622101"/>
                  </a:cubicBezTo>
                  <a:close/>
                  <a:moveTo>
                    <a:pt x="739464" y="1338203"/>
                  </a:moveTo>
                  <a:cubicBezTo>
                    <a:pt x="739464" y="1261556"/>
                    <a:pt x="701917" y="1196081"/>
                    <a:pt x="648854" y="1169085"/>
                  </a:cubicBezTo>
                  <a:cubicBezTo>
                    <a:pt x="632097" y="1160551"/>
                    <a:pt x="613789" y="1155897"/>
                    <a:pt x="594705" y="1155897"/>
                  </a:cubicBezTo>
                  <a:cubicBezTo>
                    <a:pt x="514801" y="1155897"/>
                    <a:pt x="449946" y="1237508"/>
                    <a:pt x="449946" y="1338203"/>
                  </a:cubicBezTo>
                  <a:cubicBezTo>
                    <a:pt x="449946" y="1438897"/>
                    <a:pt x="514801" y="1520508"/>
                    <a:pt x="594705" y="1520508"/>
                  </a:cubicBezTo>
                  <a:cubicBezTo>
                    <a:pt x="613789" y="1520508"/>
                    <a:pt x="632097" y="1515854"/>
                    <a:pt x="648854" y="1507320"/>
                  </a:cubicBezTo>
                  <a:cubicBezTo>
                    <a:pt x="701917" y="1480324"/>
                    <a:pt x="739464" y="1414849"/>
                    <a:pt x="739464" y="1338203"/>
                  </a:cubicBez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0260DEE3-AC1A-469A-A827-3CF562B08598}"/>
                </a:ext>
              </a:extLst>
            </p:cNvPr>
            <p:cNvSpPr/>
            <p:nvPr/>
          </p:nvSpPr>
          <p:spPr>
            <a:xfrm>
              <a:off x="3494053" y="3680120"/>
              <a:ext cx="152585" cy="185971"/>
            </a:xfrm>
            <a:custGeom>
              <a:avLst/>
              <a:gdLst>
                <a:gd name="connsiteX0" fmla="*/ 0 w 287190"/>
                <a:gd name="connsiteY0" fmla="*/ 346304 h 350027"/>
                <a:gd name="connsiteX1" fmla="*/ 92937 w 287190"/>
                <a:gd name="connsiteY1" fmla="*/ 173152 h 350027"/>
                <a:gd name="connsiteX2" fmla="*/ 0 w 287190"/>
                <a:gd name="connsiteY2" fmla="*/ 0 h 350027"/>
                <a:gd name="connsiteX3" fmla="*/ 287190 w 287190"/>
                <a:gd name="connsiteY3" fmla="*/ 0 h 350027"/>
                <a:gd name="connsiteX4" fmla="*/ 287190 w 287190"/>
                <a:gd name="connsiteY4" fmla="*/ 350027 h 350027"/>
                <a:gd name="connsiteX5" fmla="*/ 0 w 287190"/>
                <a:gd name="connsiteY5" fmla="*/ 346304 h 3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190" h="350027">
                  <a:moveTo>
                    <a:pt x="0" y="346304"/>
                  </a:moveTo>
                  <a:cubicBezTo>
                    <a:pt x="54459" y="318686"/>
                    <a:pt x="92937" y="251660"/>
                    <a:pt x="92937" y="173152"/>
                  </a:cubicBezTo>
                  <a:cubicBezTo>
                    <a:pt x="92937" y="94644"/>
                    <a:pt x="54459" y="27617"/>
                    <a:pt x="0" y="0"/>
                  </a:cubicBezTo>
                  <a:lnTo>
                    <a:pt x="287190" y="0"/>
                  </a:lnTo>
                  <a:lnTo>
                    <a:pt x="287190" y="350027"/>
                  </a:lnTo>
                  <a:lnTo>
                    <a:pt x="0" y="346304"/>
                  </a:lnTo>
                  <a:close/>
                </a:path>
              </a:pathLst>
            </a:custGeom>
            <a:solidFill>
              <a:sysClr val="window" lastClr="FFFFFF"/>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04D32999-56F4-4BF3-9A3E-955301D7B2F8}"/>
                </a:ext>
              </a:extLst>
            </p:cNvPr>
            <p:cNvSpPr/>
            <p:nvPr/>
          </p:nvSpPr>
          <p:spPr>
            <a:xfrm>
              <a:off x="4838770" y="3532294"/>
              <a:ext cx="109520"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9" name="Freeform: Shape 98">
              <a:extLst>
                <a:ext uri="{FF2B5EF4-FFF2-40B4-BE49-F238E27FC236}">
                  <a16:creationId xmlns:a16="http://schemas.microsoft.com/office/drawing/2014/main" id="{6883A424-F6A1-4567-A32D-9865763D231A}"/>
                </a:ext>
              </a:extLst>
            </p:cNvPr>
            <p:cNvSpPr/>
            <p:nvPr/>
          </p:nvSpPr>
          <p:spPr>
            <a:xfrm>
              <a:off x="4203891" y="3505277"/>
              <a:ext cx="126948" cy="154728"/>
            </a:xfrm>
            <a:custGeom>
              <a:avLst/>
              <a:gdLst>
                <a:gd name="connsiteX0" fmla="*/ 0 w 238937"/>
                <a:gd name="connsiteY0" fmla="*/ 286104 h 291223"/>
                <a:gd name="connsiteX1" fmla="*/ 76801 w 238937"/>
                <a:gd name="connsiteY1" fmla="*/ 143052 h 291223"/>
                <a:gd name="connsiteX2" fmla="*/ 0 w 238937"/>
                <a:gd name="connsiteY2" fmla="*/ 0 h 291223"/>
                <a:gd name="connsiteX3" fmla="*/ 238937 w 238937"/>
                <a:gd name="connsiteY3" fmla="*/ 0 h 291223"/>
                <a:gd name="connsiteX4" fmla="*/ 238937 w 238937"/>
                <a:gd name="connsiteY4" fmla="*/ 291224 h 291223"/>
                <a:gd name="connsiteX5" fmla="*/ 0 w 238937"/>
                <a:gd name="connsiteY5" fmla="*/ 286104 h 29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37" h="291223">
                  <a:moveTo>
                    <a:pt x="0" y="286104"/>
                  </a:moveTo>
                  <a:cubicBezTo>
                    <a:pt x="44995" y="263296"/>
                    <a:pt x="76801" y="207906"/>
                    <a:pt x="76801" y="143052"/>
                  </a:cubicBezTo>
                  <a:cubicBezTo>
                    <a:pt x="76801" y="78198"/>
                    <a:pt x="44995" y="22808"/>
                    <a:pt x="0" y="0"/>
                  </a:cubicBezTo>
                  <a:lnTo>
                    <a:pt x="238937" y="0"/>
                  </a:lnTo>
                  <a:lnTo>
                    <a:pt x="238937" y="291224"/>
                  </a:lnTo>
                  <a:lnTo>
                    <a:pt x="0" y="286104"/>
                  </a:lnTo>
                  <a:close/>
                </a:path>
              </a:pathLst>
            </a:custGeom>
            <a:solidFill>
              <a:sysClr val="window" lastClr="FFFFFF"/>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0" name="Freeform: Shape 99">
              <a:extLst>
                <a:ext uri="{FF2B5EF4-FFF2-40B4-BE49-F238E27FC236}">
                  <a16:creationId xmlns:a16="http://schemas.microsoft.com/office/drawing/2014/main" id="{A8CF329D-D9D2-4F9A-9116-C5F7CBB06C68}"/>
                </a:ext>
              </a:extLst>
            </p:cNvPr>
            <p:cNvSpPr/>
            <p:nvPr/>
          </p:nvSpPr>
          <p:spPr>
            <a:xfrm>
              <a:off x="2740194" y="3153037"/>
              <a:ext cx="187127" cy="1504418"/>
            </a:xfrm>
            <a:custGeom>
              <a:avLst/>
              <a:gdLst>
                <a:gd name="connsiteX0" fmla="*/ 111555 w 352204"/>
                <a:gd name="connsiteY0" fmla="*/ 0 h 2831558"/>
                <a:gd name="connsiteX1" fmla="*/ 197201 w 352204"/>
                <a:gd name="connsiteY1" fmla="*/ 686091 h 2831558"/>
                <a:gd name="connsiteX2" fmla="*/ 0 w 352204"/>
                <a:gd name="connsiteY2" fmla="*/ 941474 h 2831558"/>
                <a:gd name="connsiteX3" fmla="*/ 211630 w 352204"/>
                <a:gd name="connsiteY3" fmla="*/ 1198564 h 2831558"/>
                <a:gd name="connsiteX4" fmla="*/ 83628 w 352204"/>
                <a:gd name="connsiteY4" fmla="*/ 2831559 h 2831558"/>
                <a:gd name="connsiteX5" fmla="*/ 258331 w 352204"/>
                <a:gd name="connsiteY5" fmla="*/ 2748396 h 2831558"/>
                <a:gd name="connsiteX6" fmla="*/ 293086 w 352204"/>
                <a:gd name="connsiteY6" fmla="*/ 161205 h 2831558"/>
                <a:gd name="connsiteX7" fmla="*/ 111555 w 352204"/>
                <a:gd name="connsiteY7" fmla="*/ 0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04" h="2831558">
                  <a:moveTo>
                    <a:pt x="111555" y="0"/>
                  </a:moveTo>
                  <a:cubicBezTo>
                    <a:pt x="150809" y="56631"/>
                    <a:pt x="180444" y="329702"/>
                    <a:pt x="197201" y="686091"/>
                  </a:cubicBezTo>
                  <a:cubicBezTo>
                    <a:pt x="85800" y="703933"/>
                    <a:pt x="0" y="811455"/>
                    <a:pt x="0" y="941474"/>
                  </a:cubicBezTo>
                  <a:cubicBezTo>
                    <a:pt x="0" y="1077078"/>
                    <a:pt x="93092" y="1188169"/>
                    <a:pt x="211630" y="1198564"/>
                  </a:cubicBezTo>
                  <a:cubicBezTo>
                    <a:pt x="219698" y="1908704"/>
                    <a:pt x="183237" y="2693782"/>
                    <a:pt x="83628" y="2831559"/>
                  </a:cubicBezTo>
                  <a:cubicBezTo>
                    <a:pt x="148172" y="2801459"/>
                    <a:pt x="205889" y="2774152"/>
                    <a:pt x="258331" y="2748396"/>
                  </a:cubicBezTo>
                  <a:cubicBezTo>
                    <a:pt x="381213" y="2320327"/>
                    <a:pt x="373300" y="696331"/>
                    <a:pt x="293086" y="161205"/>
                  </a:cubicBezTo>
                  <a:cubicBezTo>
                    <a:pt x="250729" y="114348"/>
                    <a:pt x="192856" y="54304"/>
                    <a:pt x="111555" y="0"/>
                  </a:cubicBezTo>
                  <a:close/>
                </a:path>
              </a:pathLst>
            </a:custGeom>
            <a:solidFill>
              <a:srgbClr val="D87D22"/>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1" name="Freeform: Shape 100">
              <a:extLst>
                <a:ext uri="{FF2B5EF4-FFF2-40B4-BE49-F238E27FC236}">
                  <a16:creationId xmlns:a16="http://schemas.microsoft.com/office/drawing/2014/main" id="{AD3C43A3-0898-49D8-BCFA-927EC5994286}"/>
                </a:ext>
              </a:extLst>
            </p:cNvPr>
            <p:cNvSpPr/>
            <p:nvPr/>
          </p:nvSpPr>
          <p:spPr>
            <a:xfrm>
              <a:off x="1984358" y="3153037"/>
              <a:ext cx="868851" cy="1504418"/>
            </a:xfrm>
            <a:custGeom>
              <a:avLst/>
              <a:gdLst>
                <a:gd name="connsiteX0" fmla="*/ 903151 w 1635319"/>
                <a:gd name="connsiteY0" fmla="*/ 1755877 h 2831558"/>
                <a:gd name="connsiteX1" fmla="*/ 968161 w 1635319"/>
                <a:gd name="connsiteY1" fmla="*/ 1740051 h 2831558"/>
                <a:gd name="connsiteX2" fmla="*/ 1077699 w 1635319"/>
                <a:gd name="connsiteY2" fmla="*/ 1536179 h 2831558"/>
                <a:gd name="connsiteX3" fmla="*/ 968161 w 1635319"/>
                <a:gd name="connsiteY3" fmla="*/ 1332307 h 2831558"/>
                <a:gd name="connsiteX4" fmla="*/ 903151 w 1635319"/>
                <a:gd name="connsiteY4" fmla="*/ 1316481 h 2831558"/>
                <a:gd name="connsiteX5" fmla="*/ 728603 w 1635319"/>
                <a:gd name="connsiteY5" fmla="*/ 1536179 h 2831558"/>
                <a:gd name="connsiteX6" fmla="*/ 903151 w 1635319"/>
                <a:gd name="connsiteY6" fmla="*/ 1755877 h 2831558"/>
                <a:gd name="connsiteX7" fmla="*/ 1040618 w 1635319"/>
                <a:gd name="connsiteY7" fmla="*/ 2185964 h 2831558"/>
                <a:gd name="connsiteX8" fmla="*/ 1228974 w 1635319"/>
                <a:gd name="connsiteY8" fmla="*/ 2423039 h 2831558"/>
                <a:gd name="connsiteX9" fmla="*/ 1299104 w 1635319"/>
                <a:gd name="connsiteY9" fmla="*/ 2405972 h 2831558"/>
                <a:gd name="connsiteX10" fmla="*/ 1417176 w 1635319"/>
                <a:gd name="connsiteY10" fmla="*/ 2185808 h 2831558"/>
                <a:gd name="connsiteX11" fmla="*/ 1299104 w 1635319"/>
                <a:gd name="connsiteY11" fmla="*/ 1965645 h 2831558"/>
                <a:gd name="connsiteX12" fmla="*/ 1228974 w 1635319"/>
                <a:gd name="connsiteY12" fmla="*/ 1948578 h 2831558"/>
                <a:gd name="connsiteX13" fmla="*/ 1040618 w 1635319"/>
                <a:gd name="connsiteY13" fmla="*/ 2185964 h 2831558"/>
                <a:gd name="connsiteX14" fmla="*/ 974832 w 1635319"/>
                <a:gd name="connsiteY14" fmla="*/ 618288 h 2831558"/>
                <a:gd name="connsiteX15" fmla="*/ 1163189 w 1635319"/>
                <a:gd name="connsiteY15" fmla="*/ 855364 h 2831558"/>
                <a:gd name="connsiteX16" fmla="*/ 1233319 w 1635319"/>
                <a:gd name="connsiteY16" fmla="*/ 838141 h 2831558"/>
                <a:gd name="connsiteX17" fmla="*/ 1351391 w 1635319"/>
                <a:gd name="connsiteY17" fmla="*/ 618133 h 2831558"/>
                <a:gd name="connsiteX18" fmla="*/ 1233319 w 1635319"/>
                <a:gd name="connsiteY18" fmla="*/ 398125 h 2831558"/>
                <a:gd name="connsiteX19" fmla="*/ 1163189 w 1635319"/>
                <a:gd name="connsiteY19" fmla="*/ 380903 h 2831558"/>
                <a:gd name="connsiteX20" fmla="*/ 974832 w 1635319"/>
                <a:gd name="connsiteY20" fmla="*/ 618288 h 2831558"/>
                <a:gd name="connsiteX21" fmla="*/ 1534162 w 1635319"/>
                <a:gd name="connsiteY21" fmla="*/ 0 h 2831558"/>
                <a:gd name="connsiteX22" fmla="*/ 1619807 w 1635319"/>
                <a:gd name="connsiteY22" fmla="*/ 686091 h 2831558"/>
                <a:gd name="connsiteX23" fmla="*/ 1422607 w 1635319"/>
                <a:gd name="connsiteY23" fmla="*/ 941474 h 2831558"/>
                <a:gd name="connsiteX24" fmla="*/ 1634237 w 1635319"/>
                <a:gd name="connsiteY24" fmla="*/ 1198564 h 2831558"/>
                <a:gd name="connsiteX25" fmla="*/ 1506390 w 1635319"/>
                <a:gd name="connsiteY25" fmla="*/ 2831559 h 2831558"/>
                <a:gd name="connsiteX26" fmla="*/ 181220 w 1635319"/>
                <a:gd name="connsiteY26" fmla="*/ 2468964 h 2831558"/>
                <a:gd name="connsiteX27" fmla="*/ 152827 w 1635319"/>
                <a:gd name="connsiteY27" fmla="*/ 1921736 h 2831558"/>
                <a:gd name="connsiteX28" fmla="*/ 306895 w 1635319"/>
                <a:gd name="connsiteY28" fmla="*/ 1736638 h 2831558"/>
                <a:gd name="connsiteX29" fmla="*/ 125520 w 1635319"/>
                <a:gd name="connsiteY29" fmla="*/ 1548436 h 2831558"/>
                <a:gd name="connsiteX30" fmla="*/ 0 w 1635319"/>
                <a:gd name="connsiteY30" fmla="*/ 739308 h 2831558"/>
                <a:gd name="connsiteX31" fmla="*/ 277571 w 1635319"/>
                <a:gd name="connsiteY31" fmla="*/ 527058 h 2831558"/>
                <a:gd name="connsiteX32" fmla="*/ 369577 w 1635319"/>
                <a:gd name="connsiteY32" fmla="*/ 551107 h 2831558"/>
                <a:gd name="connsiteX33" fmla="*/ 557934 w 1635319"/>
                <a:gd name="connsiteY33" fmla="*/ 362750 h 2831558"/>
                <a:gd name="connsiteX34" fmla="*/ 557623 w 1635319"/>
                <a:gd name="connsiteY34" fmla="*/ 354527 h 2831558"/>
                <a:gd name="connsiteX35" fmla="*/ 1534162 w 1635319"/>
                <a:gd name="connsiteY35" fmla="*/ 0 h 2831558"/>
                <a:gd name="connsiteX36" fmla="*/ 514335 w 1635319"/>
                <a:gd name="connsiteY36" fmla="*/ 2388284 h 2831558"/>
                <a:gd name="connsiteX37" fmla="*/ 573139 w 1635319"/>
                <a:gd name="connsiteY37" fmla="*/ 2373855 h 2831558"/>
                <a:gd name="connsiteX38" fmla="*/ 672127 w 1635319"/>
                <a:gd name="connsiteY38" fmla="*/ 2189532 h 2831558"/>
                <a:gd name="connsiteX39" fmla="*/ 573139 w 1635319"/>
                <a:gd name="connsiteY39" fmla="*/ 2005209 h 2831558"/>
                <a:gd name="connsiteX40" fmla="*/ 514335 w 1635319"/>
                <a:gd name="connsiteY40" fmla="*/ 1990780 h 2831558"/>
                <a:gd name="connsiteX41" fmla="*/ 356389 w 1635319"/>
                <a:gd name="connsiteY41" fmla="*/ 2189532 h 2831558"/>
                <a:gd name="connsiteX42" fmla="*/ 514335 w 1635319"/>
                <a:gd name="connsiteY42" fmla="*/ 2388284 h 2831558"/>
                <a:gd name="connsiteX43" fmla="*/ 602618 w 1635319"/>
                <a:gd name="connsiteY43" fmla="*/ 1109971 h 2831558"/>
                <a:gd name="connsiteX44" fmla="*/ 521162 w 1635319"/>
                <a:gd name="connsiteY44" fmla="*/ 957920 h 2831558"/>
                <a:gd name="connsiteX45" fmla="*/ 472444 w 1635319"/>
                <a:gd name="connsiteY45" fmla="*/ 946129 h 2831558"/>
                <a:gd name="connsiteX46" fmla="*/ 342270 w 1635319"/>
                <a:gd name="connsiteY46" fmla="*/ 1109971 h 2831558"/>
                <a:gd name="connsiteX47" fmla="*/ 472444 w 1635319"/>
                <a:gd name="connsiteY47" fmla="*/ 1273814 h 2831558"/>
                <a:gd name="connsiteX48" fmla="*/ 521162 w 1635319"/>
                <a:gd name="connsiteY48" fmla="*/ 1262022 h 2831558"/>
                <a:gd name="connsiteX49" fmla="*/ 602618 w 1635319"/>
                <a:gd name="connsiteY49" fmla="*/ 1109971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5319" h="2831558">
                  <a:moveTo>
                    <a:pt x="903151" y="1755877"/>
                  </a:moveTo>
                  <a:cubicBezTo>
                    <a:pt x="926114" y="1755877"/>
                    <a:pt x="947991" y="1750291"/>
                    <a:pt x="968161" y="1740051"/>
                  </a:cubicBezTo>
                  <a:cubicBezTo>
                    <a:pt x="1032394" y="1707624"/>
                    <a:pt x="1077699" y="1628651"/>
                    <a:pt x="1077699" y="1536179"/>
                  </a:cubicBezTo>
                  <a:cubicBezTo>
                    <a:pt x="1077699" y="1443707"/>
                    <a:pt x="1032394" y="1364734"/>
                    <a:pt x="968161" y="1332307"/>
                  </a:cubicBezTo>
                  <a:cubicBezTo>
                    <a:pt x="948146" y="1322067"/>
                    <a:pt x="926114" y="1316481"/>
                    <a:pt x="903151" y="1316481"/>
                  </a:cubicBezTo>
                  <a:cubicBezTo>
                    <a:pt x="806801" y="1316481"/>
                    <a:pt x="728603" y="1414848"/>
                    <a:pt x="728603" y="1536179"/>
                  </a:cubicBezTo>
                  <a:cubicBezTo>
                    <a:pt x="728603" y="1657509"/>
                    <a:pt x="806801" y="1755877"/>
                    <a:pt x="903151" y="1755877"/>
                  </a:cubicBezTo>
                  <a:close/>
                  <a:moveTo>
                    <a:pt x="1040618" y="2185964"/>
                  </a:moveTo>
                  <a:cubicBezTo>
                    <a:pt x="1040618" y="2316913"/>
                    <a:pt x="1125021" y="2423039"/>
                    <a:pt x="1228974" y="2423039"/>
                  </a:cubicBezTo>
                  <a:cubicBezTo>
                    <a:pt x="1253799" y="2423039"/>
                    <a:pt x="1277383" y="2416988"/>
                    <a:pt x="1299104" y="2405972"/>
                  </a:cubicBezTo>
                  <a:cubicBezTo>
                    <a:pt x="1368303" y="2370907"/>
                    <a:pt x="1417176" y="2285572"/>
                    <a:pt x="1417176" y="2185808"/>
                  </a:cubicBezTo>
                  <a:cubicBezTo>
                    <a:pt x="1417176" y="2086044"/>
                    <a:pt x="1368148" y="2000710"/>
                    <a:pt x="1299104" y="1965645"/>
                  </a:cubicBezTo>
                  <a:cubicBezTo>
                    <a:pt x="1277383" y="1954629"/>
                    <a:pt x="1253799" y="1948578"/>
                    <a:pt x="1228974" y="1948578"/>
                  </a:cubicBezTo>
                  <a:cubicBezTo>
                    <a:pt x="1125021" y="1948888"/>
                    <a:pt x="1040618" y="2055014"/>
                    <a:pt x="1040618" y="2185964"/>
                  </a:cubicBezTo>
                  <a:close/>
                  <a:moveTo>
                    <a:pt x="974832" y="618288"/>
                  </a:moveTo>
                  <a:cubicBezTo>
                    <a:pt x="974832" y="749238"/>
                    <a:pt x="1059081" y="855364"/>
                    <a:pt x="1163189" y="855364"/>
                  </a:cubicBezTo>
                  <a:cubicBezTo>
                    <a:pt x="1188014" y="855364"/>
                    <a:pt x="1211752" y="849313"/>
                    <a:pt x="1233319" y="838141"/>
                  </a:cubicBezTo>
                  <a:cubicBezTo>
                    <a:pt x="1302673" y="803232"/>
                    <a:pt x="1351391" y="717897"/>
                    <a:pt x="1351391" y="618133"/>
                  </a:cubicBezTo>
                  <a:cubicBezTo>
                    <a:pt x="1351391" y="518369"/>
                    <a:pt x="1302518" y="433035"/>
                    <a:pt x="1233319" y="398125"/>
                  </a:cubicBezTo>
                  <a:cubicBezTo>
                    <a:pt x="1211752" y="386954"/>
                    <a:pt x="1188014" y="380903"/>
                    <a:pt x="1163189" y="380903"/>
                  </a:cubicBezTo>
                  <a:cubicBezTo>
                    <a:pt x="1059081" y="381213"/>
                    <a:pt x="974832" y="487338"/>
                    <a:pt x="974832" y="618288"/>
                  </a:cubicBezTo>
                  <a:close/>
                  <a:moveTo>
                    <a:pt x="1534162" y="0"/>
                  </a:moveTo>
                  <a:cubicBezTo>
                    <a:pt x="1573416" y="56631"/>
                    <a:pt x="1603051" y="329702"/>
                    <a:pt x="1619807" y="686091"/>
                  </a:cubicBezTo>
                  <a:cubicBezTo>
                    <a:pt x="1508407" y="703933"/>
                    <a:pt x="1422607" y="811455"/>
                    <a:pt x="1422607" y="941474"/>
                  </a:cubicBezTo>
                  <a:cubicBezTo>
                    <a:pt x="1422607" y="1077078"/>
                    <a:pt x="1515854" y="1188014"/>
                    <a:pt x="1634237" y="1198564"/>
                  </a:cubicBezTo>
                  <a:cubicBezTo>
                    <a:pt x="1642305" y="1908704"/>
                    <a:pt x="1605844" y="2693782"/>
                    <a:pt x="1506390" y="2831559"/>
                  </a:cubicBezTo>
                  <a:cubicBezTo>
                    <a:pt x="1227423" y="2761740"/>
                    <a:pt x="181220" y="2468964"/>
                    <a:pt x="181220" y="2468964"/>
                  </a:cubicBezTo>
                  <a:cubicBezTo>
                    <a:pt x="181220" y="2468964"/>
                    <a:pt x="172066" y="2226769"/>
                    <a:pt x="152827" y="1921736"/>
                  </a:cubicBezTo>
                  <a:cubicBezTo>
                    <a:pt x="240489" y="1905756"/>
                    <a:pt x="306895" y="1828954"/>
                    <a:pt x="306895" y="1736638"/>
                  </a:cubicBezTo>
                  <a:cubicBezTo>
                    <a:pt x="306895" y="1635012"/>
                    <a:pt x="226370" y="1552160"/>
                    <a:pt x="125520" y="1548436"/>
                  </a:cubicBezTo>
                  <a:cubicBezTo>
                    <a:pt x="96040" y="1197943"/>
                    <a:pt x="54614" y="854743"/>
                    <a:pt x="0" y="739308"/>
                  </a:cubicBezTo>
                  <a:cubicBezTo>
                    <a:pt x="94644" y="659559"/>
                    <a:pt x="187116" y="589119"/>
                    <a:pt x="277571" y="527058"/>
                  </a:cubicBezTo>
                  <a:cubicBezTo>
                    <a:pt x="304722" y="542418"/>
                    <a:pt x="336219" y="551107"/>
                    <a:pt x="369577" y="551107"/>
                  </a:cubicBezTo>
                  <a:cubicBezTo>
                    <a:pt x="473685" y="551107"/>
                    <a:pt x="557934" y="466858"/>
                    <a:pt x="557934" y="362750"/>
                  </a:cubicBezTo>
                  <a:cubicBezTo>
                    <a:pt x="557934" y="359957"/>
                    <a:pt x="557934" y="357319"/>
                    <a:pt x="557623" y="354527"/>
                  </a:cubicBezTo>
                  <a:cubicBezTo>
                    <a:pt x="947991" y="141345"/>
                    <a:pt x="1284209" y="67337"/>
                    <a:pt x="1534162" y="0"/>
                  </a:cubicBezTo>
                  <a:close/>
                  <a:moveTo>
                    <a:pt x="514335" y="2388284"/>
                  </a:moveTo>
                  <a:cubicBezTo>
                    <a:pt x="535126" y="2388284"/>
                    <a:pt x="555141" y="2383319"/>
                    <a:pt x="573139" y="2373855"/>
                  </a:cubicBezTo>
                  <a:cubicBezTo>
                    <a:pt x="631166" y="2344531"/>
                    <a:pt x="672127" y="2273005"/>
                    <a:pt x="672127" y="2189532"/>
                  </a:cubicBezTo>
                  <a:cubicBezTo>
                    <a:pt x="672127" y="2105904"/>
                    <a:pt x="631166" y="2034378"/>
                    <a:pt x="573139" y="2005209"/>
                  </a:cubicBezTo>
                  <a:cubicBezTo>
                    <a:pt x="554986" y="1995900"/>
                    <a:pt x="535126" y="1990780"/>
                    <a:pt x="514335" y="1990780"/>
                  </a:cubicBezTo>
                  <a:cubicBezTo>
                    <a:pt x="427139" y="1990780"/>
                    <a:pt x="356389" y="2079838"/>
                    <a:pt x="356389" y="2189532"/>
                  </a:cubicBezTo>
                  <a:cubicBezTo>
                    <a:pt x="356389" y="2299381"/>
                    <a:pt x="427139" y="2388284"/>
                    <a:pt x="514335" y="2388284"/>
                  </a:cubicBezTo>
                  <a:close/>
                  <a:moveTo>
                    <a:pt x="602618" y="1109971"/>
                  </a:moveTo>
                  <a:cubicBezTo>
                    <a:pt x="602618" y="1041083"/>
                    <a:pt x="568794" y="982279"/>
                    <a:pt x="521162" y="957920"/>
                  </a:cubicBezTo>
                  <a:cubicBezTo>
                    <a:pt x="506112" y="950318"/>
                    <a:pt x="489666" y="946129"/>
                    <a:pt x="472444" y="946129"/>
                  </a:cubicBezTo>
                  <a:cubicBezTo>
                    <a:pt x="400608" y="946129"/>
                    <a:pt x="342270" y="1019516"/>
                    <a:pt x="342270" y="1109971"/>
                  </a:cubicBezTo>
                  <a:cubicBezTo>
                    <a:pt x="342270" y="1200426"/>
                    <a:pt x="400608" y="1273814"/>
                    <a:pt x="472444" y="1273814"/>
                  </a:cubicBezTo>
                  <a:cubicBezTo>
                    <a:pt x="489666" y="1273814"/>
                    <a:pt x="506112" y="1269625"/>
                    <a:pt x="521162" y="1262022"/>
                  </a:cubicBezTo>
                  <a:cubicBezTo>
                    <a:pt x="568794" y="1237818"/>
                    <a:pt x="602618" y="1178859"/>
                    <a:pt x="602618" y="1109971"/>
                  </a:cubicBezTo>
                  <a:close/>
                </a:path>
              </a:pathLst>
            </a:custGeom>
            <a:solidFill>
              <a:sysClr val="window" lastClr="FFFFFF"/>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200381EF-A139-4FAB-96A5-82F83C94C0B3}"/>
                </a:ext>
              </a:extLst>
            </p:cNvPr>
            <p:cNvSpPr/>
            <p:nvPr/>
          </p:nvSpPr>
          <p:spPr>
            <a:xfrm>
              <a:off x="9820275" y="3487515"/>
              <a:ext cx="71821" cy="62668"/>
            </a:xfrm>
            <a:prstGeom prst="rect">
              <a:avLst/>
            </a:pr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id="{B48A6975-1448-45BF-B998-12777506489C}"/>
                </a:ext>
              </a:extLst>
            </p:cNvPr>
            <p:cNvSpPr/>
            <p:nvPr/>
          </p:nvSpPr>
          <p:spPr>
            <a:xfrm>
              <a:off x="10414297" y="3276101"/>
              <a:ext cx="71821" cy="62668"/>
            </a:xfrm>
            <a:prstGeom prst="rect">
              <a:avLst/>
            </a:pr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DF870A35-2A42-4A90-80D0-A4408A6CCAB8}"/>
                </a:ext>
              </a:extLst>
            </p:cNvPr>
            <p:cNvSpPr/>
            <p:nvPr/>
          </p:nvSpPr>
          <p:spPr>
            <a:xfrm>
              <a:off x="4230438" y="3455834"/>
              <a:ext cx="71821" cy="62668"/>
            </a:xfrm>
            <a:prstGeom prst="rect">
              <a:avLst/>
            </a:prstGeom>
            <a:solidFill>
              <a:sysClr val="window" lastClr="FFFFFF"/>
            </a:solidFill>
            <a:ln w="154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5" name="Content Placeholder 9">
              <a:extLst>
                <a:ext uri="{FF2B5EF4-FFF2-40B4-BE49-F238E27FC236}">
                  <a16:creationId xmlns:a16="http://schemas.microsoft.com/office/drawing/2014/main" id="{3BA50976-E30D-4A29-B294-25D91DA30882}"/>
                </a:ext>
              </a:extLst>
            </p:cNvPr>
            <p:cNvSpPr txBox="1">
              <a:spLocks/>
            </p:cNvSpPr>
            <p:nvPr/>
          </p:nvSpPr>
          <p:spPr>
            <a:xfrm>
              <a:off x="1521937" y="510313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Post-crash care</a:t>
              </a:r>
            </a:p>
          </p:txBody>
        </p:sp>
        <p:sp>
          <p:nvSpPr>
            <p:cNvPr id="106" name="Content Placeholder 9">
              <a:extLst>
                <a:ext uri="{FF2B5EF4-FFF2-40B4-BE49-F238E27FC236}">
                  <a16:creationId xmlns:a16="http://schemas.microsoft.com/office/drawing/2014/main" id="{C3311910-959A-4A7D-AE1C-AFD5122DC881}"/>
                </a:ext>
              </a:extLst>
            </p:cNvPr>
            <p:cNvSpPr txBox="1">
              <a:spLocks/>
            </p:cNvSpPr>
            <p:nvPr/>
          </p:nvSpPr>
          <p:spPr>
            <a:xfrm>
              <a:off x="2488661" y="473837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Safe roads</a:t>
              </a:r>
            </a:p>
          </p:txBody>
        </p:sp>
        <p:sp>
          <p:nvSpPr>
            <p:cNvPr id="107" name="Content Placeholder 9">
              <a:extLst>
                <a:ext uri="{FF2B5EF4-FFF2-40B4-BE49-F238E27FC236}">
                  <a16:creationId xmlns:a16="http://schemas.microsoft.com/office/drawing/2014/main" id="{30815738-B054-4D92-BEA9-6897F8E2EA27}"/>
                </a:ext>
              </a:extLst>
            </p:cNvPr>
            <p:cNvSpPr txBox="1">
              <a:spLocks/>
            </p:cNvSpPr>
            <p:nvPr/>
          </p:nvSpPr>
          <p:spPr>
            <a:xfrm>
              <a:off x="3315961" y="4330488"/>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Safe speeds</a:t>
              </a:r>
            </a:p>
          </p:txBody>
        </p:sp>
        <p:sp>
          <p:nvSpPr>
            <p:cNvPr id="108" name="Content Placeholder 9">
              <a:extLst>
                <a:ext uri="{FF2B5EF4-FFF2-40B4-BE49-F238E27FC236}">
                  <a16:creationId xmlns:a16="http://schemas.microsoft.com/office/drawing/2014/main" id="{5F489510-2137-413B-A9C4-0EFAC3067E94}"/>
                </a:ext>
              </a:extLst>
            </p:cNvPr>
            <p:cNvSpPr txBox="1">
              <a:spLocks/>
            </p:cNvSpPr>
            <p:nvPr/>
          </p:nvSpPr>
          <p:spPr>
            <a:xfrm>
              <a:off x="4063671" y="403798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Safe vehicles</a:t>
              </a:r>
            </a:p>
          </p:txBody>
        </p:sp>
        <p:sp>
          <p:nvSpPr>
            <p:cNvPr id="109" name="Content Placeholder 9">
              <a:extLst>
                <a:ext uri="{FF2B5EF4-FFF2-40B4-BE49-F238E27FC236}">
                  <a16:creationId xmlns:a16="http://schemas.microsoft.com/office/drawing/2014/main" id="{C7135622-C6D0-4A65-9BC8-1FC560B683E4}"/>
                </a:ext>
              </a:extLst>
            </p:cNvPr>
            <p:cNvSpPr txBox="1">
              <a:spLocks/>
            </p:cNvSpPr>
            <p:nvPr/>
          </p:nvSpPr>
          <p:spPr>
            <a:xfrm>
              <a:off x="488150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Safe road users</a:t>
              </a:r>
            </a:p>
          </p:txBody>
        </p:sp>
      </p:grpSp>
      <p:sp>
        <p:nvSpPr>
          <p:cNvPr id="112" name="Title 1">
            <a:extLst>
              <a:ext uri="{FF2B5EF4-FFF2-40B4-BE49-F238E27FC236}">
                <a16:creationId xmlns:a16="http://schemas.microsoft.com/office/drawing/2014/main" id="{1D500A48-3638-487C-802D-B776F087BD18}"/>
              </a:ext>
            </a:extLst>
          </p:cNvPr>
          <p:cNvSpPr txBox="1">
            <a:spLocks/>
          </p:cNvSpPr>
          <p:nvPr/>
        </p:nvSpPr>
        <p:spPr>
          <a:xfrm>
            <a:off x="762000" y="365126"/>
            <a:ext cx="10591800" cy="536798"/>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bg1"/>
                </a:solidFill>
              </a:rPr>
              <a:t>The 5 Safe System Elements Create Redundancy</a:t>
            </a:r>
          </a:p>
        </p:txBody>
      </p:sp>
    </p:spTree>
    <p:extLst>
      <p:ext uri="{BB962C8B-B14F-4D97-AF65-F5344CB8AC3E}">
        <p14:creationId xmlns:p14="http://schemas.microsoft.com/office/powerpoint/2010/main" val="227120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1543-CB87-43DC-A105-29EEB86D7B74}"/>
              </a:ext>
            </a:extLst>
          </p:cNvPr>
          <p:cNvSpPr>
            <a:spLocks noGrp="1"/>
          </p:cNvSpPr>
          <p:nvPr>
            <p:ph type="title"/>
          </p:nvPr>
        </p:nvSpPr>
        <p:spPr>
          <a:xfrm>
            <a:off x="761999" y="365126"/>
            <a:ext cx="10777331" cy="536798"/>
          </a:xfrm>
        </p:spPr>
        <p:txBody>
          <a:bodyPr>
            <a:noAutofit/>
          </a:bodyPr>
          <a:lstStyle/>
          <a:p>
            <a:r>
              <a:rPr lang="en-US" sz="3600" dirty="0"/>
              <a:t>Where are You on the Safe System Journey?</a:t>
            </a:r>
          </a:p>
        </p:txBody>
      </p:sp>
      <p:sp>
        <p:nvSpPr>
          <p:cNvPr id="7" name="Content Placeholder 9">
            <a:extLst>
              <a:ext uri="{FF2B5EF4-FFF2-40B4-BE49-F238E27FC236}">
                <a16:creationId xmlns:a16="http://schemas.microsoft.com/office/drawing/2014/main" id="{75729F3C-7AB7-46DF-BED2-CB2A1FDF9312}"/>
              </a:ext>
            </a:extLst>
          </p:cNvPr>
          <p:cNvSpPr txBox="1">
            <a:spLocks/>
          </p:cNvSpPr>
          <p:nvPr/>
        </p:nvSpPr>
        <p:spPr>
          <a:xfrm>
            <a:off x="761999" y="1561418"/>
            <a:ext cx="4745736" cy="64633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600" b="1" u="sng" dirty="0">
                <a:solidFill>
                  <a:schemeClr val="tx2"/>
                </a:solidFill>
                <a:latin typeface="Arial" panose="020B0604020202020204" pitchFamily="34" charset="0"/>
                <a:cs typeface="Arial" panose="020B0604020202020204" pitchFamily="34" charset="0"/>
              </a:rPr>
              <a:t>Traditional Approach</a:t>
            </a:r>
          </a:p>
        </p:txBody>
      </p:sp>
      <p:sp>
        <p:nvSpPr>
          <p:cNvPr id="8" name="Content Placeholder 9">
            <a:extLst>
              <a:ext uri="{FF2B5EF4-FFF2-40B4-BE49-F238E27FC236}">
                <a16:creationId xmlns:a16="http://schemas.microsoft.com/office/drawing/2014/main" id="{B4A32463-CFB7-4152-8F19-794B81B46935}"/>
              </a:ext>
            </a:extLst>
          </p:cNvPr>
          <p:cNvSpPr txBox="1">
            <a:spLocks/>
          </p:cNvSpPr>
          <p:nvPr/>
        </p:nvSpPr>
        <p:spPr>
          <a:xfrm>
            <a:off x="5879157" y="1561418"/>
            <a:ext cx="5769282" cy="64633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600" b="1" u="sng" dirty="0">
                <a:solidFill>
                  <a:schemeClr val="tx2"/>
                </a:solidFill>
                <a:latin typeface="Arial" panose="020B0604020202020204" pitchFamily="34" charset="0"/>
                <a:cs typeface="Arial" panose="020B0604020202020204" pitchFamily="34" charset="0"/>
              </a:rPr>
              <a:t>Safe System Approach</a:t>
            </a:r>
          </a:p>
        </p:txBody>
      </p:sp>
      <p:sp>
        <p:nvSpPr>
          <p:cNvPr id="9" name="Content Placeholder 9">
            <a:extLst>
              <a:ext uri="{FF2B5EF4-FFF2-40B4-BE49-F238E27FC236}">
                <a16:creationId xmlns:a16="http://schemas.microsoft.com/office/drawing/2014/main" id="{06E9A823-94C3-4455-A655-18B8F2CF614E}"/>
              </a:ext>
            </a:extLst>
          </p:cNvPr>
          <p:cNvSpPr txBox="1">
            <a:spLocks/>
          </p:cNvSpPr>
          <p:nvPr/>
        </p:nvSpPr>
        <p:spPr>
          <a:xfrm>
            <a:off x="800039" y="2348695"/>
            <a:ext cx="3324494"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Prevent crashes</a:t>
            </a:r>
          </a:p>
        </p:txBody>
      </p:sp>
      <p:cxnSp>
        <p:nvCxnSpPr>
          <p:cNvPr id="10" name="Straight Arrow Connector 9" descr="Arrow pointing right">
            <a:extLst>
              <a:ext uri="{FF2B5EF4-FFF2-40B4-BE49-F238E27FC236}">
                <a16:creationId xmlns:a16="http://schemas.microsoft.com/office/drawing/2014/main" id="{EC0EB24F-954E-4C33-9BC8-84BE9EA4D25D}"/>
              </a:ext>
            </a:extLst>
          </p:cNvPr>
          <p:cNvCxnSpPr>
            <a:cxnSpLocks/>
          </p:cNvCxnSpPr>
          <p:nvPr/>
        </p:nvCxnSpPr>
        <p:spPr>
          <a:xfrm>
            <a:off x="3112341" y="2508737"/>
            <a:ext cx="2657612" cy="0"/>
          </a:xfrm>
          <a:prstGeom prst="straightConnector1">
            <a:avLst/>
          </a:prstGeom>
          <a:noFill/>
          <a:ln w="107950" cap="flat" cmpd="sng" algn="ctr">
            <a:solidFill>
              <a:schemeClr val="bg1">
                <a:lumMod val="75000"/>
              </a:schemeClr>
            </a:solidFill>
            <a:prstDash val="solid"/>
            <a:miter lim="800000"/>
            <a:tailEnd type="triangle"/>
          </a:ln>
          <a:effectLst/>
        </p:spPr>
      </p:cxnSp>
      <p:sp>
        <p:nvSpPr>
          <p:cNvPr id="11" name="Content Placeholder 9">
            <a:extLst>
              <a:ext uri="{FF2B5EF4-FFF2-40B4-BE49-F238E27FC236}">
                <a16:creationId xmlns:a16="http://schemas.microsoft.com/office/drawing/2014/main" id="{A523F861-ABC4-495D-9E31-4366329E8513}"/>
              </a:ext>
            </a:extLst>
          </p:cNvPr>
          <p:cNvSpPr txBox="1">
            <a:spLocks/>
          </p:cNvSpPr>
          <p:nvPr/>
        </p:nvSpPr>
        <p:spPr>
          <a:xfrm>
            <a:off x="5879157" y="2348695"/>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Prevent death and serious injuries</a:t>
            </a:r>
          </a:p>
        </p:txBody>
      </p:sp>
      <p:sp>
        <p:nvSpPr>
          <p:cNvPr id="12" name="Content Placeholder 9">
            <a:extLst>
              <a:ext uri="{FF2B5EF4-FFF2-40B4-BE49-F238E27FC236}">
                <a16:creationId xmlns:a16="http://schemas.microsoft.com/office/drawing/2014/main" id="{B5DF7540-0A3D-4353-BF7D-361DEC66E20A}"/>
              </a:ext>
            </a:extLst>
          </p:cNvPr>
          <p:cNvSpPr txBox="1">
            <a:spLocks/>
          </p:cNvSpPr>
          <p:nvPr/>
        </p:nvSpPr>
        <p:spPr>
          <a:xfrm>
            <a:off x="800039" y="3072473"/>
            <a:ext cx="4707696"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Improve human behavior</a:t>
            </a:r>
          </a:p>
        </p:txBody>
      </p:sp>
      <p:cxnSp>
        <p:nvCxnSpPr>
          <p:cNvPr id="13" name="Straight Arrow Connector 12" descr="Arrow pointing right">
            <a:extLst>
              <a:ext uri="{FF2B5EF4-FFF2-40B4-BE49-F238E27FC236}">
                <a16:creationId xmlns:a16="http://schemas.microsoft.com/office/drawing/2014/main" id="{B9E7854C-BB4F-4F2B-802F-4BA381BB47AF}"/>
              </a:ext>
            </a:extLst>
          </p:cNvPr>
          <p:cNvCxnSpPr>
            <a:cxnSpLocks/>
          </p:cNvCxnSpPr>
          <p:nvPr/>
        </p:nvCxnSpPr>
        <p:spPr>
          <a:xfrm>
            <a:off x="4271289" y="3263338"/>
            <a:ext cx="1498664" cy="0"/>
          </a:xfrm>
          <a:prstGeom prst="straightConnector1">
            <a:avLst/>
          </a:prstGeom>
          <a:noFill/>
          <a:ln w="107950" cap="flat" cmpd="sng" algn="ctr">
            <a:solidFill>
              <a:schemeClr val="bg1">
                <a:lumMod val="75000"/>
              </a:schemeClr>
            </a:solidFill>
            <a:prstDash val="solid"/>
            <a:miter lim="800000"/>
            <a:tailEnd type="triangle"/>
          </a:ln>
          <a:effectLst/>
        </p:spPr>
      </p:cxnSp>
      <p:sp>
        <p:nvSpPr>
          <p:cNvPr id="14" name="Content Placeholder 9">
            <a:extLst>
              <a:ext uri="{FF2B5EF4-FFF2-40B4-BE49-F238E27FC236}">
                <a16:creationId xmlns:a16="http://schemas.microsoft.com/office/drawing/2014/main" id="{451E969A-0BCD-47BE-B498-28A089606470}"/>
              </a:ext>
            </a:extLst>
          </p:cNvPr>
          <p:cNvSpPr txBox="1">
            <a:spLocks/>
          </p:cNvSpPr>
          <p:nvPr/>
        </p:nvSpPr>
        <p:spPr>
          <a:xfrm>
            <a:off x="5879157" y="3072473"/>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Design for human mistakes/limitations</a:t>
            </a:r>
          </a:p>
        </p:txBody>
      </p:sp>
      <p:sp>
        <p:nvSpPr>
          <p:cNvPr id="15" name="Content Placeholder 9">
            <a:extLst>
              <a:ext uri="{FF2B5EF4-FFF2-40B4-BE49-F238E27FC236}">
                <a16:creationId xmlns:a16="http://schemas.microsoft.com/office/drawing/2014/main" id="{C3B63177-61A2-43BE-A824-A6E5C4C55860}"/>
              </a:ext>
            </a:extLst>
          </p:cNvPr>
          <p:cNvSpPr txBox="1">
            <a:spLocks/>
          </p:cNvSpPr>
          <p:nvPr/>
        </p:nvSpPr>
        <p:spPr>
          <a:xfrm>
            <a:off x="800039" y="3796251"/>
            <a:ext cx="3324494"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Control speeding</a:t>
            </a:r>
          </a:p>
        </p:txBody>
      </p:sp>
      <p:cxnSp>
        <p:nvCxnSpPr>
          <p:cNvPr id="16" name="Straight Arrow Connector 15" descr="Arrow pointing right">
            <a:extLst>
              <a:ext uri="{FF2B5EF4-FFF2-40B4-BE49-F238E27FC236}">
                <a16:creationId xmlns:a16="http://schemas.microsoft.com/office/drawing/2014/main" id="{EE9B9E9E-5076-49E6-B7D0-3BCC17ACAC14}"/>
              </a:ext>
            </a:extLst>
          </p:cNvPr>
          <p:cNvCxnSpPr>
            <a:cxnSpLocks/>
          </p:cNvCxnSpPr>
          <p:nvPr/>
        </p:nvCxnSpPr>
        <p:spPr>
          <a:xfrm>
            <a:off x="3215639" y="3946018"/>
            <a:ext cx="2554314" cy="0"/>
          </a:xfrm>
          <a:prstGeom prst="straightConnector1">
            <a:avLst/>
          </a:prstGeom>
          <a:noFill/>
          <a:ln w="107950" cap="flat" cmpd="sng" algn="ctr">
            <a:solidFill>
              <a:schemeClr val="bg1">
                <a:lumMod val="75000"/>
              </a:schemeClr>
            </a:solidFill>
            <a:prstDash val="solid"/>
            <a:miter lim="800000"/>
            <a:tailEnd type="triangle"/>
          </a:ln>
          <a:effectLst/>
        </p:spPr>
      </p:cxnSp>
      <p:sp>
        <p:nvSpPr>
          <p:cNvPr id="17" name="Content Placeholder 9">
            <a:extLst>
              <a:ext uri="{FF2B5EF4-FFF2-40B4-BE49-F238E27FC236}">
                <a16:creationId xmlns:a16="http://schemas.microsoft.com/office/drawing/2014/main" id="{DEF19D62-C034-4679-8143-44F670FEE26E}"/>
              </a:ext>
            </a:extLst>
          </p:cNvPr>
          <p:cNvSpPr txBox="1">
            <a:spLocks/>
          </p:cNvSpPr>
          <p:nvPr/>
        </p:nvSpPr>
        <p:spPr>
          <a:xfrm>
            <a:off x="5879157" y="3796251"/>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Reduce system kinetic energy</a:t>
            </a:r>
          </a:p>
        </p:txBody>
      </p:sp>
      <p:sp>
        <p:nvSpPr>
          <p:cNvPr id="18" name="Content Placeholder 9">
            <a:extLst>
              <a:ext uri="{FF2B5EF4-FFF2-40B4-BE49-F238E27FC236}">
                <a16:creationId xmlns:a16="http://schemas.microsoft.com/office/drawing/2014/main" id="{EF87151D-9B81-4775-8474-D1CA34DBC1B7}"/>
              </a:ext>
            </a:extLst>
          </p:cNvPr>
          <p:cNvSpPr txBox="1">
            <a:spLocks/>
          </p:cNvSpPr>
          <p:nvPr/>
        </p:nvSpPr>
        <p:spPr>
          <a:xfrm>
            <a:off x="800039" y="4520029"/>
            <a:ext cx="4346000"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Individuals are responsible</a:t>
            </a:r>
          </a:p>
        </p:txBody>
      </p:sp>
      <p:cxnSp>
        <p:nvCxnSpPr>
          <p:cNvPr id="19" name="Straight Arrow Connector 18" descr="Arrow pointing right">
            <a:extLst>
              <a:ext uri="{FF2B5EF4-FFF2-40B4-BE49-F238E27FC236}">
                <a16:creationId xmlns:a16="http://schemas.microsoft.com/office/drawing/2014/main" id="{44F3B659-D002-4EFB-A382-19DA6F91FA10}"/>
              </a:ext>
            </a:extLst>
          </p:cNvPr>
          <p:cNvCxnSpPr>
            <a:cxnSpLocks/>
          </p:cNvCxnSpPr>
          <p:nvPr/>
        </p:nvCxnSpPr>
        <p:spPr>
          <a:xfrm>
            <a:off x="4494573" y="4680071"/>
            <a:ext cx="1275380" cy="0"/>
          </a:xfrm>
          <a:prstGeom prst="straightConnector1">
            <a:avLst/>
          </a:prstGeom>
          <a:noFill/>
          <a:ln w="107950" cap="flat" cmpd="sng" algn="ctr">
            <a:solidFill>
              <a:schemeClr val="bg1">
                <a:lumMod val="75000"/>
              </a:schemeClr>
            </a:solidFill>
            <a:prstDash val="solid"/>
            <a:miter lim="800000"/>
            <a:tailEnd type="triangle"/>
          </a:ln>
          <a:effectLst/>
        </p:spPr>
      </p:cxnSp>
      <p:sp>
        <p:nvSpPr>
          <p:cNvPr id="20" name="Content Placeholder 9">
            <a:extLst>
              <a:ext uri="{FF2B5EF4-FFF2-40B4-BE49-F238E27FC236}">
                <a16:creationId xmlns:a16="http://schemas.microsoft.com/office/drawing/2014/main" id="{D8FC2D86-A1D4-4C63-9930-0079505B7ACD}"/>
              </a:ext>
            </a:extLst>
          </p:cNvPr>
          <p:cNvSpPr txBox="1">
            <a:spLocks/>
          </p:cNvSpPr>
          <p:nvPr/>
        </p:nvSpPr>
        <p:spPr>
          <a:xfrm>
            <a:off x="5879157" y="4520029"/>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Share responsibility</a:t>
            </a:r>
          </a:p>
        </p:txBody>
      </p:sp>
      <p:sp>
        <p:nvSpPr>
          <p:cNvPr id="21" name="Content Placeholder 9">
            <a:extLst>
              <a:ext uri="{FF2B5EF4-FFF2-40B4-BE49-F238E27FC236}">
                <a16:creationId xmlns:a16="http://schemas.microsoft.com/office/drawing/2014/main" id="{DEEC0E6D-CA16-40CB-A9EF-EDBC33CFF0FA}"/>
              </a:ext>
            </a:extLst>
          </p:cNvPr>
          <p:cNvSpPr txBox="1">
            <a:spLocks/>
          </p:cNvSpPr>
          <p:nvPr/>
        </p:nvSpPr>
        <p:spPr>
          <a:xfrm>
            <a:off x="800039" y="5243807"/>
            <a:ext cx="4457760"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React based on crash history</a:t>
            </a:r>
          </a:p>
        </p:txBody>
      </p:sp>
      <p:cxnSp>
        <p:nvCxnSpPr>
          <p:cNvPr id="22" name="Straight Arrow Connector 21" descr="Arrow pointing right">
            <a:extLst>
              <a:ext uri="{FF2B5EF4-FFF2-40B4-BE49-F238E27FC236}">
                <a16:creationId xmlns:a16="http://schemas.microsoft.com/office/drawing/2014/main" id="{ADA6A20E-9505-4FF7-8C82-3B2C9A6A41D5}"/>
              </a:ext>
            </a:extLst>
          </p:cNvPr>
          <p:cNvCxnSpPr>
            <a:cxnSpLocks/>
          </p:cNvCxnSpPr>
          <p:nvPr/>
        </p:nvCxnSpPr>
        <p:spPr>
          <a:xfrm>
            <a:off x="4824182" y="5403849"/>
            <a:ext cx="945771" cy="0"/>
          </a:xfrm>
          <a:prstGeom prst="straightConnector1">
            <a:avLst/>
          </a:prstGeom>
          <a:noFill/>
          <a:ln w="107950" cap="flat" cmpd="sng" algn="ctr">
            <a:solidFill>
              <a:schemeClr val="bg1">
                <a:lumMod val="75000"/>
              </a:schemeClr>
            </a:solidFill>
            <a:prstDash val="solid"/>
            <a:miter lim="800000"/>
            <a:tailEnd type="triangle"/>
          </a:ln>
          <a:effectLst/>
        </p:spPr>
      </p:cxnSp>
      <p:sp>
        <p:nvSpPr>
          <p:cNvPr id="23" name="Content Placeholder 9">
            <a:extLst>
              <a:ext uri="{FF2B5EF4-FFF2-40B4-BE49-F238E27FC236}">
                <a16:creationId xmlns:a16="http://schemas.microsoft.com/office/drawing/2014/main" id="{3E77EB2B-70F8-4E1A-9502-2EF8B2D4FCD7}"/>
              </a:ext>
            </a:extLst>
          </p:cNvPr>
          <p:cNvSpPr txBox="1">
            <a:spLocks/>
          </p:cNvSpPr>
          <p:nvPr/>
        </p:nvSpPr>
        <p:spPr>
          <a:xfrm>
            <a:off x="5879157" y="5243807"/>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dirty="0">
                <a:solidFill>
                  <a:schemeClr val="tx2"/>
                </a:solidFill>
                <a:latin typeface="Arial" panose="020B0604020202020204" pitchFamily="34" charset="0"/>
                <a:cs typeface="Arial" panose="020B0604020202020204" pitchFamily="34" charset="0"/>
              </a:rPr>
              <a:t>Proactively identify and address risks</a:t>
            </a:r>
          </a:p>
        </p:txBody>
      </p:sp>
    </p:spTree>
    <p:extLst>
      <p:ext uri="{BB962C8B-B14F-4D97-AF65-F5344CB8AC3E}">
        <p14:creationId xmlns:p14="http://schemas.microsoft.com/office/powerpoint/2010/main" val="1915429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36E2-AF99-4EE2-9FC4-9393FE34F991}"/>
              </a:ext>
            </a:extLst>
          </p:cNvPr>
          <p:cNvSpPr>
            <a:spLocks noGrp="1"/>
          </p:cNvSpPr>
          <p:nvPr>
            <p:ph type="title"/>
          </p:nvPr>
        </p:nvSpPr>
        <p:spPr/>
        <p:txBody>
          <a:bodyPr>
            <a:normAutofit fontScale="90000"/>
          </a:bodyPr>
          <a:lstStyle/>
          <a:p>
            <a:r>
              <a:rPr lang="en-US" dirty="0"/>
              <a:t>FHWA Resources</a:t>
            </a:r>
          </a:p>
        </p:txBody>
      </p:sp>
      <p:pic>
        <p:nvPicPr>
          <p:cNvPr id="7" name="Graphic 6" descr="Megaphone icon">
            <a:extLst>
              <a:ext uri="{FF2B5EF4-FFF2-40B4-BE49-F238E27FC236}">
                <a16:creationId xmlns:a16="http://schemas.microsoft.com/office/drawing/2014/main" id="{F42621B8-29C9-47DD-A4B3-53F812B853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1928348"/>
            <a:ext cx="2286000" cy="1524000"/>
          </a:xfrm>
          <a:prstGeom prst="rect">
            <a:avLst/>
          </a:prstGeom>
        </p:spPr>
      </p:pic>
      <p:sp>
        <p:nvSpPr>
          <p:cNvPr id="8" name="Rectangle 7" descr="&quot;  &quot;">
            <a:extLst>
              <a:ext uri="{FF2B5EF4-FFF2-40B4-BE49-F238E27FC236}">
                <a16:creationId xmlns:a16="http://schemas.microsoft.com/office/drawing/2014/main" id="{3F9C937B-BCD1-4641-ACAE-6F799495EE90}"/>
              </a:ext>
            </a:extLst>
          </p:cNvPr>
          <p:cNvSpPr/>
          <p:nvPr/>
        </p:nvSpPr>
        <p:spPr>
          <a:xfrm>
            <a:off x="1793081" y="3723080"/>
            <a:ext cx="8605838" cy="61546"/>
          </a:xfrm>
          <a:prstGeom prst="rect">
            <a:avLst/>
          </a:prstGeom>
          <a:solidFill>
            <a:srgbClr val="329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Content Placeholder 9">
            <a:extLst>
              <a:ext uri="{FF2B5EF4-FFF2-40B4-BE49-F238E27FC236}">
                <a16:creationId xmlns:a16="http://schemas.microsoft.com/office/drawing/2014/main" id="{8725A080-6C1C-4F18-9779-585F0FDA7B5D}"/>
              </a:ext>
            </a:extLst>
          </p:cNvPr>
          <p:cNvSpPr txBox="1">
            <a:spLocks/>
          </p:cNvSpPr>
          <p:nvPr/>
        </p:nvSpPr>
        <p:spPr>
          <a:xfrm>
            <a:off x="3575502" y="4055358"/>
            <a:ext cx="5040994" cy="44319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3200" b="1" dirty="0">
                <a:solidFill>
                  <a:schemeClr val="tx1"/>
                </a:solidFill>
                <a:latin typeface="Arial" panose="020B0604020202020204" pitchFamily="34" charset="0"/>
                <a:cs typeface="Arial" panose="020B0604020202020204" pitchFamily="34" charset="0"/>
              </a:rPr>
              <a:t>Safe System Materials</a:t>
            </a:r>
          </a:p>
        </p:txBody>
      </p:sp>
      <p:sp>
        <p:nvSpPr>
          <p:cNvPr id="10" name="TextBox 9">
            <a:extLst>
              <a:ext uri="{FF2B5EF4-FFF2-40B4-BE49-F238E27FC236}">
                <a16:creationId xmlns:a16="http://schemas.microsoft.com/office/drawing/2014/main" id="{48FFF712-E217-4FE8-B378-A0EB6329C30F}"/>
              </a:ext>
            </a:extLst>
          </p:cNvPr>
          <p:cNvSpPr txBox="1"/>
          <p:nvPr/>
        </p:nvSpPr>
        <p:spPr>
          <a:xfrm>
            <a:off x="1793081" y="5112074"/>
            <a:ext cx="8605839" cy="369332"/>
          </a:xfrm>
          <a:prstGeom prst="rect">
            <a:avLst/>
          </a:prstGeom>
          <a:noFill/>
        </p:spPr>
        <p:txBody>
          <a:bodyPr wrap="square" lIns="0" tIns="0" rIns="0" bIns="0" rtlCol="0">
            <a:spAutoFit/>
          </a:bodyPr>
          <a:lstStyle/>
          <a:p>
            <a:pPr algn="ctr">
              <a:spcBef>
                <a:spcPts val="400"/>
              </a:spcBef>
              <a:spcAft>
                <a:spcPts val="400"/>
              </a:spcAft>
              <a:defRPr/>
            </a:pPr>
            <a:r>
              <a:rPr lang="en-US" sz="2400" dirty="0">
                <a:latin typeface="Arial" panose="020B0604020202020204" pitchFamily="34" charset="0"/>
                <a:cs typeface="Arial" panose="020B0604020202020204" pitchFamily="34" charset="0"/>
              </a:rPr>
              <a:t>Find more resources at: </a:t>
            </a:r>
            <a:r>
              <a:rPr lang="en-US" sz="24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safety.fhwa.dot.gov/</a:t>
            </a:r>
            <a:r>
              <a:rPr lang="en-US" sz="2400" dirty="0" err="1">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zerodeaths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934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D721497-2FC6-4808-9395-3FE8E306C97D}"/>
              </a:ext>
            </a:extLst>
          </p:cNvPr>
          <p:cNvSpPr>
            <a:spLocks noGrp="1"/>
          </p:cNvSpPr>
          <p:nvPr>
            <p:ph idx="13"/>
          </p:nvPr>
        </p:nvSpPr>
        <p:spPr/>
        <p:txBody>
          <a:bodyPr/>
          <a:lstStyle/>
          <a:p>
            <a:r>
              <a:rPr lang="en-US" dirty="0"/>
              <a:t>What is the problem we are facing?</a:t>
            </a:r>
          </a:p>
          <a:p>
            <a:r>
              <a:rPr lang="en-US" dirty="0"/>
              <a:t>What is Target Zero?</a:t>
            </a:r>
          </a:p>
          <a:p>
            <a:r>
              <a:rPr lang="en-US" dirty="0"/>
              <a:t>What is the Safe Systems Approach?</a:t>
            </a:r>
          </a:p>
          <a:p>
            <a:r>
              <a:rPr lang="en-US" dirty="0"/>
              <a:t>What is FDOT doing?</a:t>
            </a:r>
          </a:p>
          <a:p>
            <a:endParaRPr lang="en-US" dirty="0"/>
          </a:p>
        </p:txBody>
      </p:sp>
      <p:sp>
        <p:nvSpPr>
          <p:cNvPr id="2" name="Title 1">
            <a:extLst>
              <a:ext uri="{FF2B5EF4-FFF2-40B4-BE49-F238E27FC236}">
                <a16:creationId xmlns:a16="http://schemas.microsoft.com/office/drawing/2014/main" id="{D886B167-10FF-144A-A47A-46EE090B5E4C}"/>
              </a:ext>
            </a:extLst>
          </p:cNvPr>
          <p:cNvSpPr>
            <a:spLocks noGrp="1"/>
          </p:cNvSpPr>
          <p:nvPr>
            <p:ph type="title"/>
          </p:nvPr>
        </p:nvSpPr>
        <p:spPr/>
        <p:txBody>
          <a:bodyPr>
            <a:normAutofit fontScale="90000"/>
          </a:bodyPr>
          <a:lstStyle/>
          <a:p>
            <a:r>
              <a:rPr lang="en-US" dirty="0"/>
              <a:t>What Will We Cover Today?</a:t>
            </a:r>
          </a:p>
        </p:txBody>
      </p:sp>
    </p:spTree>
    <p:extLst>
      <p:ext uri="{BB962C8B-B14F-4D97-AF65-F5344CB8AC3E}">
        <p14:creationId xmlns:p14="http://schemas.microsoft.com/office/powerpoint/2010/main" val="3603064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46ABC-AE69-43B7-883F-4CC6C4BA60B9}"/>
              </a:ext>
            </a:extLst>
          </p:cNvPr>
          <p:cNvSpPr txBox="1"/>
          <p:nvPr/>
        </p:nvSpPr>
        <p:spPr>
          <a:xfrm>
            <a:off x="804723" y="994138"/>
            <a:ext cx="105825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Implementing the Safe System approach is our shared responsibility, </a:t>
            </a:r>
            <a:r>
              <a:rPr kumimoji="0" lang="en-US" sz="3600" b="1"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and we all have a role</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9037A4E5-8A1F-4D36-BA98-688482360C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65" r="12267"/>
          <a:stretch/>
        </p:blipFill>
        <p:spPr>
          <a:xfrm>
            <a:off x="9387840" y="2813706"/>
            <a:ext cx="1943582" cy="2185416"/>
          </a:xfrm>
          <a:prstGeom prst="rect">
            <a:avLst/>
          </a:prstGeom>
        </p:spPr>
      </p:pic>
      <p:pic>
        <p:nvPicPr>
          <p:cNvPr id="1026" name="Picture 2">
            <a:extLst>
              <a:ext uri="{FF2B5EF4-FFF2-40B4-BE49-F238E27FC236}">
                <a16:creationId xmlns:a16="http://schemas.microsoft.com/office/drawing/2014/main" id="{4FF8ECCA-F57C-472E-89F0-0A2030935E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369" y="2802925"/>
            <a:ext cx="2481672" cy="2234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656491-C6F2-477E-AC91-C2ACA59A82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72" t="-1050" r="21901" b="1050"/>
          <a:stretch/>
        </p:blipFill>
        <p:spPr bwMode="auto">
          <a:xfrm>
            <a:off x="3805179" y="2802925"/>
            <a:ext cx="2131391" cy="22343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DE46285-2380-44B2-B8AD-628633BB89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30" t="1095" r="19272" b="-1095"/>
          <a:stretch/>
        </p:blipFill>
        <p:spPr bwMode="auto">
          <a:xfrm>
            <a:off x="694944" y="2813706"/>
            <a:ext cx="2625436" cy="223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4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sign&#10;&#10;Description automatically generated with medium confidence">
            <a:extLst>
              <a:ext uri="{FF2B5EF4-FFF2-40B4-BE49-F238E27FC236}">
                <a16:creationId xmlns:a16="http://schemas.microsoft.com/office/drawing/2014/main" id="{412A9BDB-1D90-4461-B726-928C4BEC68F7}"/>
              </a:ext>
            </a:extLst>
          </p:cNvPr>
          <p:cNvPicPr>
            <a:picLocks noChangeAspect="1"/>
          </p:cNvPicPr>
          <p:nvPr/>
        </p:nvPicPr>
        <p:blipFill rotWithShape="1">
          <a:blip r:embed="rId3"/>
          <a:srcRect r="3" b="28095"/>
          <a:stretch/>
        </p:blipFill>
        <p:spPr>
          <a:xfrm>
            <a:off x="1327032" y="1"/>
            <a:ext cx="4768968"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pic>
        <p:nvPicPr>
          <p:cNvPr id="13" name="Picture 12" descr="A person and person smiling&#10;&#10;Description automatically generated with low confidence">
            <a:extLst>
              <a:ext uri="{FF2B5EF4-FFF2-40B4-BE49-F238E27FC236}">
                <a16:creationId xmlns:a16="http://schemas.microsoft.com/office/drawing/2014/main" id="{07D42A91-B7A8-4D81-AEF4-D5280BEEA701}"/>
              </a:ext>
            </a:extLst>
          </p:cNvPr>
          <p:cNvPicPr>
            <a:picLocks noChangeAspect="1"/>
          </p:cNvPicPr>
          <p:nvPr/>
        </p:nvPicPr>
        <p:blipFill rotWithShape="1">
          <a:blip r:embed="rId4"/>
          <a:srcRect r="-4" b="4120"/>
          <a:stretch/>
        </p:blipFill>
        <p:spPr>
          <a:xfrm>
            <a:off x="6096000" y="1"/>
            <a:ext cx="4768968"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pic>
        <p:nvPicPr>
          <p:cNvPr id="14" name="Picture 13">
            <a:extLst>
              <a:ext uri="{FF2B5EF4-FFF2-40B4-BE49-F238E27FC236}">
                <a16:creationId xmlns:a16="http://schemas.microsoft.com/office/drawing/2014/main" id="{ADB91FEC-C2C5-42DE-B1B3-A2088C1A7150}"/>
              </a:ext>
            </a:extLst>
          </p:cNvPr>
          <p:cNvPicPr>
            <a:picLocks noChangeAspect="1"/>
          </p:cNvPicPr>
          <p:nvPr/>
        </p:nvPicPr>
        <p:blipFill rotWithShape="1">
          <a:blip r:embed="rId5"/>
          <a:srcRect t="19272" r="-3" b="12864"/>
          <a:stretch/>
        </p:blipFill>
        <p:spPr>
          <a:xfrm>
            <a:off x="1321659" y="3433346"/>
            <a:ext cx="4768968" cy="3424654"/>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BE357AC5-40D7-4367-9DBB-98570BFFA22E}"/>
              </a:ext>
            </a:extLst>
          </p:cNvPr>
          <p:cNvPicPr>
            <a:picLocks noChangeAspect="1"/>
          </p:cNvPicPr>
          <p:nvPr/>
        </p:nvPicPr>
        <p:blipFill rotWithShape="1">
          <a:blip r:embed="rId6">
            <a:extLst>
              <a:ext uri="{28A0092B-C50C-407E-A947-70E740481C1C}">
                <a14:useLocalDpi xmlns:a14="http://schemas.microsoft.com/office/drawing/2010/main" val="0"/>
              </a:ext>
            </a:extLst>
          </a:blip>
          <a:srcRect t="2126" b="2126"/>
          <a:stretch/>
        </p:blipFill>
        <p:spPr>
          <a:xfrm>
            <a:off x="6085253" y="3433346"/>
            <a:ext cx="4768968" cy="3424654"/>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p:spPr>
      </p:pic>
      <p:sp>
        <p:nvSpPr>
          <p:cNvPr id="16" name="Title 1">
            <a:extLst>
              <a:ext uri="{FF2B5EF4-FFF2-40B4-BE49-F238E27FC236}">
                <a16:creationId xmlns:a16="http://schemas.microsoft.com/office/drawing/2014/main" id="{ECF78634-7BB8-4F64-8D15-A392BB514361}"/>
              </a:ext>
            </a:extLst>
          </p:cNvPr>
          <p:cNvSpPr txBox="1">
            <a:spLocks/>
          </p:cNvSpPr>
          <p:nvPr/>
        </p:nvSpPr>
        <p:spPr>
          <a:xfrm>
            <a:off x="4316412" y="2498927"/>
            <a:ext cx="3618284" cy="134572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Traffic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Fatalities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are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Preventable</a:t>
            </a:r>
          </a:p>
        </p:txBody>
      </p:sp>
      <p:sp>
        <p:nvSpPr>
          <p:cNvPr id="17" name="Rectangle 16">
            <a:extLst>
              <a:ext uri="{FF2B5EF4-FFF2-40B4-BE49-F238E27FC236}">
                <a16:creationId xmlns:a16="http://schemas.microsoft.com/office/drawing/2014/main" id="{C577F782-B028-4E56-9825-297C00F80223}"/>
              </a:ext>
            </a:extLst>
          </p:cNvPr>
          <p:cNvSpPr/>
          <p:nvPr/>
        </p:nvSpPr>
        <p:spPr>
          <a:xfrm rot="18901831">
            <a:off x="4706451" y="2213497"/>
            <a:ext cx="2797030" cy="281565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D31461E0-608E-426B-859B-C85A87CC35BB}"/>
              </a:ext>
            </a:extLst>
          </p:cNvPr>
          <p:cNvSpPr/>
          <p:nvPr/>
        </p:nvSpPr>
        <p:spPr>
          <a:xfrm rot="18901831">
            <a:off x="4686738" y="1828848"/>
            <a:ext cx="2797030" cy="281565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87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B167-10FF-144A-A47A-46EE090B5E4C}"/>
              </a:ext>
            </a:extLst>
          </p:cNvPr>
          <p:cNvSpPr>
            <a:spLocks noGrp="1"/>
          </p:cNvSpPr>
          <p:nvPr>
            <p:ph type="title"/>
          </p:nvPr>
        </p:nvSpPr>
        <p:spPr/>
        <p:txBody>
          <a:bodyPr>
            <a:normAutofit fontScale="90000"/>
          </a:bodyPr>
          <a:lstStyle/>
          <a:p>
            <a:r>
              <a:rPr lang="en-US" dirty="0"/>
              <a:t>Good People Make Bad Choices</a:t>
            </a:r>
          </a:p>
        </p:txBody>
      </p:sp>
      <p:pic>
        <p:nvPicPr>
          <p:cNvPr id="8" name="Content Placeholder 7">
            <a:extLst>
              <a:ext uri="{FF2B5EF4-FFF2-40B4-BE49-F238E27FC236}">
                <a16:creationId xmlns:a16="http://schemas.microsoft.com/office/drawing/2014/main" id="{0CD5BAFB-33B8-4F01-A5B0-720CD436A7C3}"/>
              </a:ext>
            </a:extLst>
          </p:cNvPr>
          <p:cNvPicPr>
            <a:picLocks noGrp="1" noChangeAspect="1"/>
          </p:cNvPicPr>
          <p:nvPr>
            <p:ph idx="4294967295"/>
          </p:nvPr>
        </p:nvPicPr>
        <p:blipFill>
          <a:blip r:embed="rId3"/>
          <a:stretch>
            <a:fillRect/>
          </a:stretch>
        </p:blipFill>
        <p:spPr>
          <a:xfrm>
            <a:off x="762000" y="3781691"/>
            <a:ext cx="7961313" cy="2314575"/>
          </a:xfrm>
          <a:prstGeom prst="rect">
            <a:avLst/>
          </a:prstGeom>
          <a:ln w="127000" cap="sq">
            <a:noFill/>
            <a:miter lim="800000"/>
          </a:ln>
          <a:effectLst/>
        </p:spPr>
      </p:pic>
      <p:pic>
        <p:nvPicPr>
          <p:cNvPr id="9" name="Picture 8">
            <a:extLst>
              <a:ext uri="{FF2B5EF4-FFF2-40B4-BE49-F238E27FC236}">
                <a16:creationId xmlns:a16="http://schemas.microsoft.com/office/drawing/2014/main" id="{E661099A-1CB3-428C-B295-2811340A68D2}"/>
              </a:ext>
            </a:extLst>
          </p:cNvPr>
          <p:cNvPicPr>
            <a:picLocks noChangeAspect="1"/>
          </p:cNvPicPr>
          <p:nvPr/>
        </p:nvPicPr>
        <p:blipFill>
          <a:blip r:embed="rId4"/>
          <a:stretch>
            <a:fillRect/>
          </a:stretch>
        </p:blipFill>
        <p:spPr>
          <a:xfrm>
            <a:off x="748262" y="1194665"/>
            <a:ext cx="4192772" cy="2544416"/>
          </a:xfrm>
          <a:prstGeom prst="rect">
            <a:avLst/>
          </a:prstGeom>
        </p:spPr>
      </p:pic>
      <p:pic>
        <p:nvPicPr>
          <p:cNvPr id="1026" name="Picture 2" descr="vehicles02">
            <a:extLst>
              <a:ext uri="{FF2B5EF4-FFF2-40B4-BE49-F238E27FC236}">
                <a16:creationId xmlns:a16="http://schemas.microsoft.com/office/drawing/2014/main" id="{FBCE5275-D744-43CB-B245-EBB3C3E81F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68" t="10929" r="9049" b="22423"/>
          <a:stretch/>
        </p:blipFill>
        <p:spPr bwMode="auto">
          <a:xfrm>
            <a:off x="5303254" y="1280694"/>
            <a:ext cx="3420059" cy="23629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8CA329E-A35F-4521-A970-0E67A288BF22}"/>
              </a:ext>
            </a:extLst>
          </p:cNvPr>
          <p:cNvPicPr>
            <a:picLocks noChangeAspect="1"/>
          </p:cNvPicPr>
          <p:nvPr/>
        </p:nvPicPr>
        <p:blipFill rotWithShape="1">
          <a:blip r:embed="rId6"/>
          <a:srcRect t="448" b="1295"/>
          <a:stretch/>
        </p:blipFill>
        <p:spPr>
          <a:xfrm>
            <a:off x="8845129" y="1280694"/>
            <a:ext cx="2598609" cy="4815572"/>
          </a:xfrm>
          <a:prstGeom prst="rect">
            <a:avLst/>
          </a:prstGeom>
          <a:ln>
            <a:noFill/>
          </a:ln>
        </p:spPr>
      </p:pic>
      <p:sp>
        <p:nvSpPr>
          <p:cNvPr id="13" name="Rectangle 12">
            <a:extLst>
              <a:ext uri="{FF2B5EF4-FFF2-40B4-BE49-F238E27FC236}">
                <a16:creationId xmlns:a16="http://schemas.microsoft.com/office/drawing/2014/main" id="{B65BF643-9D00-4D3E-ACD0-80006AB3E78C}"/>
              </a:ext>
            </a:extLst>
          </p:cNvPr>
          <p:cNvSpPr/>
          <p:nvPr/>
        </p:nvSpPr>
        <p:spPr>
          <a:xfrm>
            <a:off x="9201969" y="1230871"/>
            <a:ext cx="2591337" cy="488729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8450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D912F-4669-4A30-B8A5-675708C21125}"/>
              </a:ext>
            </a:extLst>
          </p:cNvPr>
          <p:cNvSpPr txBox="1"/>
          <p:nvPr/>
        </p:nvSpPr>
        <p:spPr>
          <a:xfrm>
            <a:off x="1698171" y="1998397"/>
            <a:ext cx="8795657" cy="1938992"/>
          </a:xfrm>
          <a:prstGeom prst="rect">
            <a:avLst/>
          </a:prstGeom>
          <a:noFill/>
        </p:spPr>
        <p:txBody>
          <a:bodyPr wrap="square" rtlCol="0">
            <a:spAutoFit/>
          </a:bodyPr>
          <a:lstStyle/>
          <a:p>
            <a:pPr algn="ctr"/>
            <a:r>
              <a:rPr lang="en-US" sz="6000" dirty="0">
                <a:solidFill>
                  <a:schemeClr val="bg1"/>
                </a:solidFill>
                <a:latin typeface="Arial Black" panose="020B0A04020102020204" pitchFamily="34" charset="0"/>
              </a:rPr>
              <a:t>What else is the State Doing?</a:t>
            </a:r>
          </a:p>
        </p:txBody>
      </p:sp>
    </p:spTree>
    <p:extLst>
      <p:ext uri="{BB962C8B-B14F-4D97-AF65-F5344CB8AC3E}">
        <p14:creationId xmlns:p14="http://schemas.microsoft.com/office/powerpoint/2010/main" val="31594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47ECE-DA06-4B24-BBC3-6A046181AE37}"/>
              </a:ext>
            </a:extLst>
          </p:cNvPr>
          <p:cNvSpPr>
            <a:spLocks noGrp="1"/>
          </p:cNvSpPr>
          <p:nvPr>
            <p:ph type="title"/>
          </p:nvPr>
        </p:nvSpPr>
        <p:spPr/>
        <p:txBody>
          <a:bodyPr>
            <a:normAutofit/>
          </a:bodyPr>
          <a:lstStyle/>
          <a:p>
            <a:r>
              <a:rPr lang="en-US" sz="4400" dirty="0"/>
              <a:t>What else is the State Doing?</a:t>
            </a:r>
            <a:endParaRPr lang="en-US" dirty="0"/>
          </a:p>
        </p:txBody>
      </p:sp>
      <p:pic>
        <p:nvPicPr>
          <p:cNvPr id="9" name="Picture 8">
            <a:extLst>
              <a:ext uri="{FF2B5EF4-FFF2-40B4-BE49-F238E27FC236}">
                <a16:creationId xmlns:a16="http://schemas.microsoft.com/office/drawing/2014/main" id="{8579737C-8F18-460D-B26B-F9EBACE867AF}"/>
              </a:ext>
            </a:extLst>
          </p:cNvPr>
          <p:cNvPicPr>
            <a:picLocks noChangeAspect="1"/>
          </p:cNvPicPr>
          <p:nvPr/>
        </p:nvPicPr>
        <p:blipFill rotWithShape="1">
          <a:blip r:embed="rId3"/>
          <a:srcRect t="24937" b="17719"/>
          <a:stretch/>
        </p:blipFill>
        <p:spPr>
          <a:xfrm>
            <a:off x="1" y="1178011"/>
            <a:ext cx="12192000" cy="5150218"/>
          </a:xfrm>
          <a:prstGeom prst="rect">
            <a:avLst/>
          </a:prstGeom>
        </p:spPr>
      </p:pic>
    </p:spTree>
    <p:extLst>
      <p:ext uri="{BB962C8B-B14F-4D97-AF65-F5344CB8AC3E}">
        <p14:creationId xmlns:p14="http://schemas.microsoft.com/office/powerpoint/2010/main" val="397998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29FADA-755B-4DE5-92F7-AA1C8B8678D6}"/>
              </a:ext>
            </a:extLst>
          </p:cNvPr>
          <p:cNvSpPr>
            <a:spLocks noGrp="1"/>
          </p:cNvSpPr>
          <p:nvPr>
            <p:ph type="title"/>
          </p:nvPr>
        </p:nvSpPr>
        <p:spPr/>
        <p:txBody>
          <a:bodyPr>
            <a:normAutofit fontScale="90000"/>
          </a:bodyPr>
          <a:lstStyle/>
          <a:p>
            <a:r>
              <a:rPr lang="en-US" dirty="0"/>
              <a:t>What else is the State Doing?</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3" name="Picture 2">
            <a:extLst>
              <a:ext uri="{FF2B5EF4-FFF2-40B4-BE49-F238E27FC236}">
                <a16:creationId xmlns:a16="http://schemas.microsoft.com/office/drawing/2014/main" id="{EEBE208F-F78C-408D-B9DD-ADFCC06A506A}"/>
              </a:ext>
            </a:extLst>
          </p:cNvPr>
          <p:cNvPicPr>
            <a:picLocks noChangeAspect="1"/>
          </p:cNvPicPr>
          <p:nvPr/>
        </p:nvPicPr>
        <p:blipFill>
          <a:blip r:embed="rId3"/>
          <a:stretch>
            <a:fillRect/>
          </a:stretch>
        </p:blipFill>
        <p:spPr>
          <a:xfrm>
            <a:off x="5484419" y="1509242"/>
            <a:ext cx="4336473" cy="4336473"/>
          </a:xfrm>
          <a:prstGeom prst="rect">
            <a:avLst/>
          </a:prstGeom>
        </p:spPr>
      </p:pic>
      <p:sp>
        <p:nvSpPr>
          <p:cNvPr id="6" name="TextBox 5">
            <a:extLst>
              <a:ext uri="{FF2B5EF4-FFF2-40B4-BE49-F238E27FC236}">
                <a16:creationId xmlns:a16="http://schemas.microsoft.com/office/drawing/2014/main" id="{A40BFCB7-A858-4C0B-8697-1C9DFD5060E6}"/>
              </a:ext>
            </a:extLst>
          </p:cNvPr>
          <p:cNvSpPr txBox="1"/>
          <p:nvPr/>
        </p:nvSpPr>
        <p:spPr>
          <a:xfrm>
            <a:off x="838200" y="1852782"/>
            <a:ext cx="3113312" cy="2862322"/>
          </a:xfrm>
          <a:prstGeom prst="rect">
            <a:avLst/>
          </a:prstGeom>
          <a:noFill/>
        </p:spPr>
        <p:txBody>
          <a:bodyPr wrap="square" rtlCol="0">
            <a:spAutoFit/>
          </a:bodyPr>
          <a:lstStyle/>
          <a:p>
            <a:r>
              <a:rPr lang="en-US" sz="6000" dirty="0">
                <a:latin typeface="Arial Black" panose="020B0A04020102020204" pitchFamily="34" charset="0"/>
              </a:rPr>
              <a:t>Vital Few Safety</a:t>
            </a:r>
          </a:p>
        </p:txBody>
      </p:sp>
    </p:spTree>
    <p:extLst>
      <p:ext uri="{BB962C8B-B14F-4D97-AF65-F5344CB8AC3E}">
        <p14:creationId xmlns:p14="http://schemas.microsoft.com/office/powerpoint/2010/main" val="3424765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pic>
        <p:nvPicPr>
          <p:cNvPr id="6" name="Picture 5">
            <a:extLst>
              <a:ext uri="{FF2B5EF4-FFF2-40B4-BE49-F238E27FC236}">
                <a16:creationId xmlns:a16="http://schemas.microsoft.com/office/drawing/2014/main" id="{01429FC3-78CF-4D5D-8A77-5CDC5188BE49}"/>
              </a:ext>
            </a:extLst>
          </p:cNvPr>
          <p:cNvPicPr>
            <a:picLocks noChangeAspect="1"/>
          </p:cNvPicPr>
          <p:nvPr/>
        </p:nvPicPr>
        <p:blipFill>
          <a:blip r:embed="rId3"/>
          <a:stretch>
            <a:fillRect/>
          </a:stretch>
        </p:blipFill>
        <p:spPr>
          <a:xfrm>
            <a:off x="595786" y="1187335"/>
            <a:ext cx="5454486" cy="5001144"/>
          </a:xfrm>
          <a:prstGeom prst="rect">
            <a:avLst/>
          </a:prstGeom>
        </p:spPr>
      </p:pic>
      <p:pic>
        <p:nvPicPr>
          <p:cNvPr id="8" name="Picture 7">
            <a:extLst>
              <a:ext uri="{FF2B5EF4-FFF2-40B4-BE49-F238E27FC236}">
                <a16:creationId xmlns:a16="http://schemas.microsoft.com/office/drawing/2014/main" id="{8F382701-7C57-4C20-8D06-B54F0D3AF1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41730" y="1605722"/>
            <a:ext cx="5670488" cy="2133600"/>
          </a:xfrm>
          <a:prstGeom prst="rect">
            <a:avLst/>
          </a:prstGeom>
        </p:spPr>
      </p:pic>
      <p:sp>
        <p:nvSpPr>
          <p:cNvPr id="3" name="Title 2">
            <a:extLst>
              <a:ext uri="{FF2B5EF4-FFF2-40B4-BE49-F238E27FC236}">
                <a16:creationId xmlns:a16="http://schemas.microsoft.com/office/drawing/2014/main" id="{006B7032-2739-48E4-8822-887D7D9329C8}"/>
              </a:ext>
            </a:extLst>
          </p:cNvPr>
          <p:cNvSpPr>
            <a:spLocks noGrp="1"/>
          </p:cNvSpPr>
          <p:nvPr>
            <p:ph type="title"/>
          </p:nvPr>
        </p:nvSpPr>
        <p:spPr/>
        <p:txBody>
          <a:bodyPr>
            <a:normAutofit fontScale="90000"/>
          </a:bodyPr>
          <a:lstStyle/>
          <a:p>
            <a:r>
              <a:rPr lang="en-US" dirty="0"/>
              <a:t>What else is the State Doing?</a:t>
            </a:r>
          </a:p>
        </p:txBody>
      </p:sp>
    </p:spTree>
    <p:extLst>
      <p:ext uri="{BB962C8B-B14F-4D97-AF65-F5344CB8AC3E}">
        <p14:creationId xmlns:p14="http://schemas.microsoft.com/office/powerpoint/2010/main" val="1017273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C5A22C-EF19-4C6F-8C4C-8BCB5DB23E42}"/>
              </a:ext>
            </a:extLst>
          </p:cNvPr>
          <p:cNvSpPr>
            <a:spLocks noGrp="1"/>
          </p:cNvSpPr>
          <p:nvPr>
            <p:ph type="title"/>
          </p:nvPr>
        </p:nvSpPr>
        <p:spPr/>
        <p:txBody>
          <a:bodyPr>
            <a:normAutofit fontScale="90000"/>
          </a:bodyPr>
          <a:lstStyle/>
          <a:p>
            <a:r>
              <a:rPr lang="en-US" dirty="0"/>
              <a:t>What else is the State Doing?</a:t>
            </a:r>
          </a:p>
        </p:txBody>
      </p:sp>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sp>
        <p:nvSpPr>
          <p:cNvPr id="3" name="TextBox 2">
            <a:extLst>
              <a:ext uri="{FF2B5EF4-FFF2-40B4-BE49-F238E27FC236}">
                <a16:creationId xmlns:a16="http://schemas.microsoft.com/office/drawing/2014/main" id="{D7826CDD-5019-4A89-9BC3-F3620E9FD9CE}"/>
              </a:ext>
            </a:extLst>
          </p:cNvPr>
          <p:cNvSpPr txBox="1"/>
          <p:nvPr/>
        </p:nvSpPr>
        <p:spPr>
          <a:xfrm>
            <a:off x="419100" y="2235200"/>
            <a:ext cx="11173632" cy="1754326"/>
          </a:xfrm>
          <a:prstGeom prst="rect">
            <a:avLst/>
          </a:prstGeom>
          <a:noFill/>
        </p:spPr>
        <p:txBody>
          <a:bodyPr wrap="square" rtlCol="0">
            <a:spAutoFit/>
          </a:bodyPr>
          <a:lstStyle/>
          <a:p>
            <a:pPr algn="ctr"/>
            <a:r>
              <a:rPr lang="en-US" sz="5400" dirty="0">
                <a:latin typeface="Arial Black" panose="020B0A04020102020204" pitchFamily="34" charset="0"/>
              </a:rPr>
              <a:t>Creating an Organization </a:t>
            </a:r>
            <a:br>
              <a:rPr lang="en-US" sz="5400" dirty="0">
                <a:latin typeface="Arial Black" panose="020B0A04020102020204" pitchFamily="34" charset="0"/>
              </a:rPr>
            </a:br>
            <a:r>
              <a:rPr lang="en-US" sz="5400" dirty="0">
                <a:latin typeface="Arial Black" panose="020B0A04020102020204" pitchFamily="34" charset="0"/>
              </a:rPr>
              <a:t>full of Safety Specialists!</a:t>
            </a:r>
          </a:p>
        </p:txBody>
      </p:sp>
    </p:spTree>
    <p:extLst>
      <p:ext uri="{BB962C8B-B14F-4D97-AF65-F5344CB8AC3E}">
        <p14:creationId xmlns:p14="http://schemas.microsoft.com/office/powerpoint/2010/main" val="873777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F4F64-DE5C-4D75-A372-514A0814E906}"/>
              </a:ext>
            </a:extLst>
          </p:cNvPr>
          <p:cNvPicPr>
            <a:picLocks noChangeAspect="1"/>
          </p:cNvPicPr>
          <p:nvPr/>
        </p:nvPicPr>
        <p:blipFill>
          <a:blip r:embed="rId3"/>
          <a:stretch>
            <a:fillRect/>
          </a:stretch>
        </p:blipFill>
        <p:spPr>
          <a:xfrm>
            <a:off x="758082" y="1542029"/>
            <a:ext cx="10675836" cy="3773942"/>
          </a:xfrm>
          <a:prstGeom prst="rect">
            <a:avLst/>
          </a:prstGeom>
        </p:spPr>
      </p:pic>
      <p:sp>
        <p:nvSpPr>
          <p:cNvPr id="2" name="Title 1">
            <a:extLst>
              <a:ext uri="{FF2B5EF4-FFF2-40B4-BE49-F238E27FC236}">
                <a16:creationId xmlns:a16="http://schemas.microsoft.com/office/drawing/2014/main" id="{25D54089-8F1A-4D31-9529-FE97A39E26D0}"/>
              </a:ext>
            </a:extLst>
          </p:cNvPr>
          <p:cNvSpPr>
            <a:spLocks noGrp="1"/>
          </p:cNvSpPr>
          <p:nvPr>
            <p:ph type="title"/>
          </p:nvPr>
        </p:nvSpPr>
        <p:spPr/>
        <p:txBody>
          <a:bodyPr>
            <a:normAutofit fontScale="90000"/>
          </a:bodyPr>
          <a:lstStyle/>
          <a:p>
            <a:r>
              <a:rPr lang="en-US" dirty="0"/>
              <a:t>What else is the State Doing?</a:t>
            </a:r>
          </a:p>
        </p:txBody>
      </p:sp>
    </p:spTree>
    <p:extLst>
      <p:ext uri="{BB962C8B-B14F-4D97-AF65-F5344CB8AC3E}">
        <p14:creationId xmlns:p14="http://schemas.microsoft.com/office/powerpoint/2010/main" val="4123024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4357B-0AAF-470B-9A0B-817FB2CDD20C}"/>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427297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32120-4F6C-489B-9887-E0A14BF6D6DB}"/>
              </a:ext>
            </a:extLst>
          </p:cNvPr>
          <p:cNvSpPr/>
          <p:nvPr/>
        </p:nvSpPr>
        <p:spPr>
          <a:xfrm>
            <a:off x="510988" y="1329137"/>
            <a:ext cx="11360304" cy="47516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FA7803-572B-4A86-9749-2CDA335B038F}"/>
              </a:ext>
            </a:extLst>
          </p:cNvPr>
          <p:cNvSpPr/>
          <p:nvPr/>
        </p:nvSpPr>
        <p:spPr>
          <a:xfrm>
            <a:off x="510988" y="1329137"/>
            <a:ext cx="11360304" cy="4751650"/>
          </a:xfrm>
          <a:prstGeom prst="rect">
            <a:avLst/>
          </a:prstGeom>
          <a:gradFill flip="none" rotWithShape="1">
            <a:gsLst>
              <a:gs pos="77000">
                <a:schemeClr val="bg1">
                  <a:alpha val="0"/>
                </a:schemeClr>
              </a:gs>
              <a:gs pos="32000">
                <a:schemeClr val="bg1">
                  <a:alpha val="0"/>
                </a:schemeClr>
              </a:gs>
              <a:gs pos="100000">
                <a:schemeClr val="accent1">
                  <a:lumMod val="20000"/>
                  <a:lumOff val="80000"/>
                </a:schemeClr>
              </a:gs>
              <a:gs pos="0">
                <a:srgbClr val="E0524F">
                  <a:alpha val="43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1">
            <a:extLst>
              <a:ext uri="{FF2B5EF4-FFF2-40B4-BE49-F238E27FC236}">
                <a16:creationId xmlns:a16="http://schemas.microsoft.com/office/drawing/2014/main" id="{87051176-1FD9-4CDA-B13E-F9E40571C73F}"/>
              </a:ext>
            </a:extLst>
          </p:cNvPr>
          <p:cNvSpPr/>
          <p:nvPr/>
        </p:nvSpPr>
        <p:spPr>
          <a:xfrm>
            <a:off x="779929" y="1511388"/>
            <a:ext cx="10754954" cy="4394895"/>
          </a:xfrm>
          <a:custGeom>
            <a:avLst/>
            <a:gdLst>
              <a:gd name="connsiteX0" fmla="*/ 0 w 7613166"/>
              <a:gd name="connsiteY0" fmla="*/ 0 h 4812633"/>
              <a:gd name="connsiteX1" fmla="*/ 7613166 w 7613166"/>
              <a:gd name="connsiteY1" fmla="*/ 0 h 4812633"/>
              <a:gd name="connsiteX2" fmla="*/ 7613166 w 7613166"/>
              <a:gd name="connsiteY2" fmla="*/ 4812633 h 4812633"/>
              <a:gd name="connsiteX3" fmla="*/ 0 w 7613166"/>
              <a:gd name="connsiteY3" fmla="*/ 4812633 h 4812633"/>
              <a:gd name="connsiteX4" fmla="*/ 0 w 7613166"/>
              <a:gd name="connsiteY4" fmla="*/ 0 h 4812633"/>
              <a:gd name="connsiteX0" fmla="*/ 0 w 7615336"/>
              <a:gd name="connsiteY0" fmla="*/ 0 h 4812633"/>
              <a:gd name="connsiteX1" fmla="*/ 7613166 w 7615336"/>
              <a:gd name="connsiteY1" fmla="*/ 0 h 4812633"/>
              <a:gd name="connsiteX2" fmla="*/ 7615336 w 7615336"/>
              <a:gd name="connsiteY2" fmla="*/ 3814362 h 4812633"/>
              <a:gd name="connsiteX3" fmla="*/ 7613166 w 7615336"/>
              <a:gd name="connsiteY3" fmla="*/ 4812633 h 4812633"/>
              <a:gd name="connsiteX4" fmla="*/ 0 w 7615336"/>
              <a:gd name="connsiteY4" fmla="*/ 4812633 h 4812633"/>
              <a:gd name="connsiteX5" fmla="*/ 0 w 7615336"/>
              <a:gd name="connsiteY5" fmla="*/ 0 h 4812633"/>
              <a:gd name="connsiteX0" fmla="*/ 0 w 7615336"/>
              <a:gd name="connsiteY0" fmla="*/ 0 h 4812633"/>
              <a:gd name="connsiteX1" fmla="*/ 7613166 w 7615336"/>
              <a:gd name="connsiteY1" fmla="*/ 0 h 4812633"/>
              <a:gd name="connsiteX2" fmla="*/ 7615336 w 7615336"/>
              <a:gd name="connsiteY2" fmla="*/ 3814362 h 4812633"/>
              <a:gd name="connsiteX3" fmla="*/ 7613166 w 7615336"/>
              <a:gd name="connsiteY3" fmla="*/ 4812633 h 4812633"/>
              <a:gd name="connsiteX4" fmla="*/ 5763327 w 7615336"/>
              <a:gd name="connsiteY4" fmla="*/ 4807670 h 4812633"/>
              <a:gd name="connsiteX5" fmla="*/ 0 w 7615336"/>
              <a:gd name="connsiteY5" fmla="*/ 4812633 h 4812633"/>
              <a:gd name="connsiteX6" fmla="*/ 0 w 7615336"/>
              <a:gd name="connsiteY6" fmla="*/ 0 h 4812633"/>
              <a:gd name="connsiteX0" fmla="*/ 7613166 w 7704606"/>
              <a:gd name="connsiteY0" fmla="*/ 4812633 h 4904073"/>
              <a:gd name="connsiteX1" fmla="*/ 5763327 w 7704606"/>
              <a:gd name="connsiteY1" fmla="*/ 4807670 h 4904073"/>
              <a:gd name="connsiteX2" fmla="*/ 0 w 7704606"/>
              <a:gd name="connsiteY2" fmla="*/ 4812633 h 4904073"/>
              <a:gd name="connsiteX3" fmla="*/ 0 w 7704606"/>
              <a:gd name="connsiteY3" fmla="*/ 0 h 4904073"/>
              <a:gd name="connsiteX4" fmla="*/ 7613166 w 7704606"/>
              <a:gd name="connsiteY4" fmla="*/ 0 h 4904073"/>
              <a:gd name="connsiteX5" fmla="*/ 7615336 w 7704606"/>
              <a:gd name="connsiteY5" fmla="*/ 3814362 h 4904073"/>
              <a:gd name="connsiteX6" fmla="*/ 7704606 w 7704606"/>
              <a:gd name="connsiteY6" fmla="*/ 4904073 h 4904073"/>
              <a:gd name="connsiteX0" fmla="*/ 7613166 w 7615336"/>
              <a:gd name="connsiteY0" fmla="*/ 4812633 h 4812633"/>
              <a:gd name="connsiteX1" fmla="*/ 5763327 w 7615336"/>
              <a:gd name="connsiteY1" fmla="*/ 4807670 h 4812633"/>
              <a:gd name="connsiteX2" fmla="*/ 0 w 7615336"/>
              <a:gd name="connsiteY2" fmla="*/ 4812633 h 4812633"/>
              <a:gd name="connsiteX3" fmla="*/ 0 w 7615336"/>
              <a:gd name="connsiteY3" fmla="*/ 0 h 4812633"/>
              <a:gd name="connsiteX4" fmla="*/ 7613166 w 7615336"/>
              <a:gd name="connsiteY4" fmla="*/ 0 h 4812633"/>
              <a:gd name="connsiteX5" fmla="*/ 7615336 w 7615336"/>
              <a:gd name="connsiteY5" fmla="*/ 3814362 h 4812633"/>
              <a:gd name="connsiteX0" fmla="*/ 5763327 w 7615336"/>
              <a:gd name="connsiteY0" fmla="*/ 4807670 h 4812633"/>
              <a:gd name="connsiteX1" fmla="*/ 0 w 7615336"/>
              <a:gd name="connsiteY1" fmla="*/ 4812633 h 4812633"/>
              <a:gd name="connsiteX2" fmla="*/ 0 w 7615336"/>
              <a:gd name="connsiteY2" fmla="*/ 0 h 4812633"/>
              <a:gd name="connsiteX3" fmla="*/ 7613166 w 7615336"/>
              <a:gd name="connsiteY3" fmla="*/ 0 h 4812633"/>
              <a:gd name="connsiteX4" fmla="*/ 7615336 w 7615336"/>
              <a:gd name="connsiteY4" fmla="*/ 3814362 h 4812633"/>
              <a:gd name="connsiteX0" fmla="*/ 6013673 w 7615336"/>
              <a:gd name="connsiteY0" fmla="*/ 4807670 h 4812633"/>
              <a:gd name="connsiteX1" fmla="*/ 0 w 7615336"/>
              <a:gd name="connsiteY1" fmla="*/ 4812633 h 4812633"/>
              <a:gd name="connsiteX2" fmla="*/ 0 w 7615336"/>
              <a:gd name="connsiteY2" fmla="*/ 0 h 4812633"/>
              <a:gd name="connsiteX3" fmla="*/ 7613166 w 7615336"/>
              <a:gd name="connsiteY3" fmla="*/ 0 h 4812633"/>
              <a:gd name="connsiteX4" fmla="*/ 7615336 w 7615336"/>
              <a:gd name="connsiteY4" fmla="*/ 3814362 h 4812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336" h="4812633">
                <a:moveTo>
                  <a:pt x="6013673" y="4807670"/>
                </a:moveTo>
                <a:lnTo>
                  <a:pt x="0" y="4812633"/>
                </a:lnTo>
                <a:lnTo>
                  <a:pt x="0" y="0"/>
                </a:lnTo>
                <a:lnTo>
                  <a:pt x="7613166" y="0"/>
                </a:lnTo>
                <a:cubicBezTo>
                  <a:pt x="7613889" y="1271454"/>
                  <a:pt x="7614613" y="2542908"/>
                  <a:pt x="7615336" y="3814362"/>
                </a:cubicBezTo>
              </a:path>
            </a:pathLst>
          </a:custGeom>
          <a:noFill/>
          <a:ln w="133350" cap="rnd">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EFE5C0F4-E772-45B4-8E68-6B644AB4E2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81078" y="5053274"/>
            <a:ext cx="1962631" cy="981317"/>
          </a:xfrm>
          <a:prstGeom prst="rect">
            <a:avLst/>
          </a:prstGeom>
        </p:spPr>
      </p:pic>
      <p:sp>
        <p:nvSpPr>
          <p:cNvPr id="10" name="TextBox 9">
            <a:extLst>
              <a:ext uri="{FF2B5EF4-FFF2-40B4-BE49-F238E27FC236}">
                <a16:creationId xmlns:a16="http://schemas.microsoft.com/office/drawing/2014/main" id="{DF75FD12-6A0F-41AD-AEC1-C4047F193050}"/>
              </a:ext>
            </a:extLst>
          </p:cNvPr>
          <p:cNvSpPr txBox="1"/>
          <p:nvPr/>
        </p:nvSpPr>
        <p:spPr>
          <a:xfrm>
            <a:off x="1757315" y="1637955"/>
            <a:ext cx="7685842" cy="570218"/>
          </a:xfrm>
          <a:prstGeom prst="rect">
            <a:avLst/>
          </a:prstGeom>
          <a:noFill/>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3600" b="0" i="1" u="none" strike="noStrike" kern="1200" cap="all" spc="0" normalizeH="0" baseline="0" noProof="0" dirty="0">
                <a:ln>
                  <a:noFill/>
                </a:ln>
                <a:solidFill>
                  <a:prstClr val="black"/>
                </a:solidFill>
                <a:effectLst>
                  <a:glow rad="101600">
                    <a:prstClr val="white">
                      <a:alpha val="60000"/>
                    </a:prstClr>
                  </a:glow>
                </a:effectLst>
                <a:uLnTx/>
                <a:uFillTx/>
                <a:latin typeface="Century Gothic" panose="020B0502020202020204" pitchFamily="34" charset="0"/>
                <a:cs typeface="Arial" panose="020B0604020202020204" pitchFamily="34" charset="0"/>
              </a:rPr>
              <a:t>One life lost is </a:t>
            </a:r>
            <a:r>
              <a:rPr kumimoji="0" lang="en-US" sz="3600" b="1" i="1" u="none" strike="noStrike" kern="1200" cap="all" spc="0" normalizeH="0" baseline="0" noProof="0" dirty="0">
                <a:ln>
                  <a:noFill/>
                </a:ln>
                <a:solidFill>
                  <a:srgbClr val="D92E2A"/>
                </a:solidFill>
                <a:effectLst>
                  <a:glow rad="101600">
                    <a:prstClr val="white">
                      <a:alpha val="60000"/>
                    </a:prstClr>
                  </a:glow>
                </a:effectLst>
                <a:uLnTx/>
                <a:uFillTx/>
                <a:latin typeface="Century Gothic" panose="020B0502020202020204" pitchFamily="34" charset="0"/>
                <a:cs typeface="Arial" panose="020B0604020202020204" pitchFamily="34" charset="0"/>
              </a:rPr>
              <a:t>too many</a:t>
            </a:r>
          </a:p>
        </p:txBody>
      </p:sp>
      <p:pic>
        <p:nvPicPr>
          <p:cNvPr id="11" name="Picture 10">
            <a:extLst>
              <a:ext uri="{FF2B5EF4-FFF2-40B4-BE49-F238E27FC236}">
                <a16:creationId xmlns:a16="http://schemas.microsoft.com/office/drawing/2014/main" id="{D1DDDA39-AA00-4F80-99E3-B4DC7D49DAA1}"/>
              </a:ext>
            </a:extLst>
          </p:cNvPr>
          <p:cNvPicPr>
            <a:picLocks noChangeAspect="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brightnessContrast bright="-100000" contrast="100000"/>
                    </a14:imgEffect>
                  </a14:imgLayer>
                </a14:imgProps>
              </a:ext>
              <a:ext uri="{28A0092B-C50C-407E-A947-70E740481C1C}">
                <a14:useLocalDpi xmlns:a14="http://schemas.microsoft.com/office/drawing/2010/main" val="0"/>
              </a:ext>
            </a:extLst>
          </a:blip>
          <a:srcRect l="3276" t="68331" r="20523" b="7806"/>
          <a:stretch/>
        </p:blipFill>
        <p:spPr>
          <a:xfrm>
            <a:off x="323230" y="1203624"/>
            <a:ext cx="3540977" cy="1143784"/>
          </a:xfrm>
          <a:prstGeom prst="rect">
            <a:avLst/>
          </a:prstGeom>
        </p:spPr>
      </p:pic>
      <p:pic>
        <p:nvPicPr>
          <p:cNvPr id="12" name="Picture 11" descr="A picture containing indoor, window&#10;&#10;Description automatically generated">
            <a:extLst>
              <a:ext uri="{FF2B5EF4-FFF2-40B4-BE49-F238E27FC236}">
                <a16:creationId xmlns:a16="http://schemas.microsoft.com/office/drawing/2014/main" id="{D4D4495B-CBA5-4020-8F64-FF9A535A9196}"/>
              </a:ext>
            </a:extLst>
          </p:cNvPr>
          <p:cNvPicPr>
            <a:picLocks noChangeAspect="1"/>
          </p:cNvPicPr>
          <p:nvPr/>
        </p:nvPicPr>
        <p:blipFill rotWithShape="1">
          <a:blip r:embed="rId6">
            <a:extLst>
              <a:ext uri="{28A0092B-C50C-407E-A947-70E740481C1C}">
                <a14:useLocalDpi xmlns:a14="http://schemas.microsoft.com/office/drawing/2010/main" val="0"/>
              </a:ext>
            </a:extLst>
          </a:blip>
          <a:srcRect r="56141"/>
          <a:stretch/>
        </p:blipFill>
        <p:spPr>
          <a:xfrm>
            <a:off x="2088493" y="2116857"/>
            <a:ext cx="3507635" cy="2575974"/>
          </a:xfrm>
          <a:prstGeom prst="rect">
            <a:avLst/>
          </a:prstGeom>
        </p:spPr>
      </p:pic>
      <p:pic>
        <p:nvPicPr>
          <p:cNvPr id="13" name="Picture 12" descr="A picture containing indoor, window&#10;&#10;Description automatically generated">
            <a:extLst>
              <a:ext uri="{FF2B5EF4-FFF2-40B4-BE49-F238E27FC236}">
                <a16:creationId xmlns:a16="http://schemas.microsoft.com/office/drawing/2014/main" id="{44F1B2FD-65A1-4B95-B716-EAE1E957FC4D}"/>
              </a:ext>
            </a:extLst>
          </p:cNvPr>
          <p:cNvPicPr>
            <a:picLocks noChangeAspect="1"/>
          </p:cNvPicPr>
          <p:nvPr/>
        </p:nvPicPr>
        <p:blipFill rotWithShape="1">
          <a:blip r:embed="rId6">
            <a:extLst>
              <a:ext uri="{28A0092B-C50C-407E-A947-70E740481C1C}">
                <a14:useLocalDpi xmlns:a14="http://schemas.microsoft.com/office/drawing/2010/main" val="0"/>
              </a:ext>
            </a:extLst>
          </a:blip>
          <a:srcRect l="52617"/>
          <a:stretch/>
        </p:blipFill>
        <p:spPr>
          <a:xfrm>
            <a:off x="6448912" y="2047782"/>
            <a:ext cx="3833235" cy="2605717"/>
          </a:xfrm>
          <a:prstGeom prst="rect">
            <a:avLst/>
          </a:prstGeom>
        </p:spPr>
      </p:pic>
      <p:sp>
        <p:nvSpPr>
          <p:cNvPr id="14" name="TextBox 13">
            <a:extLst>
              <a:ext uri="{FF2B5EF4-FFF2-40B4-BE49-F238E27FC236}">
                <a16:creationId xmlns:a16="http://schemas.microsoft.com/office/drawing/2014/main" id="{64B8B4E9-38AB-4F1D-BFA4-B4930DFE84C8}"/>
              </a:ext>
            </a:extLst>
          </p:cNvPr>
          <p:cNvSpPr txBox="1"/>
          <p:nvPr/>
        </p:nvSpPr>
        <p:spPr>
          <a:xfrm>
            <a:off x="1428624" y="5185347"/>
            <a:ext cx="7685842" cy="654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all" spc="0" normalizeH="0" baseline="0" noProof="0" dirty="0">
                <a:ln>
                  <a:noFill/>
                </a:ln>
                <a:solidFill>
                  <a:prstClr val="black"/>
                </a:solidFill>
                <a:effectLst>
                  <a:glow rad="101600">
                    <a:prstClr val="white">
                      <a:alpha val="60000"/>
                    </a:prstClr>
                  </a:glow>
                </a:effectLst>
                <a:uLnTx/>
                <a:uFillTx/>
                <a:latin typeface="Century Gothic" panose="020B0502020202020204" pitchFamily="34" charset="0"/>
                <a:cs typeface="Arial" panose="020B0604020202020204" pitchFamily="34" charset="0"/>
              </a:rPr>
              <a:t>On Florida’s Roads </a:t>
            </a:r>
            <a:r>
              <a:rPr kumimoji="0" lang="en-US" sz="3600" b="1" i="1" u="none" strike="noStrike" kern="1200" cap="all" spc="0" normalizeH="0" baseline="0" noProof="0" dirty="0">
                <a:ln>
                  <a:noFill/>
                </a:ln>
                <a:solidFill>
                  <a:srgbClr val="D92E2A"/>
                </a:solidFill>
                <a:effectLst>
                  <a:glow rad="101600">
                    <a:prstClr val="white">
                      <a:alpha val="60000"/>
                    </a:prstClr>
                  </a:glow>
                </a:effectLst>
                <a:uLnTx/>
                <a:uFillTx/>
                <a:latin typeface="Century Gothic" panose="020B0502020202020204" pitchFamily="34" charset="0"/>
                <a:cs typeface="Arial" panose="020B0604020202020204" pitchFamily="34" charset="0"/>
              </a:rPr>
              <a:t>Each Day</a:t>
            </a:r>
          </a:p>
        </p:txBody>
      </p:sp>
      <p:sp>
        <p:nvSpPr>
          <p:cNvPr id="15" name="TextBox 14">
            <a:extLst>
              <a:ext uri="{FF2B5EF4-FFF2-40B4-BE49-F238E27FC236}">
                <a16:creationId xmlns:a16="http://schemas.microsoft.com/office/drawing/2014/main" id="{2E27FCE3-BECC-42C0-B616-639A5250D6B3}"/>
              </a:ext>
            </a:extLst>
          </p:cNvPr>
          <p:cNvSpPr txBox="1"/>
          <p:nvPr/>
        </p:nvSpPr>
        <p:spPr>
          <a:xfrm>
            <a:off x="2370112" y="4525146"/>
            <a:ext cx="2517740" cy="5297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Fatalities</a:t>
            </a:r>
          </a:p>
        </p:txBody>
      </p:sp>
      <p:sp>
        <p:nvSpPr>
          <p:cNvPr id="16" name="TextBox 15">
            <a:extLst>
              <a:ext uri="{FF2B5EF4-FFF2-40B4-BE49-F238E27FC236}">
                <a16:creationId xmlns:a16="http://schemas.microsoft.com/office/drawing/2014/main" id="{0B86823A-F856-4140-B878-FBBEFEC643A1}"/>
              </a:ext>
            </a:extLst>
          </p:cNvPr>
          <p:cNvSpPr txBox="1"/>
          <p:nvPr/>
        </p:nvSpPr>
        <p:spPr>
          <a:xfrm>
            <a:off x="6535315" y="4521491"/>
            <a:ext cx="3720894" cy="529710"/>
          </a:xfrm>
          <a:prstGeom prst="rect">
            <a:avLst/>
          </a:prstGeom>
          <a:noFill/>
        </p:spPr>
        <p:txBody>
          <a:bodyPr wrap="square" rtlCol="0">
            <a:spAutoFit/>
          </a:bodyPr>
          <a:lstStyle>
            <a:defPPr>
              <a:defRPr lang="en-US"/>
            </a:defPPr>
            <a:lvl1pPr>
              <a:defRPr sz="2800" b="1" i="1" cap="a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prstClr val="black"/>
                </a:solidFill>
                <a:effectLst/>
                <a:uLnTx/>
                <a:uFillTx/>
                <a:latin typeface="Century Gothic" panose="020B0502020202020204" pitchFamily="34" charset="0"/>
              </a:rPr>
              <a:t>Serious Injuries</a:t>
            </a:r>
          </a:p>
        </p:txBody>
      </p:sp>
      <p:sp>
        <p:nvSpPr>
          <p:cNvPr id="4" name="Title 3">
            <a:extLst>
              <a:ext uri="{FF2B5EF4-FFF2-40B4-BE49-F238E27FC236}">
                <a16:creationId xmlns:a16="http://schemas.microsoft.com/office/drawing/2014/main" id="{1721A983-C28A-411A-9246-25532C674B0A}"/>
              </a:ext>
            </a:extLst>
          </p:cNvPr>
          <p:cNvSpPr>
            <a:spLocks noGrp="1"/>
          </p:cNvSpPr>
          <p:nvPr>
            <p:ph type="title" idx="4294967295"/>
          </p:nvPr>
        </p:nvSpPr>
        <p:spPr>
          <a:xfrm>
            <a:off x="762000" y="365125"/>
            <a:ext cx="10591800" cy="536575"/>
          </a:xfrm>
        </p:spPr>
        <p:txBody>
          <a:bodyPr>
            <a:normAutofit fontScale="90000"/>
          </a:bodyPr>
          <a:lstStyle/>
          <a:p>
            <a:r>
              <a:rPr lang="en-US" noProof="0" dirty="0">
                <a:solidFill>
                  <a:schemeClr val="bg1"/>
                </a:solidFill>
              </a:rPr>
              <a:t>Why are we here today?</a:t>
            </a:r>
            <a:endParaRPr lang="en-US" dirty="0">
              <a:solidFill>
                <a:schemeClr val="bg1"/>
              </a:solidFill>
            </a:endParaRPr>
          </a:p>
        </p:txBody>
      </p:sp>
    </p:spTree>
    <p:extLst>
      <p:ext uri="{BB962C8B-B14F-4D97-AF65-F5344CB8AC3E}">
        <p14:creationId xmlns:p14="http://schemas.microsoft.com/office/powerpoint/2010/main" val="21393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37551-EC88-4CBA-B875-D0A98177BA30}"/>
              </a:ext>
            </a:extLst>
          </p:cNvPr>
          <p:cNvSpPr>
            <a:spLocks noGrp="1"/>
          </p:cNvSpPr>
          <p:nvPr>
            <p:ph type="title"/>
          </p:nvPr>
        </p:nvSpPr>
        <p:spPr>
          <a:xfrm>
            <a:off x="324419" y="365126"/>
            <a:ext cx="10591800" cy="536798"/>
          </a:xfrm>
        </p:spPr>
        <p:txBody>
          <a:bodyPr>
            <a:normAutofit fontScale="90000"/>
          </a:bodyPr>
          <a:lstStyle/>
          <a:p>
            <a:r>
              <a:rPr lang="en-US" dirty="0"/>
              <a:t>Brand Icons: Black</a:t>
            </a:r>
          </a:p>
        </p:txBody>
      </p:sp>
      <p:sp>
        <p:nvSpPr>
          <p:cNvPr id="7" name="TextBox 6">
            <a:extLst>
              <a:ext uri="{FF2B5EF4-FFF2-40B4-BE49-F238E27FC236}">
                <a16:creationId xmlns:a16="http://schemas.microsoft.com/office/drawing/2014/main" id="{B2ECABE7-658A-48A4-BF4F-429B01EBD976}"/>
              </a:ext>
            </a:extLst>
          </p:cNvPr>
          <p:cNvSpPr txBox="1"/>
          <p:nvPr/>
        </p:nvSpPr>
        <p:spPr>
          <a:xfrm>
            <a:off x="313678" y="1539923"/>
            <a:ext cx="70422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Arial" panose="020B0604020202020204" pitchFamily="34" charset="0"/>
                <a:cs typeface="Arial" panose="020B0604020202020204" pitchFamily="34" charset="0"/>
              </a:rPr>
              <a:t>Black Icons (right click to copy)</a:t>
            </a:r>
          </a:p>
          <a:p>
            <a:r>
              <a:rPr lang="en-US" b="1" dirty="0">
                <a:latin typeface="Arial" panose="020B0604020202020204" pitchFamily="34" charset="0"/>
                <a:cs typeface="Arial" panose="020B0604020202020204" pitchFamily="34" charset="0"/>
              </a:rPr>
              <a:t>Use When Representing:</a:t>
            </a:r>
            <a:endParaRPr lang="en-US" dirty="0">
              <a:latin typeface="Arial" panose="020B0604020202020204" pitchFamily="34" charset="0"/>
              <a:cs typeface="Arial" panose="020B0604020202020204" pitchFamily="34" charset="0"/>
            </a:endParaRPr>
          </a:p>
        </p:txBody>
      </p:sp>
      <p:pic>
        <p:nvPicPr>
          <p:cNvPr id="32" name="Picture 31" descr="Shape&#10;&#10;Description automatically generated with low confidence">
            <a:extLst>
              <a:ext uri="{FF2B5EF4-FFF2-40B4-BE49-F238E27FC236}">
                <a16:creationId xmlns:a16="http://schemas.microsoft.com/office/drawing/2014/main" id="{D76CC5A0-AF46-40C3-BADF-BF5465785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733" y="2382099"/>
            <a:ext cx="977934" cy="695330"/>
          </a:xfrm>
          <a:prstGeom prst="rect">
            <a:avLst/>
          </a:prstGeom>
        </p:spPr>
      </p:pic>
      <p:pic>
        <p:nvPicPr>
          <p:cNvPr id="5" name="Picture 22" descr="A picture containing text&#10;&#10;Description automatically generated">
            <a:extLst>
              <a:ext uri="{FF2B5EF4-FFF2-40B4-BE49-F238E27FC236}">
                <a16:creationId xmlns:a16="http://schemas.microsoft.com/office/drawing/2014/main" id="{EC6D2293-79DF-45FC-A84F-5FEB48188663}"/>
              </a:ext>
            </a:extLst>
          </p:cNvPr>
          <p:cNvPicPr>
            <a:picLocks noChangeAspect="1"/>
          </p:cNvPicPr>
          <p:nvPr/>
        </p:nvPicPr>
        <p:blipFill>
          <a:blip r:embed="rId3"/>
          <a:stretch>
            <a:fillRect/>
          </a:stretch>
        </p:blipFill>
        <p:spPr>
          <a:xfrm>
            <a:off x="324419" y="3131002"/>
            <a:ext cx="9313900" cy="682558"/>
          </a:xfrm>
          <a:prstGeom prst="rect">
            <a:avLst/>
          </a:prstGeom>
        </p:spPr>
      </p:pic>
      <p:pic>
        <p:nvPicPr>
          <p:cNvPr id="6" name="Picture 23" descr="Text&#10;&#10;Description automatically generated">
            <a:extLst>
              <a:ext uri="{FF2B5EF4-FFF2-40B4-BE49-F238E27FC236}">
                <a16:creationId xmlns:a16="http://schemas.microsoft.com/office/drawing/2014/main" id="{B81F7265-A67C-4392-B07A-D09CBAA4EF5A}"/>
              </a:ext>
            </a:extLst>
          </p:cNvPr>
          <p:cNvPicPr>
            <a:picLocks noChangeAspect="1"/>
          </p:cNvPicPr>
          <p:nvPr/>
        </p:nvPicPr>
        <p:blipFill>
          <a:blip r:embed="rId4"/>
          <a:stretch>
            <a:fillRect/>
          </a:stretch>
        </p:blipFill>
        <p:spPr>
          <a:xfrm>
            <a:off x="247593" y="4862568"/>
            <a:ext cx="8353571" cy="622471"/>
          </a:xfrm>
          <a:prstGeom prst="rect">
            <a:avLst/>
          </a:prstGeom>
        </p:spPr>
      </p:pic>
      <p:pic>
        <p:nvPicPr>
          <p:cNvPr id="8" name="Picture 5">
            <a:extLst>
              <a:ext uri="{FF2B5EF4-FFF2-40B4-BE49-F238E27FC236}">
                <a16:creationId xmlns:a16="http://schemas.microsoft.com/office/drawing/2014/main" id="{F0B3127E-62F8-454C-BF38-F1EB588778E7}"/>
              </a:ext>
            </a:extLst>
          </p:cNvPr>
          <p:cNvPicPr>
            <a:picLocks noChangeAspect="1"/>
          </p:cNvPicPr>
          <p:nvPr/>
        </p:nvPicPr>
        <p:blipFill>
          <a:blip r:embed="rId5"/>
          <a:stretch>
            <a:fillRect/>
          </a:stretch>
        </p:blipFill>
        <p:spPr>
          <a:xfrm>
            <a:off x="7678532" y="3947114"/>
            <a:ext cx="785355" cy="795334"/>
          </a:xfrm>
          <a:prstGeom prst="rect">
            <a:avLst/>
          </a:prstGeom>
        </p:spPr>
      </p:pic>
      <p:pic>
        <p:nvPicPr>
          <p:cNvPr id="9" name="Picture 7">
            <a:extLst>
              <a:ext uri="{FF2B5EF4-FFF2-40B4-BE49-F238E27FC236}">
                <a16:creationId xmlns:a16="http://schemas.microsoft.com/office/drawing/2014/main" id="{5D660B08-2578-42AC-9F61-A12DBE3287D6}"/>
              </a:ext>
            </a:extLst>
          </p:cNvPr>
          <p:cNvPicPr>
            <a:picLocks noChangeAspect="1"/>
          </p:cNvPicPr>
          <p:nvPr/>
        </p:nvPicPr>
        <p:blipFill>
          <a:blip r:embed="rId6"/>
          <a:stretch>
            <a:fillRect/>
          </a:stretch>
        </p:blipFill>
        <p:spPr>
          <a:xfrm>
            <a:off x="6540966" y="2273882"/>
            <a:ext cx="653266" cy="732756"/>
          </a:xfrm>
          <a:prstGeom prst="rect">
            <a:avLst/>
          </a:prstGeom>
        </p:spPr>
      </p:pic>
      <p:pic>
        <p:nvPicPr>
          <p:cNvPr id="10" name="Picture 8">
            <a:extLst>
              <a:ext uri="{FF2B5EF4-FFF2-40B4-BE49-F238E27FC236}">
                <a16:creationId xmlns:a16="http://schemas.microsoft.com/office/drawing/2014/main" id="{4C8E26FF-62A0-4A77-AC66-60D4C9CBD54E}"/>
              </a:ext>
            </a:extLst>
          </p:cNvPr>
          <p:cNvPicPr>
            <a:picLocks noChangeAspect="1"/>
          </p:cNvPicPr>
          <p:nvPr/>
        </p:nvPicPr>
        <p:blipFill>
          <a:blip r:embed="rId7"/>
          <a:stretch>
            <a:fillRect/>
          </a:stretch>
        </p:blipFill>
        <p:spPr>
          <a:xfrm>
            <a:off x="5382146" y="4035851"/>
            <a:ext cx="794161" cy="758706"/>
          </a:xfrm>
          <a:prstGeom prst="rect">
            <a:avLst/>
          </a:prstGeom>
        </p:spPr>
      </p:pic>
      <p:pic>
        <p:nvPicPr>
          <p:cNvPr id="11" name="Picture 9">
            <a:extLst>
              <a:ext uri="{FF2B5EF4-FFF2-40B4-BE49-F238E27FC236}">
                <a16:creationId xmlns:a16="http://schemas.microsoft.com/office/drawing/2014/main" id="{C077A988-0BC4-40A2-824B-AF98CCA9ECCA}"/>
              </a:ext>
            </a:extLst>
          </p:cNvPr>
          <p:cNvPicPr>
            <a:picLocks noChangeAspect="1"/>
          </p:cNvPicPr>
          <p:nvPr/>
        </p:nvPicPr>
        <p:blipFill>
          <a:blip r:embed="rId8"/>
          <a:stretch>
            <a:fillRect/>
          </a:stretch>
        </p:blipFill>
        <p:spPr>
          <a:xfrm>
            <a:off x="6587663" y="3959291"/>
            <a:ext cx="638643" cy="756879"/>
          </a:xfrm>
          <a:prstGeom prst="rect">
            <a:avLst/>
          </a:prstGeom>
        </p:spPr>
      </p:pic>
      <p:pic>
        <p:nvPicPr>
          <p:cNvPr id="12" name="Picture 10">
            <a:extLst>
              <a:ext uri="{FF2B5EF4-FFF2-40B4-BE49-F238E27FC236}">
                <a16:creationId xmlns:a16="http://schemas.microsoft.com/office/drawing/2014/main" id="{1B0500F2-6FD2-4511-AA7F-68E0B557ACCF}"/>
              </a:ext>
            </a:extLst>
          </p:cNvPr>
          <p:cNvPicPr>
            <a:picLocks noChangeAspect="1"/>
          </p:cNvPicPr>
          <p:nvPr/>
        </p:nvPicPr>
        <p:blipFill>
          <a:blip r:embed="rId9"/>
          <a:stretch>
            <a:fillRect/>
          </a:stretch>
        </p:blipFill>
        <p:spPr>
          <a:xfrm>
            <a:off x="5197123" y="2517873"/>
            <a:ext cx="984306" cy="481016"/>
          </a:xfrm>
          <a:prstGeom prst="rect">
            <a:avLst/>
          </a:prstGeom>
        </p:spPr>
      </p:pic>
      <p:pic>
        <p:nvPicPr>
          <p:cNvPr id="13" name="Picture 11">
            <a:extLst>
              <a:ext uri="{FF2B5EF4-FFF2-40B4-BE49-F238E27FC236}">
                <a16:creationId xmlns:a16="http://schemas.microsoft.com/office/drawing/2014/main" id="{677F6E77-8D3F-49E1-8407-F560E0D054CB}"/>
              </a:ext>
            </a:extLst>
          </p:cNvPr>
          <p:cNvPicPr>
            <a:picLocks noChangeAspect="1"/>
          </p:cNvPicPr>
          <p:nvPr/>
        </p:nvPicPr>
        <p:blipFill>
          <a:blip r:embed="rId10"/>
          <a:stretch>
            <a:fillRect/>
          </a:stretch>
        </p:blipFill>
        <p:spPr>
          <a:xfrm>
            <a:off x="516485" y="2367816"/>
            <a:ext cx="794161" cy="672932"/>
          </a:xfrm>
          <a:prstGeom prst="rect">
            <a:avLst/>
          </a:prstGeom>
        </p:spPr>
      </p:pic>
      <p:pic>
        <p:nvPicPr>
          <p:cNvPr id="14" name="Picture 12">
            <a:extLst>
              <a:ext uri="{FF2B5EF4-FFF2-40B4-BE49-F238E27FC236}">
                <a16:creationId xmlns:a16="http://schemas.microsoft.com/office/drawing/2014/main" id="{84342E0D-B891-4945-B1B8-2A11A26FC758}"/>
              </a:ext>
            </a:extLst>
          </p:cNvPr>
          <p:cNvPicPr>
            <a:picLocks noChangeAspect="1"/>
          </p:cNvPicPr>
          <p:nvPr/>
        </p:nvPicPr>
        <p:blipFill>
          <a:blip r:embed="rId11"/>
          <a:stretch>
            <a:fillRect/>
          </a:stretch>
        </p:blipFill>
        <p:spPr>
          <a:xfrm>
            <a:off x="2875478" y="2391672"/>
            <a:ext cx="1048541" cy="623691"/>
          </a:xfrm>
          <a:prstGeom prst="rect">
            <a:avLst/>
          </a:prstGeom>
        </p:spPr>
      </p:pic>
      <p:pic>
        <p:nvPicPr>
          <p:cNvPr id="15" name="Picture 13">
            <a:extLst>
              <a:ext uri="{FF2B5EF4-FFF2-40B4-BE49-F238E27FC236}">
                <a16:creationId xmlns:a16="http://schemas.microsoft.com/office/drawing/2014/main" id="{35E04489-A2AB-4FBF-87B9-01EA5E1665C1}"/>
              </a:ext>
            </a:extLst>
          </p:cNvPr>
          <p:cNvPicPr>
            <a:picLocks noChangeAspect="1"/>
          </p:cNvPicPr>
          <p:nvPr/>
        </p:nvPicPr>
        <p:blipFill>
          <a:blip r:embed="rId12"/>
          <a:stretch>
            <a:fillRect/>
          </a:stretch>
        </p:blipFill>
        <p:spPr>
          <a:xfrm>
            <a:off x="7650860" y="2295690"/>
            <a:ext cx="770679" cy="804380"/>
          </a:xfrm>
          <a:prstGeom prst="rect">
            <a:avLst/>
          </a:prstGeom>
        </p:spPr>
      </p:pic>
      <p:pic>
        <p:nvPicPr>
          <p:cNvPr id="16" name="Picture 14">
            <a:extLst>
              <a:ext uri="{FF2B5EF4-FFF2-40B4-BE49-F238E27FC236}">
                <a16:creationId xmlns:a16="http://schemas.microsoft.com/office/drawing/2014/main" id="{D1D85B1B-A766-4CE9-B7A1-132F6F18DF84}"/>
              </a:ext>
            </a:extLst>
          </p:cNvPr>
          <p:cNvPicPr>
            <a:picLocks noChangeAspect="1"/>
          </p:cNvPicPr>
          <p:nvPr/>
        </p:nvPicPr>
        <p:blipFill>
          <a:blip r:embed="rId13"/>
          <a:stretch>
            <a:fillRect/>
          </a:stretch>
        </p:blipFill>
        <p:spPr>
          <a:xfrm>
            <a:off x="460205" y="3913508"/>
            <a:ext cx="753066" cy="858654"/>
          </a:xfrm>
          <a:prstGeom prst="rect">
            <a:avLst/>
          </a:prstGeom>
        </p:spPr>
      </p:pic>
      <p:pic>
        <p:nvPicPr>
          <p:cNvPr id="17" name="Picture 15" descr="A picture containing shape&#10;&#10;Description automatically generated">
            <a:extLst>
              <a:ext uri="{FF2B5EF4-FFF2-40B4-BE49-F238E27FC236}">
                <a16:creationId xmlns:a16="http://schemas.microsoft.com/office/drawing/2014/main" id="{B609EC98-F3A9-48F6-8B27-51A3CB41C068}"/>
              </a:ext>
            </a:extLst>
          </p:cNvPr>
          <p:cNvPicPr>
            <a:picLocks noChangeAspect="1"/>
          </p:cNvPicPr>
          <p:nvPr/>
        </p:nvPicPr>
        <p:blipFill>
          <a:blip r:embed="rId14"/>
          <a:stretch>
            <a:fillRect/>
          </a:stretch>
        </p:blipFill>
        <p:spPr>
          <a:xfrm>
            <a:off x="8835372" y="2291911"/>
            <a:ext cx="709037" cy="837547"/>
          </a:xfrm>
          <a:prstGeom prst="rect">
            <a:avLst/>
          </a:prstGeom>
        </p:spPr>
      </p:pic>
      <p:pic>
        <p:nvPicPr>
          <p:cNvPr id="18" name="Picture 16">
            <a:extLst>
              <a:ext uri="{FF2B5EF4-FFF2-40B4-BE49-F238E27FC236}">
                <a16:creationId xmlns:a16="http://schemas.microsoft.com/office/drawing/2014/main" id="{A082A802-CD86-462E-8199-E787EA8090A1}"/>
              </a:ext>
            </a:extLst>
          </p:cNvPr>
          <p:cNvPicPr>
            <a:picLocks noChangeAspect="1"/>
          </p:cNvPicPr>
          <p:nvPr/>
        </p:nvPicPr>
        <p:blipFill>
          <a:blip r:embed="rId15"/>
          <a:stretch>
            <a:fillRect/>
          </a:stretch>
        </p:blipFill>
        <p:spPr>
          <a:xfrm>
            <a:off x="4297417" y="2348940"/>
            <a:ext cx="534631" cy="728937"/>
          </a:xfrm>
          <a:prstGeom prst="rect">
            <a:avLst/>
          </a:prstGeom>
        </p:spPr>
      </p:pic>
      <p:pic>
        <p:nvPicPr>
          <p:cNvPr id="20" name="Picture 18" descr="A picture containing shape&#10;&#10;Description automatically generated">
            <a:extLst>
              <a:ext uri="{FF2B5EF4-FFF2-40B4-BE49-F238E27FC236}">
                <a16:creationId xmlns:a16="http://schemas.microsoft.com/office/drawing/2014/main" id="{24B4BC1D-33F4-49C5-ACC4-C69B8FC4C61F}"/>
              </a:ext>
            </a:extLst>
          </p:cNvPr>
          <p:cNvPicPr>
            <a:picLocks noChangeAspect="1"/>
          </p:cNvPicPr>
          <p:nvPr/>
        </p:nvPicPr>
        <p:blipFill>
          <a:blip r:embed="rId16"/>
          <a:stretch>
            <a:fillRect/>
          </a:stretch>
        </p:blipFill>
        <p:spPr>
          <a:xfrm>
            <a:off x="3125943" y="4032263"/>
            <a:ext cx="607362" cy="714665"/>
          </a:xfrm>
          <a:prstGeom prst="rect">
            <a:avLst/>
          </a:prstGeom>
        </p:spPr>
      </p:pic>
      <p:pic>
        <p:nvPicPr>
          <p:cNvPr id="21" name="Picture 19">
            <a:extLst>
              <a:ext uri="{FF2B5EF4-FFF2-40B4-BE49-F238E27FC236}">
                <a16:creationId xmlns:a16="http://schemas.microsoft.com/office/drawing/2014/main" id="{69BED9D7-8C4F-406F-B6D6-321397D528DA}"/>
              </a:ext>
            </a:extLst>
          </p:cNvPr>
          <p:cNvPicPr>
            <a:picLocks noChangeAspect="1"/>
          </p:cNvPicPr>
          <p:nvPr/>
        </p:nvPicPr>
        <p:blipFill>
          <a:blip r:embed="rId17"/>
          <a:stretch>
            <a:fillRect/>
          </a:stretch>
        </p:blipFill>
        <p:spPr>
          <a:xfrm>
            <a:off x="1707291" y="4128189"/>
            <a:ext cx="794161" cy="586836"/>
          </a:xfrm>
          <a:prstGeom prst="rect">
            <a:avLst/>
          </a:prstGeom>
        </p:spPr>
      </p:pic>
      <p:pic>
        <p:nvPicPr>
          <p:cNvPr id="22" name="Picture 20">
            <a:extLst>
              <a:ext uri="{FF2B5EF4-FFF2-40B4-BE49-F238E27FC236}">
                <a16:creationId xmlns:a16="http://schemas.microsoft.com/office/drawing/2014/main" id="{F29B6EEB-5FA5-4C94-A446-663AC96214E3}"/>
              </a:ext>
            </a:extLst>
          </p:cNvPr>
          <p:cNvPicPr>
            <a:picLocks noChangeAspect="1"/>
          </p:cNvPicPr>
          <p:nvPr/>
        </p:nvPicPr>
        <p:blipFill>
          <a:blip r:embed="rId18"/>
          <a:stretch>
            <a:fillRect/>
          </a:stretch>
        </p:blipFill>
        <p:spPr>
          <a:xfrm>
            <a:off x="4203081" y="3961426"/>
            <a:ext cx="770679" cy="79231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AE90FF48-72B3-4E8E-9A8A-C7FA21A3DB6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2940" y="2425287"/>
            <a:ext cx="915559" cy="597634"/>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222D8725-BF31-403F-B74E-97AA796446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97437" y="2377662"/>
            <a:ext cx="769394" cy="682558"/>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F467F75F-86F1-4F51-A209-F705E15F542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21598" y="4024486"/>
            <a:ext cx="732103" cy="640590"/>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F60AADD9-B342-4493-B118-388E805C2C0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06789" y="3986531"/>
            <a:ext cx="737619" cy="737619"/>
          </a:xfrm>
          <a:prstGeom prst="rect">
            <a:avLst/>
          </a:prstGeom>
        </p:spPr>
      </p:pic>
      <p:sp>
        <p:nvSpPr>
          <p:cNvPr id="35" name="TextBox 34">
            <a:extLst>
              <a:ext uri="{FF2B5EF4-FFF2-40B4-BE49-F238E27FC236}">
                <a16:creationId xmlns:a16="http://schemas.microsoft.com/office/drawing/2014/main" id="{247C0386-B0FB-473E-B92B-10CE93449629}"/>
              </a:ext>
            </a:extLst>
          </p:cNvPr>
          <p:cNvSpPr txBox="1"/>
          <p:nvPr/>
        </p:nvSpPr>
        <p:spPr>
          <a:xfrm>
            <a:off x="8690498" y="4872018"/>
            <a:ext cx="970200" cy="234146"/>
          </a:xfrm>
          <a:prstGeom prst="rect">
            <a:avLst/>
          </a:prstGeom>
          <a:noFill/>
        </p:spPr>
        <p:txBody>
          <a:bodyPr wrap="square" rtlCol="0">
            <a:spAutoFit/>
          </a:bodyPr>
          <a:lstStyle/>
          <a:p>
            <a:pPr algn="ctr"/>
            <a:r>
              <a:rPr lang="en-US" sz="950" dirty="0">
                <a:solidFill>
                  <a:schemeClr val="tx1">
                    <a:lumMod val="75000"/>
                    <a:lumOff val="25000"/>
                  </a:schemeClr>
                </a:solidFill>
                <a:cs typeface="Arial" panose="020B0604020202020204" pitchFamily="34" charset="0"/>
              </a:rPr>
              <a:t>intersections</a:t>
            </a:r>
          </a:p>
        </p:txBody>
      </p:sp>
      <p:sp>
        <p:nvSpPr>
          <p:cNvPr id="37" name="TextBox 36">
            <a:extLst>
              <a:ext uri="{FF2B5EF4-FFF2-40B4-BE49-F238E27FC236}">
                <a16:creationId xmlns:a16="http://schemas.microsoft.com/office/drawing/2014/main" id="{9D231710-558E-4C4D-B79D-D8DC295D0645}"/>
              </a:ext>
            </a:extLst>
          </p:cNvPr>
          <p:cNvSpPr txBox="1"/>
          <p:nvPr/>
        </p:nvSpPr>
        <p:spPr>
          <a:xfrm>
            <a:off x="9660698" y="4851034"/>
            <a:ext cx="970200" cy="238527"/>
          </a:xfrm>
          <a:prstGeom prst="rect">
            <a:avLst/>
          </a:prstGeom>
          <a:noFill/>
        </p:spPr>
        <p:txBody>
          <a:bodyPr wrap="square" rtlCol="0">
            <a:spAutoFit/>
          </a:bodyPr>
          <a:lstStyle/>
          <a:p>
            <a:pPr algn="ctr"/>
            <a:r>
              <a:rPr lang="en-US" sz="950" dirty="0">
                <a:solidFill>
                  <a:schemeClr val="tx1">
                    <a:lumMod val="75000"/>
                    <a:lumOff val="25000"/>
                  </a:schemeClr>
                </a:solidFill>
                <a:cs typeface="Arial" panose="020B0604020202020204" pitchFamily="34" charset="0"/>
              </a:rPr>
              <a:t>pedestrians</a:t>
            </a:r>
          </a:p>
        </p:txBody>
      </p:sp>
      <p:sp>
        <p:nvSpPr>
          <p:cNvPr id="38" name="TextBox 37">
            <a:extLst>
              <a:ext uri="{FF2B5EF4-FFF2-40B4-BE49-F238E27FC236}">
                <a16:creationId xmlns:a16="http://schemas.microsoft.com/office/drawing/2014/main" id="{D9983788-F7F1-4899-A3F6-5FE4CDC7FFF4}"/>
              </a:ext>
            </a:extLst>
          </p:cNvPr>
          <p:cNvSpPr txBox="1"/>
          <p:nvPr/>
        </p:nvSpPr>
        <p:spPr>
          <a:xfrm>
            <a:off x="9660698" y="3159889"/>
            <a:ext cx="970200" cy="238527"/>
          </a:xfrm>
          <a:prstGeom prst="rect">
            <a:avLst/>
          </a:prstGeom>
          <a:noFill/>
        </p:spPr>
        <p:txBody>
          <a:bodyPr wrap="square" rtlCol="0">
            <a:spAutoFit/>
          </a:bodyPr>
          <a:lstStyle/>
          <a:p>
            <a:pPr algn="ctr"/>
            <a:r>
              <a:rPr lang="en-US" sz="950" dirty="0">
                <a:solidFill>
                  <a:schemeClr val="tx1">
                    <a:lumMod val="75000"/>
                    <a:lumOff val="25000"/>
                  </a:schemeClr>
                </a:solidFill>
                <a:cs typeface="Arial" panose="020B0604020202020204" pitchFamily="34" charset="0"/>
              </a:rPr>
              <a:t>bikers</a:t>
            </a:r>
          </a:p>
        </p:txBody>
      </p:sp>
      <p:sp>
        <p:nvSpPr>
          <p:cNvPr id="39" name="TextBox 38">
            <a:extLst>
              <a:ext uri="{FF2B5EF4-FFF2-40B4-BE49-F238E27FC236}">
                <a16:creationId xmlns:a16="http://schemas.microsoft.com/office/drawing/2014/main" id="{FA99F222-0512-4A2E-9DB4-B5218D515BAF}"/>
              </a:ext>
            </a:extLst>
          </p:cNvPr>
          <p:cNvSpPr txBox="1"/>
          <p:nvPr/>
        </p:nvSpPr>
        <p:spPr>
          <a:xfrm>
            <a:off x="10738938" y="3156330"/>
            <a:ext cx="1153523" cy="238527"/>
          </a:xfrm>
          <a:prstGeom prst="rect">
            <a:avLst/>
          </a:prstGeom>
          <a:noFill/>
        </p:spPr>
        <p:txBody>
          <a:bodyPr wrap="square" rtlCol="0">
            <a:spAutoFit/>
          </a:bodyPr>
          <a:lstStyle/>
          <a:p>
            <a:pPr algn="ctr"/>
            <a:r>
              <a:rPr lang="en-US" sz="950" dirty="0">
                <a:solidFill>
                  <a:schemeClr val="tx1">
                    <a:lumMod val="75000"/>
                    <a:lumOff val="25000"/>
                  </a:schemeClr>
                </a:solidFill>
                <a:cs typeface="Arial" panose="020B0604020202020204" pitchFamily="34" charset="0"/>
              </a:rPr>
              <a:t>bike/ped combined</a:t>
            </a:r>
          </a:p>
        </p:txBody>
      </p:sp>
    </p:spTree>
    <p:extLst>
      <p:ext uri="{BB962C8B-B14F-4D97-AF65-F5344CB8AC3E}">
        <p14:creationId xmlns:p14="http://schemas.microsoft.com/office/powerpoint/2010/main" val="3618840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70C1497-6D2F-4147-9925-B33DAC04327F}"/>
              </a:ext>
            </a:extLst>
          </p:cNvPr>
          <p:cNvSpPr/>
          <p:nvPr/>
        </p:nvSpPr>
        <p:spPr>
          <a:xfrm>
            <a:off x="383357" y="3900144"/>
            <a:ext cx="11509104" cy="903019"/>
          </a:xfrm>
          <a:prstGeom prst="rect">
            <a:avLst/>
          </a:prstGeom>
          <a:solidFill>
            <a:srgbClr val="49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E5B0009-0D3B-4A06-8328-DEBA61CB6390}"/>
              </a:ext>
            </a:extLst>
          </p:cNvPr>
          <p:cNvSpPr/>
          <p:nvPr/>
        </p:nvSpPr>
        <p:spPr>
          <a:xfrm>
            <a:off x="383357" y="2220298"/>
            <a:ext cx="11509104" cy="887548"/>
          </a:xfrm>
          <a:prstGeom prst="rect">
            <a:avLst/>
          </a:prstGeom>
          <a:solidFill>
            <a:srgbClr val="49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AE37551-EC88-4CBA-B875-D0A98177BA30}"/>
              </a:ext>
            </a:extLst>
          </p:cNvPr>
          <p:cNvSpPr>
            <a:spLocks noGrp="1"/>
          </p:cNvSpPr>
          <p:nvPr>
            <p:ph type="title"/>
          </p:nvPr>
        </p:nvSpPr>
        <p:spPr>
          <a:xfrm>
            <a:off x="324419" y="365126"/>
            <a:ext cx="10591800" cy="536798"/>
          </a:xfrm>
        </p:spPr>
        <p:txBody>
          <a:bodyPr>
            <a:normAutofit fontScale="90000"/>
          </a:bodyPr>
          <a:lstStyle/>
          <a:p>
            <a:r>
              <a:rPr lang="en-US" dirty="0"/>
              <a:t>Brand Icons: White</a:t>
            </a:r>
          </a:p>
        </p:txBody>
      </p:sp>
      <p:sp>
        <p:nvSpPr>
          <p:cNvPr id="7" name="TextBox 6">
            <a:extLst>
              <a:ext uri="{FF2B5EF4-FFF2-40B4-BE49-F238E27FC236}">
                <a16:creationId xmlns:a16="http://schemas.microsoft.com/office/drawing/2014/main" id="{B2ECABE7-658A-48A4-BF4F-429B01EBD976}"/>
              </a:ext>
            </a:extLst>
          </p:cNvPr>
          <p:cNvSpPr txBox="1"/>
          <p:nvPr/>
        </p:nvSpPr>
        <p:spPr>
          <a:xfrm>
            <a:off x="313678" y="1539923"/>
            <a:ext cx="70422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Arial" panose="020B0604020202020204" pitchFamily="34" charset="0"/>
                <a:cs typeface="Arial" panose="020B0604020202020204" pitchFamily="34" charset="0"/>
              </a:rPr>
              <a:t>Black Icons (right click to copy)</a:t>
            </a:r>
          </a:p>
          <a:p>
            <a:r>
              <a:rPr lang="en-US" b="1" dirty="0">
                <a:latin typeface="Arial" panose="020B0604020202020204" pitchFamily="34" charset="0"/>
                <a:cs typeface="Arial" panose="020B0604020202020204" pitchFamily="34" charset="0"/>
              </a:rPr>
              <a:t>Use When Representing:</a:t>
            </a:r>
            <a:endParaRPr lang="en-US"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D76CC5A0-AF46-40C3-BADF-BF54657854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826733" y="2382099"/>
            <a:ext cx="977934" cy="695329"/>
          </a:xfrm>
          <a:prstGeom prst="rect">
            <a:avLst/>
          </a:prstGeom>
        </p:spPr>
      </p:pic>
      <p:pic>
        <p:nvPicPr>
          <p:cNvPr id="5" name="Picture 22" descr="A picture containing text&#10;&#10;Description automatically generated">
            <a:extLst>
              <a:ext uri="{FF2B5EF4-FFF2-40B4-BE49-F238E27FC236}">
                <a16:creationId xmlns:a16="http://schemas.microsoft.com/office/drawing/2014/main" id="{EC6D2293-79DF-45FC-A84F-5FEB48188663}"/>
              </a:ext>
            </a:extLst>
          </p:cNvPr>
          <p:cNvPicPr>
            <a:picLocks noChangeAspect="1"/>
          </p:cNvPicPr>
          <p:nvPr/>
        </p:nvPicPr>
        <p:blipFill>
          <a:blip r:embed="rId3"/>
          <a:stretch>
            <a:fillRect/>
          </a:stretch>
        </p:blipFill>
        <p:spPr>
          <a:xfrm>
            <a:off x="324419" y="3131002"/>
            <a:ext cx="9313900" cy="682558"/>
          </a:xfrm>
          <a:prstGeom prst="rect">
            <a:avLst/>
          </a:prstGeom>
        </p:spPr>
      </p:pic>
      <p:pic>
        <p:nvPicPr>
          <p:cNvPr id="6" name="Picture 23" descr="Text&#10;&#10;Description automatically generated">
            <a:extLst>
              <a:ext uri="{FF2B5EF4-FFF2-40B4-BE49-F238E27FC236}">
                <a16:creationId xmlns:a16="http://schemas.microsoft.com/office/drawing/2014/main" id="{B81F7265-A67C-4392-B07A-D09CBAA4EF5A}"/>
              </a:ext>
            </a:extLst>
          </p:cNvPr>
          <p:cNvPicPr>
            <a:picLocks noChangeAspect="1"/>
          </p:cNvPicPr>
          <p:nvPr/>
        </p:nvPicPr>
        <p:blipFill>
          <a:blip r:embed="rId4"/>
          <a:stretch>
            <a:fillRect/>
          </a:stretch>
        </p:blipFill>
        <p:spPr>
          <a:xfrm>
            <a:off x="247593" y="4862568"/>
            <a:ext cx="8353571" cy="622471"/>
          </a:xfrm>
          <a:prstGeom prst="rect">
            <a:avLst/>
          </a:prstGeom>
        </p:spPr>
      </p:pic>
      <p:pic>
        <p:nvPicPr>
          <p:cNvPr id="8" name="Picture 5">
            <a:extLst>
              <a:ext uri="{FF2B5EF4-FFF2-40B4-BE49-F238E27FC236}">
                <a16:creationId xmlns:a16="http://schemas.microsoft.com/office/drawing/2014/main" id="{F0B3127E-62F8-454C-BF38-F1EB588778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78532" y="3952103"/>
            <a:ext cx="785355" cy="785355"/>
          </a:xfrm>
          <a:prstGeom prst="rect">
            <a:avLst/>
          </a:prstGeom>
        </p:spPr>
      </p:pic>
      <p:pic>
        <p:nvPicPr>
          <p:cNvPr id="9" name="Picture 7">
            <a:extLst>
              <a:ext uri="{FF2B5EF4-FFF2-40B4-BE49-F238E27FC236}">
                <a16:creationId xmlns:a16="http://schemas.microsoft.com/office/drawing/2014/main" id="{5D660B08-2578-42AC-9F61-A12DBE3287D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540966" y="2286407"/>
            <a:ext cx="653266" cy="707705"/>
          </a:xfrm>
          <a:prstGeom prst="rect">
            <a:avLst/>
          </a:prstGeom>
        </p:spPr>
      </p:pic>
      <p:pic>
        <p:nvPicPr>
          <p:cNvPr id="10" name="Picture 8">
            <a:extLst>
              <a:ext uri="{FF2B5EF4-FFF2-40B4-BE49-F238E27FC236}">
                <a16:creationId xmlns:a16="http://schemas.microsoft.com/office/drawing/2014/main" id="{4C8E26FF-62A0-4A77-AC66-60D4C9CBD54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82146" y="4044863"/>
            <a:ext cx="794161" cy="740681"/>
          </a:xfrm>
          <a:prstGeom prst="rect">
            <a:avLst/>
          </a:prstGeom>
        </p:spPr>
      </p:pic>
      <p:pic>
        <p:nvPicPr>
          <p:cNvPr id="11" name="Picture 9">
            <a:extLst>
              <a:ext uri="{FF2B5EF4-FFF2-40B4-BE49-F238E27FC236}">
                <a16:creationId xmlns:a16="http://schemas.microsoft.com/office/drawing/2014/main" id="{C077A988-0BC4-40A2-824B-AF98CCA9ECC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587663" y="3978159"/>
            <a:ext cx="638643" cy="719143"/>
          </a:xfrm>
          <a:prstGeom prst="rect">
            <a:avLst/>
          </a:prstGeom>
        </p:spPr>
      </p:pic>
      <p:pic>
        <p:nvPicPr>
          <p:cNvPr id="12" name="Picture 10">
            <a:extLst>
              <a:ext uri="{FF2B5EF4-FFF2-40B4-BE49-F238E27FC236}">
                <a16:creationId xmlns:a16="http://schemas.microsoft.com/office/drawing/2014/main" id="{1B0500F2-6FD2-4511-AA7F-68E0B557ACC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197123" y="2520242"/>
            <a:ext cx="984306" cy="476277"/>
          </a:xfrm>
          <a:prstGeom prst="rect">
            <a:avLst/>
          </a:prstGeom>
        </p:spPr>
      </p:pic>
      <p:pic>
        <p:nvPicPr>
          <p:cNvPr id="13" name="Picture 11">
            <a:extLst>
              <a:ext uri="{FF2B5EF4-FFF2-40B4-BE49-F238E27FC236}">
                <a16:creationId xmlns:a16="http://schemas.microsoft.com/office/drawing/2014/main" id="{677F6E77-8D3F-49E1-8407-F560E0D0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6485" y="2373162"/>
            <a:ext cx="794161" cy="662240"/>
          </a:xfrm>
          <a:prstGeom prst="rect">
            <a:avLst/>
          </a:prstGeom>
        </p:spPr>
      </p:pic>
      <p:pic>
        <p:nvPicPr>
          <p:cNvPr id="14" name="Picture 12">
            <a:extLst>
              <a:ext uri="{FF2B5EF4-FFF2-40B4-BE49-F238E27FC236}">
                <a16:creationId xmlns:a16="http://schemas.microsoft.com/office/drawing/2014/main" id="{84342E0D-B891-4945-B1B8-2A11A26FC75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875478" y="2393313"/>
            <a:ext cx="1048541" cy="620408"/>
          </a:xfrm>
          <a:prstGeom prst="rect">
            <a:avLst/>
          </a:prstGeom>
        </p:spPr>
      </p:pic>
      <p:pic>
        <p:nvPicPr>
          <p:cNvPr id="15" name="Picture 13">
            <a:extLst>
              <a:ext uri="{FF2B5EF4-FFF2-40B4-BE49-F238E27FC236}">
                <a16:creationId xmlns:a16="http://schemas.microsoft.com/office/drawing/2014/main" id="{35E04489-A2AB-4FBF-87B9-01EA5E1665C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650860" y="2301530"/>
            <a:ext cx="770679" cy="792699"/>
          </a:xfrm>
          <a:prstGeom prst="rect">
            <a:avLst/>
          </a:prstGeom>
        </p:spPr>
      </p:pic>
      <p:pic>
        <p:nvPicPr>
          <p:cNvPr id="16" name="Picture 14">
            <a:extLst>
              <a:ext uri="{FF2B5EF4-FFF2-40B4-BE49-F238E27FC236}">
                <a16:creationId xmlns:a16="http://schemas.microsoft.com/office/drawing/2014/main" id="{D1D85B1B-A766-4CE9-B7A1-132F6F18DF8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60205" y="3922327"/>
            <a:ext cx="753066" cy="841016"/>
          </a:xfrm>
          <a:prstGeom prst="rect">
            <a:avLst/>
          </a:prstGeom>
        </p:spPr>
      </p:pic>
      <p:pic>
        <p:nvPicPr>
          <p:cNvPr id="17" name="Picture 15">
            <a:extLst>
              <a:ext uri="{FF2B5EF4-FFF2-40B4-BE49-F238E27FC236}">
                <a16:creationId xmlns:a16="http://schemas.microsoft.com/office/drawing/2014/main" id="{B609EC98-F3A9-48F6-8B27-51A3CB41C06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835372" y="2301414"/>
            <a:ext cx="709037" cy="818540"/>
          </a:xfrm>
          <a:prstGeom prst="rect">
            <a:avLst/>
          </a:prstGeom>
        </p:spPr>
      </p:pic>
      <p:pic>
        <p:nvPicPr>
          <p:cNvPr id="18" name="Picture 16">
            <a:extLst>
              <a:ext uri="{FF2B5EF4-FFF2-40B4-BE49-F238E27FC236}">
                <a16:creationId xmlns:a16="http://schemas.microsoft.com/office/drawing/2014/main" id="{A082A802-CD86-462E-8199-E787EA8090A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4299082" y="2348940"/>
            <a:ext cx="531301" cy="728937"/>
          </a:xfrm>
          <a:prstGeom prst="rect">
            <a:avLst/>
          </a:prstGeom>
        </p:spPr>
      </p:pic>
      <p:pic>
        <p:nvPicPr>
          <p:cNvPr id="20" name="Picture 18">
            <a:extLst>
              <a:ext uri="{FF2B5EF4-FFF2-40B4-BE49-F238E27FC236}">
                <a16:creationId xmlns:a16="http://schemas.microsoft.com/office/drawing/2014/main" id="{24B4BC1D-33F4-49C5-ACC4-C69B8FC4C61F}"/>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3125943" y="4038982"/>
            <a:ext cx="607362" cy="701226"/>
          </a:xfrm>
          <a:prstGeom prst="rect">
            <a:avLst/>
          </a:prstGeom>
        </p:spPr>
      </p:pic>
      <p:pic>
        <p:nvPicPr>
          <p:cNvPr id="21" name="Picture 19">
            <a:extLst>
              <a:ext uri="{FF2B5EF4-FFF2-40B4-BE49-F238E27FC236}">
                <a16:creationId xmlns:a16="http://schemas.microsoft.com/office/drawing/2014/main" id="{69BED9D7-8C4F-406F-B6D6-321397D528DA}"/>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707291" y="4135709"/>
            <a:ext cx="794161" cy="571796"/>
          </a:xfrm>
          <a:prstGeom prst="rect">
            <a:avLst/>
          </a:prstGeom>
        </p:spPr>
      </p:pic>
      <p:pic>
        <p:nvPicPr>
          <p:cNvPr id="22" name="Picture 20">
            <a:extLst>
              <a:ext uri="{FF2B5EF4-FFF2-40B4-BE49-F238E27FC236}">
                <a16:creationId xmlns:a16="http://schemas.microsoft.com/office/drawing/2014/main" id="{F29B6EEB-5FA5-4C94-A446-663AC96214E3}"/>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4203081" y="3966741"/>
            <a:ext cx="770679" cy="781689"/>
          </a:xfrm>
          <a:prstGeom prst="rect">
            <a:avLst/>
          </a:prstGeom>
        </p:spPr>
      </p:pic>
      <p:pic>
        <p:nvPicPr>
          <p:cNvPr id="24" name="Picture 23">
            <a:extLst>
              <a:ext uri="{FF2B5EF4-FFF2-40B4-BE49-F238E27FC236}">
                <a16:creationId xmlns:a16="http://schemas.microsoft.com/office/drawing/2014/main" id="{AE90FF48-72B3-4E8E-9A8A-C7FA21A3DB68}"/>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1672941" y="2425287"/>
            <a:ext cx="915556" cy="597634"/>
          </a:xfrm>
          <a:prstGeom prst="rect">
            <a:avLst/>
          </a:prstGeom>
        </p:spPr>
      </p:pic>
      <p:pic>
        <p:nvPicPr>
          <p:cNvPr id="26" name="Picture 25">
            <a:extLst>
              <a:ext uri="{FF2B5EF4-FFF2-40B4-BE49-F238E27FC236}">
                <a16:creationId xmlns:a16="http://schemas.microsoft.com/office/drawing/2014/main" id="{222D8725-BF31-403F-B74E-97AA796446DD}"/>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9797438" y="2377662"/>
            <a:ext cx="769392" cy="682558"/>
          </a:xfrm>
          <a:prstGeom prst="rect">
            <a:avLst/>
          </a:prstGeom>
        </p:spPr>
      </p:pic>
      <p:pic>
        <p:nvPicPr>
          <p:cNvPr id="28" name="Picture 27">
            <a:extLst>
              <a:ext uri="{FF2B5EF4-FFF2-40B4-BE49-F238E27FC236}">
                <a16:creationId xmlns:a16="http://schemas.microsoft.com/office/drawing/2014/main" id="{F467F75F-86F1-4F51-A209-F705E15F5422}"/>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9821598" y="4024486"/>
            <a:ext cx="732103" cy="640589"/>
          </a:xfrm>
          <a:prstGeom prst="rect">
            <a:avLst/>
          </a:prstGeom>
        </p:spPr>
      </p:pic>
      <p:pic>
        <p:nvPicPr>
          <p:cNvPr id="30" name="Picture 29">
            <a:extLst>
              <a:ext uri="{FF2B5EF4-FFF2-40B4-BE49-F238E27FC236}">
                <a16:creationId xmlns:a16="http://schemas.microsoft.com/office/drawing/2014/main" id="{F60AADD9-B342-4493-B118-388E805C2C0C}"/>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8806789" y="3986531"/>
            <a:ext cx="737619" cy="737619"/>
          </a:xfrm>
          <a:prstGeom prst="rect">
            <a:avLst/>
          </a:prstGeom>
        </p:spPr>
      </p:pic>
      <p:sp>
        <p:nvSpPr>
          <p:cNvPr id="35" name="TextBox 34">
            <a:extLst>
              <a:ext uri="{FF2B5EF4-FFF2-40B4-BE49-F238E27FC236}">
                <a16:creationId xmlns:a16="http://schemas.microsoft.com/office/drawing/2014/main" id="{247C0386-B0FB-473E-B92B-10CE93449629}"/>
              </a:ext>
            </a:extLst>
          </p:cNvPr>
          <p:cNvSpPr txBox="1"/>
          <p:nvPr/>
        </p:nvSpPr>
        <p:spPr>
          <a:xfrm>
            <a:off x="8690498" y="4872018"/>
            <a:ext cx="970200" cy="234146"/>
          </a:xfrm>
          <a:prstGeom prst="rect">
            <a:avLst/>
          </a:prstGeom>
          <a:noFill/>
        </p:spPr>
        <p:txBody>
          <a:bodyPr wrap="square" rtlCol="0">
            <a:spAutoFit/>
          </a:bodyPr>
          <a:lstStyle/>
          <a:p>
            <a:pPr algn="ctr"/>
            <a:r>
              <a:rPr lang="en-US" sz="950" dirty="0">
                <a:solidFill>
                  <a:schemeClr val="tx1">
                    <a:lumMod val="75000"/>
                    <a:lumOff val="25000"/>
                  </a:schemeClr>
                </a:solidFill>
                <a:cs typeface="Arial" panose="020B0604020202020204" pitchFamily="34" charset="0"/>
              </a:rPr>
              <a:t>intersections</a:t>
            </a:r>
          </a:p>
        </p:txBody>
      </p:sp>
      <p:sp>
        <p:nvSpPr>
          <p:cNvPr id="37" name="TextBox 36">
            <a:extLst>
              <a:ext uri="{FF2B5EF4-FFF2-40B4-BE49-F238E27FC236}">
                <a16:creationId xmlns:a16="http://schemas.microsoft.com/office/drawing/2014/main" id="{9D231710-558E-4C4D-B79D-D8DC295D0645}"/>
              </a:ext>
            </a:extLst>
          </p:cNvPr>
          <p:cNvSpPr txBox="1"/>
          <p:nvPr/>
        </p:nvSpPr>
        <p:spPr>
          <a:xfrm>
            <a:off x="9660698" y="4851034"/>
            <a:ext cx="970200" cy="238527"/>
          </a:xfrm>
          <a:prstGeom prst="rect">
            <a:avLst/>
          </a:prstGeom>
          <a:noFill/>
        </p:spPr>
        <p:txBody>
          <a:bodyPr wrap="square" rtlCol="0">
            <a:spAutoFit/>
          </a:bodyPr>
          <a:lstStyle/>
          <a:p>
            <a:pPr algn="ctr"/>
            <a:r>
              <a:rPr lang="en-US" sz="950" dirty="0">
                <a:solidFill>
                  <a:schemeClr val="tx1">
                    <a:lumMod val="75000"/>
                    <a:lumOff val="25000"/>
                  </a:schemeClr>
                </a:solidFill>
                <a:cs typeface="Arial" panose="020B0604020202020204" pitchFamily="34" charset="0"/>
              </a:rPr>
              <a:t>pedestrians</a:t>
            </a:r>
          </a:p>
        </p:txBody>
      </p:sp>
      <p:sp>
        <p:nvSpPr>
          <p:cNvPr id="38" name="TextBox 37">
            <a:extLst>
              <a:ext uri="{FF2B5EF4-FFF2-40B4-BE49-F238E27FC236}">
                <a16:creationId xmlns:a16="http://schemas.microsoft.com/office/drawing/2014/main" id="{D9983788-F7F1-4899-A3F6-5FE4CDC7FFF4}"/>
              </a:ext>
            </a:extLst>
          </p:cNvPr>
          <p:cNvSpPr txBox="1"/>
          <p:nvPr/>
        </p:nvSpPr>
        <p:spPr>
          <a:xfrm>
            <a:off x="9660698" y="3159889"/>
            <a:ext cx="970200" cy="238527"/>
          </a:xfrm>
          <a:prstGeom prst="rect">
            <a:avLst/>
          </a:prstGeom>
          <a:noFill/>
        </p:spPr>
        <p:txBody>
          <a:bodyPr wrap="square" rtlCol="0">
            <a:spAutoFit/>
          </a:bodyPr>
          <a:lstStyle/>
          <a:p>
            <a:pPr algn="ctr"/>
            <a:r>
              <a:rPr lang="en-US" sz="950" dirty="0">
                <a:solidFill>
                  <a:schemeClr val="tx1">
                    <a:lumMod val="75000"/>
                    <a:lumOff val="25000"/>
                  </a:schemeClr>
                </a:solidFill>
                <a:cs typeface="Arial" panose="020B0604020202020204" pitchFamily="34" charset="0"/>
              </a:rPr>
              <a:t>bikers</a:t>
            </a:r>
          </a:p>
        </p:txBody>
      </p:sp>
      <p:sp>
        <p:nvSpPr>
          <p:cNvPr id="39" name="TextBox 38">
            <a:extLst>
              <a:ext uri="{FF2B5EF4-FFF2-40B4-BE49-F238E27FC236}">
                <a16:creationId xmlns:a16="http://schemas.microsoft.com/office/drawing/2014/main" id="{FA99F222-0512-4A2E-9DB4-B5218D515BAF}"/>
              </a:ext>
            </a:extLst>
          </p:cNvPr>
          <p:cNvSpPr txBox="1"/>
          <p:nvPr/>
        </p:nvSpPr>
        <p:spPr>
          <a:xfrm>
            <a:off x="10738938" y="3156330"/>
            <a:ext cx="1153523" cy="238527"/>
          </a:xfrm>
          <a:prstGeom prst="rect">
            <a:avLst/>
          </a:prstGeom>
          <a:noFill/>
        </p:spPr>
        <p:txBody>
          <a:bodyPr wrap="square" rtlCol="0">
            <a:spAutoFit/>
          </a:bodyPr>
          <a:lstStyle/>
          <a:p>
            <a:pPr algn="ctr"/>
            <a:r>
              <a:rPr lang="en-US" sz="950" dirty="0">
                <a:solidFill>
                  <a:schemeClr val="tx1">
                    <a:lumMod val="75000"/>
                    <a:lumOff val="25000"/>
                  </a:schemeClr>
                </a:solidFill>
                <a:cs typeface="Arial" panose="020B0604020202020204" pitchFamily="34" charset="0"/>
              </a:rPr>
              <a:t>bike/ped safety</a:t>
            </a:r>
          </a:p>
        </p:txBody>
      </p:sp>
    </p:spTree>
    <p:extLst>
      <p:ext uri="{BB962C8B-B14F-4D97-AF65-F5344CB8AC3E}">
        <p14:creationId xmlns:p14="http://schemas.microsoft.com/office/powerpoint/2010/main" val="51208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6A4D36-1772-4AEF-9525-30504CCE8121}"/>
              </a:ext>
            </a:extLst>
          </p:cNvPr>
          <p:cNvSpPr/>
          <p:nvPr/>
        </p:nvSpPr>
        <p:spPr>
          <a:xfrm>
            <a:off x="0" y="1485519"/>
            <a:ext cx="12344399" cy="444445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EF018E15-20E9-40E1-B74F-B829A3F598A5}"/>
              </a:ext>
            </a:extLst>
          </p:cNvPr>
          <p:cNvSpPr txBox="1">
            <a:spLocks/>
          </p:cNvSpPr>
          <p:nvPr/>
        </p:nvSpPr>
        <p:spPr>
          <a:xfrm>
            <a:off x="818147" y="566149"/>
            <a:ext cx="10555705" cy="618130"/>
          </a:xfrm>
          <a:prstGeom prst="rect">
            <a:avLst/>
          </a:prstGeom>
          <a:no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l"/>
            <a:r>
              <a:rPr lang="en-US" sz="4000" b="1" dirty="0">
                <a:latin typeface="Arial" panose="020B0604020202020204" pitchFamily="34" charset="0"/>
                <a:cs typeface="Arial" panose="020B0604020202020204" pitchFamily="34" charset="0"/>
              </a:rPr>
              <a:t>Our Current Reality</a:t>
            </a:r>
          </a:p>
        </p:txBody>
      </p:sp>
      <p:sp>
        <p:nvSpPr>
          <p:cNvPr id="7" name="Content Placeholder 9">
            <a:extLst>
              <a:ext uri="{FF2B5EF4-FFF2-40B4-BE49-F238E27FC236}">
                <a16:creationId xmlns:a16="http://schemas.microsoft.com/office/drawing/2014/main" id="{ED51455D-A761-4E01-B296-C74E8BB977ED}"/>
              </a:ext>
            </a:extLst>
          </p:cNvPr>
          <p:cNvSpPr txBox="1">
            <a:spLocks/>
          </p:cNvSpPr>
          <p:nvPr/>
        </p:nvSpPr>
        <p:spPr>
          <a:xfrm>
            <a:off x="1378021" y="1653566"/>
            <a:ext cx="9435957" cy="137605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Traffic fatalities are a public health crisis affecting all road users.</a:t>
            </a:r>
          </a:p>
        </p:txBody>
      </p:sp>
      <p:sp>
        <p:nvSpPr>
          <p:cNvPr id="8" name="Content Placeholder 2">
            <a:extLst>
              <a:ext uri="{FF2B5EF4-FFF2-40B4-BE49-F238E27FC236}">
                <a16:creationId xmlns:a16="http://schemas.microsoft.com/office/drawing/2014/main" id="{600C0D17-445A-4C36-B6B5-099153A90343}"/>
              </a:ext>
            </a:extLst>
          </p:cNvPr>
          <p:cNvSpPr txBox="1">
            <a:spLocks/>
          </p:cNvSpPr>
          <p:nvPr/>
        </p:nvSpPr>
        <p:spPr>
          <a:xfrm>
            <a:off x="742950" y="3029619"/>
            <a:ext cx="3150931" cy="11938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400" b="1" i="0" u="none" strike="noStrike" kern="1200" cap="none" spc="-300" normalizeH="0" baseline="0" noProof="0" dirty="0">
                <a:ln>
                  <a:noFill/>
                </a:ln>
                <a:solidFill>
                  <a:srgbClr val="3293C8"/>
                </a:solidFill>
                <a:effectLst/>
                <a:uLnTx/>
                <a:uFillTx/>
                <a:latin typeface="Arial" panose="020B0604020202020204" pitchFamily="34" charset="0"/>
                <a:cs typeface="Arial" panose="020B0604020202020204" pitchFamily="34" charset="0"/>
              </a:rPr>
              <a:t>1.25M</a:t>
            </a:r>
          </a:p>
        </p:txBody>
      </p:sp>
      <p:sp>
        <p:nvSpPr>
          <p:cNvPr id="9" name="Rectangle 8" descr="&quot;  &quot;">
            <a:extLst>
              <a:ext uri="{FF2B5EF4-FFF2-40B4-BE49-F238E27FC236}">
                <a16:creationId xmlns:a16="http://schemas.microsoft.com/office/drawing/2014/main" id="{D22EC0F8-5B0A-43EC-AB29-A95134344915}"/>
              </a:ext>
            </a:extLst>
          </p:cNvPr>
          <p:cNvSpPr/>
          <p:nvPr/>
        </p:nvSpPr>
        <p:spPr>
          <a:xfrm>
            <a:off x="851880" y="4170260"/>
            <a:ext cx="293307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Content Placeholder 2">
            <a:extLst>
              <a:ext uri="{FF2B5EF4-FFF2-40B4-BE49-F238E27FC236}">
                <a16:creationId xmlns:a16="http://schemas.microsoft.com/office/drawing/2014/main" id="{74088298-EE6E-464E-B3A3-AAD74233F918}"/>
              </a:ext>
            </a:extLst>
          </p:cNvPr>
          <p:cNvSpPr txBox="1">
            <a:spLocks/>
          </p:cNvSpPr>
          <p:nvPr/>
        </p:nvSpPr>
        <p:spPr>
          <a:xfrm>
            <a:off x="795700" y="4374230"/>
            <a:ext cx="3045430" cy="14049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Lives lost globally each year from traffic crashes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Source: World Resources Institute</a:t>
            </a:r>
          </a:p>
        </p:txBody>
      </p:sp>
      <p:sp>
        <p:nvSpPr>
          <p:cNvPr id="11" name="Content Placeholder 2">
            <a:extLst>
              <a:ext uri="{FF2B5EF4-FFF2-40B4-BE49-F238E27FC236}">
                <a16:creationId xmlns:a16="http://schemas.microsoft.com/office/drawing/2014/main" id="{29F7E666-02CA-42B3-BFC6-51CA2BA552BD}"/>
              </a:ext>
            </a:extLst>
          </p:cNvPr>
          <p:cNvSpPr txBox="1">
            <a:spLocks/>
          </p:cNvSpPr>
          <p:nvPr/>
        </p:nvSpPr>
        <p:spPr>
          <a:xfrm>
            <a:off x="4492876" y="3029618"/>
            <a:ext cx="3386548" cy="119380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5"/>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4"/>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400" b="1" spc="-300" dirty="0">
                <a:solidFill>
                  <a:srgbClr val="3293C8"/>
                </a:solidFill>
                <a:latin typeface="Arial" panose="020B0604020202020204" pitchFamily="34" charset="0"/>
                <a:cs typeface="Arial" panose="020B0604020202020204" pitchFamily="34" charset="0"/>
              </a:rPr>
              <a:t>36,096</a:t>
            </a:r>
          </a:p>
        </p:txBody>
      </p:sp>
      <p:sp>
        <p:nvSpPr>
          <p:cNvPr id="12" name="Rectangle 11" descr="&quot;  &quot;">
            <a:extLst>
              <a:ext uri="{FF2B5EF4-FFF2-40B4-BE49-F238E27FC236}">
                <a16:creationId xmlns:a16="http://schemas.microsoft.com/office/drawing/2014/main" id="{197C45EF-14F2-485D-96D3-3A5051503693}"/>
              </a:ext>
            </a:extLst>
          </p:cNvPr>
          <p:cNvSpPr/>
          <p:nvPr/>
        </p:nvSpPr>
        <p:spPr>
          <a:xfrm>
            <a:off x="4558170" y="4170260"/>
            <a:ext cx="3255961"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Content Placeholder 2">
            <a:extLst>
              <a:ext uri="{FF2B5EF4-FFF2-40B4-BE49-F238E27FC236}">
                <a16:creationId xmlns:a16="http://schemas.microsoft.com/office/drawing/2014/main" id="{9BA0D1F8-5263-4EE1-928D-38B4F529C40B}"/>
              </a:ext>
            </a:extLst>
          </p:cNvPr>
          <p:cNvSpPr txBox="1">
            <a:spLocks/>
          </p:cNvSpPr>
          <p:nvPr/>
        </p:nvSpPr>
        <p:spPr>
          <a:xfrm>
            <a:off x="4558170" y="4374230"/>
            <a:ext cx="3255961" cy="14049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Lives lost on US roads</a:t>
            </a:r>
            <a:br>
              <a:rPr kumimoji="0" lang="en-US"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in 2019</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Source: NHTSA</a:t>
            </a:r>
          </a:p>
        </p:txBody>
      </p:sp>
      <p:sp>
        <p:nvSpPr>
          <p:cNvPr id="14" name="Content Placeholder 2">
            <a:extLst>
              <a:ext uri="{FF2B5EF4-FFF2-40B4-BE49-F238E27FC236}">
                <a16:creationId xmlns:a16="http://schemas.microsoft.com/office/drawing/2014/main" id="{7D162552-AE96-4476-8700-2FC2E705E940}"/>
              </a:ext>
            </a:extLst>
          </p:cNvPr>
          <p:cNvSpPr txBox="1">
            <a:spLocks/>
          </p:cNvSpPr>
          <p:nvPr/>
        </p:nvSpPr>
        <p:spPr>
          <a:xfrm>
            <a:off x="8661216" y="3029618"/>
            <a:ext cx="2787834" cy="11938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400" b="1" i="0" u="none" strike="noStrike" kern="1200" cap="none" spc="-300" normalizeH="0" baseline="0" noProof="0" dirty="0">
                <a:ln>
                  <a:noFill/>
                </a:ln>
                <a:solidFill>
                  <a:srgbClr val="3293C8"/>
                </a:solidFill>
                <a:effectLst/>
                <a:uLnTx/>
                <a:uFillTx/>
                <a:latin typeface="Arial" panose="020B0604020202020204" pitchFamily="34" charset="0"/>
                <a:cs typeface="Arial" panose="020B0604020202020204" pitchFamily="34" charset="0"/>
              </a:rPr>
              <a:t>6,205</a:t>
            </a:r>
          </a:p>
        </p:txBody>
      </p:sp>
      <p:sp>
        <p:nvSpPr>
          <p:cNvPr id="15" name="Rectangle 14" descr="&quot;  &quot;">
            <a:extLst>
              <a:ext uri="{FF2B5EF4-FFF2-40B4-BE49-F238E27FC236}">
                <a16:creationId xmlns:a16="http://schemas.microsoft.com/office/drawing/2014/main" id="{82845512-5CFB-4697-8C3C-3B18FBD32BD8}"/>
              </a:ext>
            </a:extLst>
          </p:cNvPr>
          <p:cNvSpPr/>
          <p:nvPr/>
        </p:nvSpPr>
        <p:spPr>
          <a:xfrm>
            <a:off x="8714966" y="4170260"/>
            <a:ext cx="2680335"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Content Placeholder 2">
            <a:extLst>
              <a:ext uri="{FF2B5EF4-FFF2-40B4-BE49-F238E27FC236}">
                <a16:creationId xmlns:a16="http://schemas.microsoft.com/office/drawing/2014/main" id="{7A6FFFC8-81FA-41D3-94FA-AA90C827A421}"/>
              </a:ext>
            </a:extLst>
          </p:cNvPr>
          <p:cNvSpPr txBox="1">
            <a:spLocks/>
          </p:cNvSpPr>
          <p:nvPr/>
        </p:nvSpPr>
        <p:spPr>
          <a:xfrm>
            <a:off x="8488670" y="4374230"/>
            <a:ext cx="3132926" cy="14049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Pedestrians killed in US traffic crashes in 2019</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Source: NHTSA</a:t>
            </a:r>
          </a:p>
        </p:txBody>
      </p:sp>
    </p:spTree>
    <p:extLst>
      <p:ext uri="{BB962C8B-B14F-4D97-AF65-F5344CB8AC3E}">
        <p14:creationId xmlns:p14="http://schemas.microsoft.com/office/powerpoint/2010/main" val="29944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47ECE-DA06-4B24-BBC3-6A046181AE37}"/>
              </a:ext>
            </a:extLst>
          </p:cNvPr>
          <p:cNvSpPr>
            <a:spLocks noGrp="1"/>
          </p:cNvSpPr>
          <p:nvPr>
            <p:ph type="title"/>
          </p:nvPr>
        </p:nvSpPr>
        <p:spPr/>
        <p:txBody>
          <a:bodyPr>
            <a:normAutofit fontScale="90000"/>
          </a:bodyPr>
          <a:lstStyle/>
          <a:p>
            <a:r>
              <a:rPr lang="en-US" dirty="0"/>
              <a:t>How Are We Doing?</a:t>
            </a:r>
          </a:p>
        </p:txBody>
      </p:sp>
      <p:pic>
        <p:nvPicPr>
          <p:cNvPr id="7" name="Picture 6">
            <a:extLst>
              <a:ext uri="{FF2B5EF4-FFF2-40B4-BE49-F238E27FC236}">
                <a16:creationId xmlns:a16="http://schemas.microsoft.com/office/drawing/2014/main" id="{C8068BE9-776A-4FFE-943E-0864C9501AF3}"/>
              </a:ext>
            </a:extLst>
          </p:cNvPr>
          <p:cNvPicPr>
            <a:picLocks noChangeAspect="1"/>
          </p:cNvPicPr>
          <p:nvPr/>
        </p:nvPicPr>
        <p:blipFill>
          <a:blip r:embed="rId3"/>
          <a:stretch>
            <a:fillRect/>
          </a:stretch>
        </p:blipFill>
        <p:spPr>
          <a:xfrm>
            <a:off x="455648" y="1826990"/>
            <a:ext cx="11129158" cy="3204020"/>
          </a:xfrm>
          <a:prstGeom prst="rect">
            <a:avLst/>
          </a:prstGeom>
        </p:spPr>
      </p:pic>
    </p:spTree>
    <p:extLst>
      <p:ext uri="{BB962C8B-B14F-4D97-AF65-F5344CB8AC3E}">
        <p14:creationId xmlns:p14="http://schemas.microsoft.com/office/powerpoint/2010/main" val="253553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D721497-2FC6-4808-9395-3FE8E306C97D}"/>
              </a:ext>
            </a:extLst>
          </p:cNvPr>
          <p:cNvSpPr>
            <a:spLocks noGrp="1"/>
          </p:cNvSpPr>
          <p:nvPr>
            <p:ph idx="4294967295"/>
          </p:nvPr>
        </p:nvSpPr>
        <p:spPr>
          <a:xfrm>
            <a:off x="0" y="2235200"/>
            <a:ext cx="11353800" cy="3522663"/>
          </a:xfrm>
        </p:spPr>
        <p:txBody>
          <a:bodyPr anchor="ctr">
            <a:normAutofit/>
          </a:bodyPr>
          <a:lstStyle/>
          <a:p>
            <a:pPr>
              <a:lnSpc>
                <a:spcPct val="120000"/>
              </a:lnSpc>
            </a:pPr>
            <a:endParaRPr lang="en-US" sz="3200" b="1" i="1" dirty="0">
              <a:latin typeface="Century Gothic" panose="020B0502020202020204" pitchFamily="34" charset="0"/>
            </a:endParaRPr>
          </a:p>
          <a:p>
            <a:endParaRPr lang="en-US" sz="3600" b="1" i="1" dirty="0">
              <a:latin typeface="Century Gothic" panose="020B0502020202020204" pitchFamily="34" charset="0"/>
            </a:endParaRPr>
          </a:p>
        </p:txBody>
      </p:sp>
      <p:sp>
        <p:nvSpPr>
          <p:cNvPr id="2" name="TextBox 1">
            <a:extLst>
              <a:ext uri="{FF2B5EF4-FFF2-40B4-BE49-F238E27FC236}">
                <a16:creationId xmlns:a16="http://schemas.microsoft.com/office/drawing/2014/main" id="{B7318899-4CD6-4B9D-B047-4D57DD88B787}"/>
              </a:ext>
            </a:extLst>
          </p:cNvPr>
          <p:cNvSpPr txBox="1"/>
          <p:nvPr/>
        </p:nvSpPr>
        <p:spPr>
          <a:xfrm>
            <a:off x="872544" y="2235200"/>
            <a:ext cx="10780740" cy="2215991"/>
          </a:xfrm>
          <a:prstGeom prst="rect">
            <a:avLst/>
          </a:prstGeom>
          <a:noFill/>
        </p:spPr>
        <p:txBody>
          <a:bodyPr wrap="square" rtlCol="0">
            <a:spAutoFit/>
          </a:bodyPr>
          <a:lstStyle/>
          <a:p>
            <a:pPr algn="ctr"/>
            <a:r>
              <a:rPr lang="en-US" sz="13800" b="1" i="1" dirty="0">
                <a:solidFill>
                  <a:schemeClr val="accent4">
                    <a:lumMod val="50000"/>
                  </a:schemeClr>
                </a:solidFill>
                <a:latin typeface="Arial Black" panose="020B0A04020102020204" pitchFamily="34" charset="0"/>
                <a:cs typeface="Arial" panose="020B0604020202020204" pitchFamily="34" charset="0"/>
              </a:rPr>
              <a:t>However…</a:t>
            </a:r>
          </a:p>
        </p:txBody>
      </p:sp>
    </p:spTree>
    <p:extLst>
      <p:ext uri="{BB962C8B-B14F-4D97-AF65-F5344CB8AC3E}">
        <p14:creationId xmlns:p14="http://schemas.microsoft.com/office/powerpoint/2010/main" val="1216169873"/>
      </p:ext>
    </p:extLst>
  </p:cSld>
  <p:clrMapOvr>
    <a:masterClrMapping/>
  </p:clrMapOvr>
</p:sld>
</file>

<file path=ppt/theme/theme1.xml><?xml version="1.0" encoding="utf-8"?>
<a:theme xmlns:a="http://schemas.openxmlformats.org/drawingml/2006/main" name="office theme">
  <a:themeElements>
    <a:clrScheme name="Target Zero">
      <a:dk1>
        <a:srgbClr val="171616"/>
      </a:dk1>
      <a:lt1>
        <a:sysClr val="window" lastClr="FFFFFF"/>
      </a:lt1>
      <a:dk2>
        <a:srgbClr val="1A485D"/>
      </a:dk2>
      <a:lt2>
        <a:srgbClr val="E7E6E6"/>
      </a:lt2>
      <a:accent1>
        <a:srgbClr val="4A2D5B"/>
      </a:accent1>
      <a:accent2>
        <a:srgbClr val="1A485D"/>
      </a:accent2>
      <a:accent3>
        <a:srgbClr val="E36626"/>
      </a:accent3>
      <a:accent4>
        <a:srgbClr val="655B53"/>
      </a:accent4>
      <a:accent5>
        <a:srgbClr val="BFB9B4"/>
      </a:accent5>
      <a:accent6>
        <a:srgbClr val="CF142B"/>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7BA26143B2274B9ED39C6256FCC0BE" ma:contentTypeVersion="13" ma:contentTypeDescription="Create a new document." ma:contentTypeScope="" ma:versionID="92ae2cb2866543d66682cd77e716affc">
  <xsd:schema xmlns:xsd="http://www.w3.org/2001/XMLSchema" xmlns:xs="http://www.w3.org/2001/XMLSchema" xmlns:p="http://schemas.microsoft.com/office/2006/metadata/properties" xmlns:ns2="dbf75ea0-7b9d-4666-9b34-f92ca412f13a" xmlns:ns3="560bac70-e799-47ae-951b-cfab8832d760" targetNamespace="http://schemas.microsoft.com/office/2006/metadata/properties" ma:root="true" ma:fieldsID="ba607bb502f75a073e4a445438e77afe" ns2:_="" ns3:_="">
    <xsd:import namespace="dbf75ea0-7b9d-4666-9b34-f92ca412f13a"/>
    <xsd:import namespace="560bac70-e799-47ae-951b-cfab8832d7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f75ea0-7b9d-4666-9b34-f92ca412f1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0bac70-e799-47ae-951b-cfab8832d76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0CCED6-293E-4FC8-966C-50FFC68255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f75ea0-7b9d-4666-9b34-f92ca412f13a"/>
    <ds:schemaRef ds:uri="560bac70-e799-47ae-951b-cfab8832d7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D10CF7-2911-45D6-AE96-0F387F9F9666}">
  <ds:schemaRefs>
    <ds:schemaRef ds:uri="http://schemas.microsoft.com/sharepoint/v3/contenttype/forms"/>
  </ds:schemaRefs>
</ds:datastoreItem>
</file>

<file path=customXml/itemProps3.xml><?xml version="1.0" encoding="utf-8"?>
<ds:datastoreItem xmlns:ds="http://schemas.openxmlformats.org/officeDocument/2006/customXml" ds:itemID="{A7ACC670-C694-482E-B83F-BC9A4010EA0C}">
  <ds:schemaRefs>
    <ds:schemaRef ds:uri="http://schemas.microsoft.com/office/2006/documentManagement/types"/>
    <ds:schemaRef ds:uri="http://schemas.microsoft.com/office/infopath/2007/PartnerControls"/>
    <ds:schemaRef ds:uri="http://purl.org/dc/dcmitype/"/>
    <ds:schemaRef ds:uri="http://schemas.microsoft.com/office/2006/metadata/properties"/>
    <ds:schemaRef ds:uri="http://purl.org/dc/terms/"/>
    <ds:schemaRef ds:uri="dbf75ea0-7b9d-4666-9b34-f92ca412f13a"/>
    <ds:schemaRef ds:uri="http://schemas.openxmlformats.org/package/2006/metadata/core-properties"/>
    <ds:schemaRef ds:uri="560bac70-e799-47ae-951b-cfab8832d760"/>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1269</TotalTime>
  <Words>6764</Words>
  <Application>Microsoft Office PowerPoint</Application>
  <PresentationFormat>Widescreen</PresentationFormat>
  <Paragraphs>618</Paragraphs>
  <Slides>61</Slides>
  <Notes>57</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Arial Black</vt:lpstr>
      <vt:lpstr>Calibri</vt:lpstr>
      <vt:lpstr>Century Gothic</vt:lpstr>
      <vt:lpstr>Speak Pro</vt:lpstr>
      <vt:lpstr>Times New Roman</vt:lpstr>
      <vt:lpstr>office theme</vt:lpstr>
      <vt:lpstr>PowerPoint Presentation</vt:lpstr>
      <vt:lpstr>What is the Academy?</vt:lpstr>
      <vt:lpstr>What is the Academy?</vt:lpstr>
      <vt:lpstr>What is the Academy?</vt:lpstr>
      <vt:lpstr>What Will We Cover Today?</vt:lpstr>
      <vt:lpstr>Why are we here today?</vt:lpstr>
      <vt:lpstr>PowerPoint Presentation</vt:lpstr>
      <vt:lpstr>How Are We Doing?</vt:lpstr>
      <vt:lpstr>PowerPoint Presentation</vt:lpstr>
      <vt:lpstr>PowerPoint Presentation</vt:lpstr>
      <vt:lpstr>PowerPoint Presentation</vt:lpstr>
      <vt:lpstr>PowerPoint Presentation</vt:lpstr>
      <vt:lpstr>What else is the State Doing? </vt:lpstr>
      <vt:lpstr>Strategic Highway Safety Plan</vt:lpstr>
      <vt:lpstr>Strategic Highway Safety Plan</vt:lpstr>
      <vt:lpstr>Strategic Highway Safety Plan</vt:lpstr>
      <vt:lpstr>Strategic Highway Safety Plan</vt:lpstr>
      <vt:lpstr>Strategic Highway Safety Plan</vt:lpstr>
      <vt:lpstr>Strategic Highway Safety Plan</vt:lpstr>
      <vt:lpstr>Strategic Highway Safety Plan</vt:lpstr>
      <vt:lpstr>Strategic Highway Safety Plan</vt:lpstr>
      <vt:lpstr>Strategic Highway Safety Plan</vt:lpstr>
      <vt:lpstr>The State Has Adopted Target Zero</vt:lpstr>
      <vt:lpstr>What is Target Zero?</vt:lpstr>
      <vt:lpstr>What is Target Zero?</vt:lpstr>
      <vt:lpstr>Vision Zero vs Target Zero</vt:lpstr>
      <vt:lpstr>PowerPoint Presentation</vt:lpstr>
      <vt:lpstr>PowerPoint Presentation</vt:lpstr>
      <vt:lpstr>PowerPoint Presentation</vt:lpstr>
      <vt:lpstr>PowerPoint Presentation</vt:lpstr>
      <vt:lpstr>What is Vision Zero?</vt:lpstr>
      <vt:lpstr>How is Vision Zero Different?</vt:lpstr>
      <vt:lpstr>How Do We Apply Target Zero?</vt:lpstr>
      <vt:lpstr>A Safe System Approach</vt:lpstr>
      <vt:lpstr>A New Direction</vt:lpstr>
      <vt:lpstr>Successful Safe System Adopters</vt:lpstr>
      <vt:lpstr>PowerPoint Presentation</vt:lpstr>
      <vt:lpstr>PowerPoint Presentation</vt:lpstr>
      <vt:lpstr>PowerPoint Presentation</vt:lpstr>
      <vt:lpstr>The 6 Safe System Principles</vt:lpstr>
      <vt:lpstr>Death/serious injury is unacceptable</vt:lpstr>
      <vt:lpstr>Humans make mistakes</vt:lpstr>
      <vt:lpstr>Humans are vulnerable</vt:lpstr>
      <vt:lpstr>Responsibility is shared</vt:lpstr>
      <vt:lpstr>Safety is proactive</vt:lpstr>
      <vt:lpstr>Redundancy is crucial</vt:lpstr>
      <vt:lpstr>PowerPoint Presentation</vt:lpstr>
      <vt:lpstr>Where are You on the Safe System Journey?</vt:lpstr>
      <vt:lpstr>FHWA Resources</vt:lpstr>
      <vt:lpstr>PowerPoint Presentation</vt:lpstr>
      <vt:lpstr>PowerPoint Presentation</vt:lpstr>
      <vt:lpstr>Good People Make Bad Choices</vt:lpstr>
      <vt:lpstr>PowerPoint Presentation</vt:lpstr>
      <vt:lpstr>What else is the State Doing?</vt:lpstr>
      <vt:lpstr>What else is the State Doing?</vt:lpstr>
      <vt:lpstr>What else is the State Doing?</vt:lpstr>
      <vt:lpstr>What else is the State Doing?</vt:lpstr>
      <vt:lpstr>What else is the State Doing?</vt:lpstr>
      <vt:lpstr>Thank You!</vt:lpstr>
      <vt:lpstr>Brand Icons: Black</vt:lpstr>
      <vt:lpstr>Brand Icons: White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Ralph Bentley</dc:creator>
  <cp:lastModifiedBy>Nathan Kautz</cp:lastModifiedBy>
  <cp:revision>35</cp:revision>
  <dcterms:created xsi:type="dcterms:W3CDTF">2021-12-27T16:01:18Z</dcterms:created>
  <dcterms:modified xsi:type="dcterms:W3CDTF">2022-04-29T20:40:25Z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0x010100967BA26143B2274B9ED39C6256FCC0BE</vt:lpwstr>
  </property>
</Properties>
</file>