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6" r:id="rId1"/>
  </p:sldMasterIdLst>
  <p:notesMasterIdLst>
    <p:notesMasterId r:id="rId79"/>
  </p:notesMasterIdLst>
  <p:handoutMasterIdLst>
    <p:handoutMasterId r:id="rId80"/>
  </p:handoutMasterIdLst>
  <p:sldIdLst>
    <p:sldId id="257" r:id="rId2"/>
    <p:sldId id="1042" r:id="rId3"/>
    <p:sldId id="1050" r:id="rId4"/>
    <p:sldId id="1139" r:id="rId5"/>
    <p:sldId id="1077" r:id="rId6"/>
    <p:sldId id="1152" r:id="rId7"/>
    <p:sldId id="1142" r:id="rId8"/>
    <p:sldId id="1099" r:id="rId9"/>
    <p:sldId id="1143" r:id="rId10"/>
    <p:sldId id="1145" r:id="rId11"/>
    <p:sldId id="1146" r:id="rId12"/>
    <p:sldId id="1148" r:id="rId13"/>
    <p:sldId id="1149" r:id="rId14"/>
    <p:sldId id="583" r:id="rId15"/>
    <p:sldId id="1150" r:id="rId16"/>
    <p:sldId id="1176" r:id="rId17"/>
    <p:sldId id="1153" r:id="rId18"/>
    <p:sldId id="1154" r:id="rId19"/>
    <p:sldId id="1155" r:id="rId20"/>
    <p:sldId id="1173" r:id="rId21"/>
    <p:sldId id="1174" r:id="rId22"/>
    <p:sldId id="1156" r:id="rId23"/>
    <p:sldId id="1157" r:id="rId24"/>
    <p:sldId id="1158" r:id="rId25"/>
    <p:sldId id="1159" r:id="rId26"/>
    <p:sldId id="1175" r:id="rId27"/>
    <p:sldId id="991" r:id="rId28"/>
    <p:sldId id="1179" r:id="rId29"/>
    <p:sldId id="1160" r:id="rId30"/>
    <p:sldId id="1161" r:id="rId31"/>
    <p:sldId id="1162" r:id="rId32"/>
    <p:sldId id="1178" r:id="rId33"/>
    <p:sldId id="1177" r:id="rId34"/>
    <p:sldId id="1163" r:id="rId35"/>
    <p:sldId id="1164" r:id="rId36"/>
    <p:sldId id="1165" r:id="rId37"/>
    <p:sldId id="1166" r:id="rId38"/>
    <p:sldId id="1167" r:id="rId39"/>
    <p:sldId id="1169" r:id="rId40"/>
    <p:sldId id="1217" r:id="rId41"/>
    <p:sldId id="1181" r:id="rId42"/>
    <p:sldId id="1168" r:id="rId43"/>
    <p:sldId id="1183" r:id="rId44"/>
    <p:sldId id="1184" r:id="rId45"/>
    <p:sldId id="1182" r:id="rId46"/>
    <p:sldId id="1180" r:id="rId47"/>
    <p:sldId id="1170" r:id="rId48"/>
    <p:sldId id="1171" r:id="rId49"/>
    <p:sldId id="1185" r:id="rId50"/>
    <p:sldId id="1201" r:id="rId51"/>
    <p:sldId id="1186" r:id="rId52"/>
    <p:sldId id="1187" r:id="rId53"/>
    <p:sldId id="1188" r:id="rId54"/>
    <p:sldId id="1189" r:id="rId55"/>
    <p:sldId id="1190" r:id="rId56"/>
    <p:sldId id="1202" r:id="rId57"/>
    <p:sldId id="1191" r:id="rId58"/>
    <p:sldId id="1192" r:id="rId59"/>
    <p:sldId id="1193" r:id="rId60"/>
    <p:sldId id="1194" r:id="rId61"/>
    <p:sldId id="1195" r:id="rId62"/>
    <p:sldId id="1196" r:id="rId63"/>
    <p:sldId id="1203" r:id="rId64"/>
    <p:sldId id="1197" r:id="rId65"/>
    <p:sldId id="1198" r:id="rId66"/>
    <p:sldId id="1199" r:id="rId67"/>
    <p:sldId id="1200" r:id="rId68"/>
    <p:sldId id="1204" r:id="rId69"/>
    <p:sldId id="1205" r:id="rId70"/>
    <p:sldId id="1206" r:id="rId71"/>
    <p:sldId id="1207" r:id="rId72"/>
    <p:sldId id="1208" r:id="rId73"/>
    <p:sldId id="1216" r:id="rId74"/>
    <p:sldId id="1151" r:id="rId75"/>
    <p:sldId id="1209" r:id="rId76"/>
    <p:sldId id="1210" r:id="rId77"/>
    <p:sldId id="1218" r:id="rId7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7296" userDrawn="1">
          <p15:clr>
            <a:srgbClr val="A4A3A4"/>
          </p15:clr>
        </p15:guide>
        <p15:guide id="4" orient="horz" pos="412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rry Hagen" initials="LH" lastIdx="1" clrIdx="0">
    <p:extLst>
      <p:ext uri="{19B8F6BF-5375-455C-9EA6-DF929625EA0E}">
        <p15:presenceInfo xmlns:p15="http://schemas.microsoft.com/office/powerpoint/2012/main" userId="edb8e840a6f4daa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E6E6E6"/>
    <a:srgbClr val="455F51"/>
    <a:srgbClr val="B9B9B9"/>
    <a:srgbClr val="F5B06B"/>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86" autoAdjust="0"/>
    <p:restoredTop sz="89911" autoAdjust="0"/>
  </p:normalViewPr>
  <p:slideViewPr>
    <p:cSldViewPr snapToGrid="0">
      <p:cViewPr varScale="1">
        <p:scale>
          <a:sx n="72" d="100"/>
          <a:sy n="72" d="100"/>
        </p:scale>
        <p:origin x="84" y="726"/>
      </p:cViewPr>
      <p:guideLst>
        <p:guide orient="horz" pos="2160"/>
        <p:guide pos="3840"/>
        <p:guide pos="7296"/>
        <p:guide orient="horz" pos="4128"/>
      </p:guideLst>
    </p:cSldViewPr>
  </p:slideViewPr>
  <p:notesTextViewPr>
    <p:cViewPr>
      <p:scale>
        <a:sx n="3" d="2"/>
        <a:sy n="3" d="2"/>
      </p:scale>
      <p:origin x="0" y="0"/>
    </p:cViewPr>
  </p:notesTextViewPr>
  <p:notesViewPr>
    <p:cSldViewPr snapToGrid="0" showGuides="1">
      <p:cViewPr varScale="1">
        <p:scale>
          <a:sx n="76" d="100"/>
          <a:sy n="76" d="100"/>
        </p:scale>
        <p:origin x="2538"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handoutMaster" Target="handoutMasters/handoutMaster1.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8796EA6-6F25-4F19-87BA-7ADCC16DAEFF}" type="datetimeFigureOut">
              <a:rPr lang="en-US" smtClean="0"/>
              <a:t>8/16/2021</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64E50CC-F33A-4EF4-9F12-93EC4A21A0CF}" type="slidenum">
              <a:rPr lang="en-US" smtClean="0"/>
              <a:t>‹#›</a:t>
            </a:fld>
            <a:endParaRPr lang="en-US" dirty="0"/>
          </a:p>
        </p:txBody>
      </p:sp>
    </p:spTree>
    <p:extLst>
      <p:ext uri="{BB962C8B-B14F-4D97-AF65-F5344CB8AC3E}">
        <p14:creationId xmlns:p14="http://schemas.microsoft.com/office/powerpoint/2010/main" val="13232950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9C172E-A8B5-46F6-B05C-DFA3E2E0F207}" type="datetimeFigureOut">
              <a:rPr lang="en-US" smtClean="0"/>
              <a:t>8/16/2021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674CE4-FBD8-4481-AEFB-CA53E599A745}" type="slidenum">
              <a:rPr lang="en-US" smtClean="0"/>
              <a:t>‹#›</a:t>
            </a:fld>
            <a:endParaRPr lang="en-US" dirty="0"/>
          </a:p>
        </p:txBody>
      </p:sp>
    </p:spTree>
    <p:extLst>
      <p:ext uri="{BB962C8B-B14F-4D97-AF65-F5344CB8AC3E}">
        <p14:creationId xmlns:p14="http://schemas.microsoft.com/office/powerpoint/2010/main" val="12732681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674CE4-FBD8-4481-AEFB-CA53E599A745}" type="slidenum">
              <a:rPr lang="en-US" smtClean="0"/>
              <a:t>1</a:t>
            </a:fld>
            <a:endParaRPr lang="en-US" dirty="0"/>
          </a:p>
        </p:txBody>
      </p:sp>
    </p:spTree>
    <p:extLst>
      <p:ext uri="{BB962C8B-B14F-4D97-AF65-F5344CB8AC3E}">
        <p14:creationId xmlns:p14="http://schemas.microsoft.com/office/powerpoint/2010/main" val="21479742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strategy includes restricting or eliminating left- or right-turning maneuvers using channelization or signing and prohibiting right turns on red (RTOR).</a:t>
            </a:r>
          </a:p>
          <a:p>
            <a:r>
              <a:rPr lang="en-US" dirty="0"/>
              <a:t>Some agencies do skip protected left turns or only do protected left turns by time of day. </a:t>
            </a:r>
          </a:p>
        </p:txBody>
      </p:sp>
      <p:sp>
        <p:nvSpPr>
          <p:cNvPr id="4" name="Slide Number Placeholder 3"/>
          <p:cNvSpPr>
            <a:spLocks noGrp="1"/>
          </p:cNvSpPr>
          <p:nvPr>
            <p:ph type="sldNum" sz="quarter" idx="5"/>
          </p:nvPr>
        </p:nvSpPr>
        <p:spPr/>
        <p:txBody>
          <a:bodyPr/>
          <a:lstStyle/>
          <a:p>
            <a:fld id="{08E15324-D2CF-4AB0-8827-A9A9A908A13A}" type="slidenum">
              <a:rPr lang="en-US" smtClean="0"/>
              <a:t>19</a:t>
            </a:fld>
            <a:endParaRPr lang="en-US"/>
          </a:p>
        </p:txBody>
      </p:sp>
      <p:sp>
        <p:nvSpPr>
          <p:cNvPr id="5" name="Footer Placeholder 4">
            <a:extLst>
              <a:ext uri="{FF2B5EF4-FFF2-40B4-BE49-F238E27FC236}">
                <a16:creationId xmlns:a16="http://schemas.microsoft.com/office/drawing/2014/main" id="{2E0A60AA-2346-46A2-B278-845BA9B548F7}"/>
              </a:ext>
            </a:extLst>
          </p:cNvPr>
          <p:cNvSpPr>
            <a:spLocks noGrp="1"/>
          </p:cNvSpPr>
          <p:nvPr>
            <p:ph type="ftr" sz="quarter" idx="4"/>
          </p:nvPr>
        </p:nvSpPr>
        <p:spPr/>
        <p:txBody>
          <a:bodyPr/>
          <a:lstStyle/>
          <a:p>
            <a:r>
              <a:rPr lang="en-US"/>
              <a:t>Intersection Safety - Part 2</a:t>
            </a:r>
          </a:p>
        </p:txBody>
      </p:sp>
    </p:spTree>
    <p:extLst>
      <p:ext uri="{BB962C8B-B14F-4D97-AF65-F5344CB8AC3E}">
        <p14:creationId xmlns:p14="http://schemas.microsoft.com/office/powerpoint/2010/main" val="30710764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E15324-D2CF-4AB0-8827-A9A9A908A13A}" type="slidenum">
              <a:rPr lang="en-US" smtClean="0"/>
              <a:t>20</a:t>
            </a:fld>
            <a:endParaRPr lang="en-US"/>
          </a:p>
        </p:txBody>
      </p:sp>
      <p:sp>
        <p:nvSpPr>
          <p:cNvPr id="5" name="Footer Placeholder 4">
            <a:extLst>
              <a:ext uri="{FF2B5EF4-FFF2-40B4-BE49-F238E27FC236}">
                <a16:creationId xmlns:a16="http://schemas.microsoft.com/office/drawing/2014/main" id="{C2FCA64A-7B39-44D3-8B79-ED261988FA65}"/>
              </a:ext>
            </a:extLst>
          </p:cNvPr>
          <p:cNvSpPr>
            <a:spLocks noGrp="1"/>
          </p:cNvSpPr>
          <p:nvPr>
            <p:ph type="ftr" sz="quarter" idx="4"/>
          </p:nvPr>
        </p:nvSpPr>
        <p:spPr/>
        <p:txBody>
          <a:bodyPr/>
          <a:lstStyle/>
          <a:p>
            <a:r>
              <a:rPr lang="en-US"/>
              <a:t>Intersection Safety - Part 2</a:t>
            </a:r>
          </a:p>
        </p:txBody>
      </p:sp>
    </p:spTree>
    <p:extLst>
      <p:ext uri="{BB962C8B-B14F-4D97-AF65-F5344CB8AC3E}">
        <p14:creationId xmlns:p14="http://schemas.microsoft.com/office/powerpoint/2010/main" val="25627316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E15324-D2CF-4AB0-8827-A9A9A908A13A}" type="slidenum">
              <a:rPr lang="en-US" smtClean="0"/>
              <a:t>21</a:t>
            </a:fld>
            <a:endParaRPr lang="en-US"/>
          </a:p>
        </p:txBody>
      </p:sp>
      <p:sp>
        <p:nvSpPr>
          <p:cNvPr id="5" name="Footer Placeholder 4">
            <a:extLst>
              <a:ext uri="{FF2B5EF4-FFF2-40B4-BE49-F238E27FC236}">
                <a16:creationId xmlns:a16="http://schemas.microsoft.com/office/drawing/2014/main" id="{6E48BB55-CA05-4DCF-8A4D-DE2A7E8EAA68}"/>
              </a:ext>
            </a:extLst>
          </p:cNvPr>
          <p:cNvSpPr>
            <a:spLocks noGrp="1"/>
          </p:cNvSpPr>
          <p:nvPr>
            <p:ph type="ftr" sz="quarter" idx="4"/>
          </p:nvPr>
        </p:nvSpPr>
        <p:spPr/>
        <p:txBody>
          <a:bodyPr/>
          <a:lstStyle/>
          <a:p>
            <a:r>
              <a:rPr lang="en-US"/>
              <a:t>Intersection Safety - Part 2</a:t>
            </a:r>
          </a:p>
        </p:txBody>
      </p:sp>
    </p:spTree>
    <p:extLst>
      <p:ext uri="{BB962C8B-B14F-4D97-AF65-F5344CB8AC3E}">
        <p14:creationId xmlns:p14="http://schemas.microsoft.com/office/powerpoint/2010/main" val="11187144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[bullet 2] Drivers may have difficulty making permitted turning maneuvers at signalized intersections (e.g., permitted left turns, RTOR after stop) because of lack of gaps in through traffic. Crashes may occur when drivers become impatient and accept a gap that is smaller than needed to complete a safe maneuver. Such crashes could be reduced if longer gaps were made available.</a:t>
            </a:r>
          </a:p>
          <a:p>
            <a:r>
              <a:rPr lang="en-US" dirty="0"/>
              <a:t>Increased platooning can create more gaps of increased length for permitted vehicle movements at intersections and result in improved intersection operation.</a:t>
            </a:r>
          </a:p>
        </p:txBody>
      </p:sp>
      <p:sp>
        <p:nvSpPr>
          <p:cNvPr id="4" name="Slide Number Placeholder 3"/>
          <p:cNvSpPr>
            <a:spLocks noGrp="1"/>
          </p:cNvSpPr>
          <p:nvPr>
            <p:ph type="sldNum" sz="quarter" idx="5"/>
          </p:nvPr>
        </p:nvSpPr>
        <p:spPr/>
        <p:txBody>
          <a:bodyPr/>
          <a:lstStyle/>
          <a:p>
            <a:fld id="{08E15324-D2CF-4AB0-8827-A9A9A908A13A}" type="slidenum">
              <a:rPr lang="en-US" smtClean="0"/>
              <a:t>22</a:t>
            </a:fld>
            <a:endParaRPr lang="en-US"/>
          </a:p>
        </p:txBody>
      </p:sp>
      <p:sp>
        <p:nvSpPr>
          <p:cNvPr id="5" name="Footer Placeholder 4">
            <a:extLst>
              <a:ext uri="{FF2B5EF4-FFF2-40B4-BE49-F238E27FC236}">
                <a16:creationId xmlns:a16="http://schemas.microsoft.com/office/drawing/2014/main" id="{E1B60C8B-B8D5-4752-9401-71C05BAD6274}"/>
              </a:ext>
            </a:extLst>
          </p:cNvPr>
          <p:cNvSpPr>
            <a:spLocks noGrp="1"/>
          </p:cNvSpPr>
          <p:nvPr>
            <p:ph type="ftr" sz="quarter" idx="4"/>
          </p:nvPr>
        </p:nvSpPr>
        <p:spPr/>
        <p:txBody>
          <a:bodyPr/>
          <a:lstStyle/>
          <a:p>
            <a:r>
              <a:rPr lang="en-US"/>
              <a:t>Intersection Safety - Part 2</a:t>
            </a:r>
          </a:p>
        </p:txBody>
      </p:sp>
    </p:spTree>
    <p:extLst>
      <p:ext uri="{BB962C8B-B14F-4D97-AF65-F5344CB8AC3E}">
        <p14:creationId xmlns:p14="http://schemas.microsoft.com/office/powerpoint/2010/main" val="7695220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option is not explicit in NCHRP 500, but is an important thing to note: you can also remove a warranted signal. The text shown here IS from NCHRP 500</a:t>
            </a:r>
          </a:p>
        </p:txBody>
      </p:sp>
      <p:sp>
        <p:nvSpPr>
          <p:cNvPr id="4" name="Slide Number Placeholder 3"/>
          <p:cNvSpPr>
            <a:spLocks noGrp="1"/>
          </p:cNvSpPr>
          <p:nvPr>
            <p:ph type="sldNum" sz="quarter" idx="5"/>
          </p:nvPr>
        </p:nvSpPr>
        <p:spPr/>
        <p:txBody>
          <a:bodyPr/>
          <a:lstStyle/>
          <a:p>
            <a:fld id="{08E15324-D2CF-4AB0-8827-A9A9A908A13A}" type="slidenum">
              <a:rPr lang="en-US" smtClean="0"/>
              <a:t>26</a:t>
            </a:fld>
            <a:endParaRPr lang="en-US"/>
          </a:p>
        </p:txBody>
      </p:sp>
      <p:sp>
        <p:nvSpPr>
          <p:cNvPr id="5" name="Footer Placeholder 4">
            <a:extLst>
              <a:ext uri="{FF2B5EF4-FFF2-40B4-BE49-F238E27FC236}">
                <a16:creationId xmlns:a16="http://schemas.microsoft.com/office/drawing/2014/main" id="{BB7ADEDD-3E69-4851-8497-E8999737333B}"/>
              </a:ext>
            </a:extLst>
          </p:cNvPr>
          <p:cNvSpPr>
            <a:spLocks noGrp="1"/>
          </p:cNvSpPr>
          <p:nvPr>
            <p:ph type="ftr" sz="quarter" idx="4"/>
          </p:nvPr>
        </p:nvSpPr>
        <p:spPr/>
        <p:txBody>
          <a:bodyPr/>
          <a:lstStyle/>
          <a:p>
            <a:r>
              <a:rPr lang="en-US"/>
              <a:t>Intersection Safety - Part 2</a:t>
            </a:r>
          </a:p>
        </p:txBody>
      </p:sp>
    </p:spTree>
    <p:extLst>
      <p:ext uri="{BB962C8B-B14F-4D97-AF65-F5344CB8AC3E}">
        <p14:creationId xmlns:p14="http://schemas.microsoft.com/office/powerpoint/2010/main" val="7876500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here is the rub, right turn lanes increase intersection speeds by getting the decelerating right turning vehicles out of the way of the through vehicles. This is a good thing on a high-speed facility, but if you are trying to do speed management and reduce speeds, right turn lanes may work against you. </a:t>
            </a:r>
          </a:p>
        </p:txBody>
      </p:sp>
      <p:sp>
        <p:nvSpPr>
          <p:cNvPr id="4" name="Slide Number Placeholder 3"/>
          <p:cNvSpPr>
            <a:spLocks noGrp="1"/>
          </p:cNvSpPr>
          <p:nvPr>
            <p:ph type="sldNum" sz="quarter" idx="5"/>
          </p:nvPr>
        </p:nvSpPr>
        <p:spPr/>
        <p:txBody>
          <a:bodyPr/>
          <a:lstStyle/>
          <a:p>
            <a:fld id="{08E15324-D2CF-4AB0-8827-A9A9A908A13A}" type="slidenum">
              <a:rPr lang="en-US" smtClean="0"/>
              <a:t>35</a:t>
            </a:fld>
            <a:endParaRPr lang="en-US"/>
          </a:p>
        </p:txBody>
      </p:sp>
      <p:sp>
        <p:nvSpPr>
          <p:cNvPr id="5" name="Footer Placeholder 4">
            <a:extLst>
              <a:ext uri="{FF2B5EF4-FFF2-40B4-BE49-F238E27FC236}">
                <a16:creationId xmlns:a16="http://schemas.microsoft.com/office/drawing/2014/main" id="{A4861CB4-BECA-400C-9AE5-37DF0FCBCA9A}"/>
              </a:ext>
            </a:extLst>
          </p:cNvPr>
          <p:cNvSpPr>
            <a:spLocks noGrp="1"/>
          </p:cNvSpPr>
          <p:nvPr>
            <p:ph type="ftr" sz="quarter" idx="4"/>
          </p:nvPr>
        </p:nvSpPr>
        <p:spPr/>
        <p:txBody>
          <a:bodyPr/>
          <a:lstStyle/>
          <a:p>
            <a:r>
              <a:rPr lang="en-US"/>
              <a:t>Intersection Safety - Part 2</a:t>
            </a:r>
          </a:p>
        </p:txBody>
      </p:sp>
    </p:spTree>
    <p:extLst>
      <p:ext uri="{BB962C8B-B14F-4D97-AF65-F5344CB8AC3E}">
        <p14:creationId xmlns:p14="http://schemas.microsoft.com/office/powerpoint/2010/main" val="4270559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few other things to mention: </a:t>
            </a:r>
          </a:p>
          <a:p>
            <a:pPr marL="171450" indent="-171450">
              <a:buFont typeface="Arial" panose="020B0604020202020204" pitchFamily="34" charset="0"/>
              <a:buChar char="•"/>
            </a:pPr>
            <a:r>
              <a:rPr lang="en-US" dirty="0"/>
              <a:t>If you have nighttime ped crashes, intersection lighting.</a:t>
            </a:r>
          </a:p>
          <a:p>
            <a:pPr marL="171450" indent="-171450">
              <a:buFont typeface="Arial" panose="020B0604020202020204" pitchFamily="34" charset="0"/>
              <a:buChar char="•"/>
            </a:pPr>
            <a:r>
              <a:rPr lang="en-US" sz="1800" b="0" i="0" u="none" strike="noStrike" baseline="0" dirty="0">
                <a:solidFill>
                  <a:srgbClr val="292526"/>
                </a:solidFill>
                <a:latin typeface="BookAntiqua"/>
              </a:rPr>
              <a:t>Relocation of transit stops from the near side to the far side of the intersection</a:t>
            </a:r>
          </a:p>
          <a:p>
            <a:pPr marL="171450" indent="-171450">
              <a:buFont typeface="Arial" panose="020B0604020202020204" pitchFamily="34" charset="0"/>
              <a:buChar char="•"/>
            </a:pPr>
            <a:r>
              <a:rPr lang="en-US" dirty="0"/>
              <a:t>Other traffic calming applications to reduce vehicle speeds or traffic volumes</a:t>
            </a:r>
          </a:p>
        </p:txBody>
      </p:sp>
      <p:sp>
        <p:nvSpPr>
          <p:cNvPr id="4" name="Slide Number Placeholder 3"/>
          <p:cNvSpPr>
            <a:spLocks noGrp="1"/>
          </p:cNvSpPr>
          <p:nvPr>
            <p:ph type="sldNum" sz="quarter" idx="5"/>
          </p:nvPr>
        </p:nvSpPr>
        <p:spPr/>
        <p:txBody>
          <a:bodyPr/>
          <a:lstStyle/>
          <a:p>
            <a:fld id="{08E15324-D2CF-4AB0-8827-A9A9A908A13A}" type="slidenum">
              <a:rPr lang="en-US" smtClean="0"/>
              <a:t>36</a:t>
            </a:fld>
            <a:endParaRPr lang="en-US"/>
          </a:p>
        </p:txBody>
      </p:sp>
      <p:sp>
        <p:nvSpPr>
          <p:cNvPr id="5" name="Footer Placeholder 4">
            <a:extLst>
              <a:ext uri="{FF2B5EF4-FFF2-40B4-BE49-F238E27FC236}">
                <a16:creationId xmlns:a16="http://schemas.microsoft.com/office/drawing/2014/main" id="{3F33837D-FD54-4591-90B1-6C980E2792C4}"/>
              </a:ext>
            </a:extLst>
          </p:cNvPr>
          <p:cNvSpPr>
            <a:spLocks noGrp="1"/>
          </p:cNvSpPr>
          <p:nvPr>
            <p:ph type="ftr" sz="quarter" idx="4"/>
          </p:nvPr>
        </p:nvSpPr>
        <p:spPr/>
        <p:txBody>
          <a:bodyPr/>
          <a:lstStyle/>
          <a:p>
            <a:r>
              <a:rPr lang="en-US"/>
              <a:t>Intersection Safety - Part 2</a:t>
            </a:r>
          </a:p>
        </p:txBody>
      </p:sp>
    </p:spTree>
    <p:extLst>
      <p:ext uri="{BB962C8B-B14F-4D97-AF65-F5344CB8AC3E}">
        <p14:creationId xmlns:p14="http://schemas.microsoft.com/office/powerpoint/2010/main" val="1353718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things to consider:</a:t>
            </a:r>
          </a:p>
          <a:p>
            <a:pPr marL="171450" indent="-171450">
              <a:buFont typeface="Arial" panose="020B0604020202020204" pitchFamily="34" charset="0"/>
              <a:buChar char="•"/>
            </a:pPr>
            <a:r>
              <a:rPr lang="en-US" dirty="0"/>
              <a:t>Green bike lanes</a:t>
            </a:r>
          </a:p>
          <a:p>
            <a:pPr marL="171450" indent="-171450">
              <a:buFont typeface="Arial" panose="020B0604020202020204" pitchFamily="34" charset="0"/>
              <a:buChar char="•"/>
            </a:pPr>
            <a:r>
              <a:rPr lang="en-US" dirty="0"/>
              <a:t>Bike boxes</a:t>
            </a:r>
          </a:p>
        </p:txBody>
      </p:sp>
      <p:sp>
        <p:nvSpPr>
          <p:cNvPr id="4" name="Slide Number Placeholder 3"/>
          <p:cNvSpPr>
            <a:spLocks noGrp="1"/>
          </p:cNvSpPr>
          <p:nvPr>
            <p:ph type="sldNum" sz="quarter" idx="5"/>
          </p:nvPr>
        </p:nvSpPr>
        <p:spPr/>
        <p:txBody>
          <a:bodyPr/>
          <a:lstStyle/>
          <a:p>
            <a:fld id="{08E15324-D2CF-4AB0-8827-A9A9A908A13A}" type="slidenum">
              <a:rPr lang="en-US" smtClean="0"/>
              <a:t>37</a:t>
            </a:fld>
            <a:endParaRPr lang="en-US"/>
          </a:p>
        </p:txBody>
      </p:sp>
      <p:sp>
        <p:nvSpPr>
          <p:cNvPr id="5" name="Footer Placeholder 4">
            <a:extLst>
              <a:ext uri="{FF2B5EF4-FFF2-40B4-BE49-F238E27FC236}">
                <a16:creationId xmlns:a16="http://schemas.microsoft.com/office/drawing/2014/main" id="{9CABDA7B-CD8C-492D-8DC8-467A2FE5C478}"/>
              </a:ext>
            </a:extLst>
          </p:cNvPr>
          <p:cNvSpPr>
            <a:spLocks noGrp="1"/>
          </p:cNvSpPr>
          <p:nvPr>
            <p:ph type="ftr" sz="quarter" idx="4"/>
          </p:nvPr>
        </p:nvSpPr>
        <p:spPr/>
        <p:txBody>
          <a:bodyPr/>
          <a:lstStyle/>
          <a:p>
            <a:r>
              <a:rPr lang="en-US"/>
              <a:t>Intersection Safety - Part 2</a:t>
            </a:r>
          </a:p>
        </p:txBody>
      </p:sp>
    </p:spTree>
    <p:extLst>
      <p:ext uri="{BB962C8B-B14F-4D97-AF65-F5344CB8AC3E}">
        <p14:creationId xmlns:p14="http://schemas.microsoft.com/office/powerpoint/2010/main" val="21364515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E15324-D2CF-4AB0-8827-A9A9A908A13A}" type="slidenum">
              <a:rPr lang="en-US" smtClean="0"/>
              <a:t>38</a:t>
            </a:fld>
            <a:endParaRPr lang="en-US"/>
          </a:p>
        </p:txBody>
      </p:sp>
      <p:sp>
        <p:nvSpPr>
          <p:cNvPr id="5" name="Footer Placeholder 4">
            <a:extLst>
              <a:ext uri="{FF2B5EF4-FFF2-40B4-BE49-F238E27FC236}">
                <a16:creationId xmlns:a16="http://schemas.microsoft.com/office/drawing/2014/main" id="{DDD72150-8684-48B0-A2C8-AF7689DDCC18}"/>
              </a:ext>
            </a:extLst>
          </p:cNvPr>
          <p:cNvSpPr>
            <a:spLocks noGrp="1"/>
          </p:cNvSpPr>
          <p:nvPr>
            <p:ph type="ftr" sz="quarter" idx="4"/>
          </p:nvPr>
        </p:nvSpPr>
        <p:spPr/>
        <p:txBody>
          <a:bodyPr/>
          <a:lstStyle/>
          <a:p>
            <a:r>
              <a:rPr lang="en-US"/>
              <a:t>Intersection Safety - Part 2</a:t>
            </a:r>
          </a:p>
        </p:txBody>
      </p:sp>
    </p:spTree>
    <p:extLst>
      <p:ext uri="{BB962C8B-B14F-4D97-AF65-F5344CB8AC3E}">
        <p14:creationId xmlns:p14="http://schemas.microsoft.com/office/powerpoint/2010/main" val="12322204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going to do this, the T-intersections must be in the right order as shown here. In this case, the left turn storage for both of the T-intersections would be outside of the two intersections. If the connections were reversed, the left turn storage would be constrained by the intersection spacing. That would create operational nightmares. [see next slide]</a:t>
            </a:r>
          </a:p>
        </p:txBody>
      </p:sp>
      <p:sp>
        <p:nvSpPr>
          <p:cNvPr id="4" name="Slide Number Placeholder 3"/>
          <p:cNvSpPr>
            <a:spLocks noGrp="1"/>
          </p:cNvSpPr>
          <p:nvPr>
            <p:ph type="sldNum" sz="quarter" idx="5"/>
          </p:nvPr>
        </p:nvSpPr>
        <p:spPr/>
        <p:txBody>
          <a:bodyPr/>
          <a:lstStyle/>
          <a:p>
            <a:fld id="{08E15324-D2CF-4AB0-8827-A9A9A908A13A}" type="slidenum">
              <a:rPr lang="en-US" smtClean="0"/>
              <a:t>39</a:t>
            </a:fld>
            <a:endParaRPr lang="en-US"/>
          </a:p>
        </p:txBody>
      </p:sp>
      <p:sp>
        <p:nvSpPr>
          <p:cNvPr id="5" name="Footer Placeholder 4">
            <a:extLst>
              <a:ext uri="{FF2B5EF4-FFF2-40B4-BE49-F238E27FC236}">
                <a16:creationId xmlns:a16="http://schemas.microsoft.com/office/drawing/2014/main" id="{49901A84-BA3E-4B8A-8CA8-6B511F28D030}"/>
              </a:ext>
            </a:extLst>
          </p:cNvPr>
          <p:cNvSpPr>
            <a:spLocks noGrp="1"/>
          </p:cNvSpPr>
          <p:nvPr>
            <p:ph type="ftr" sz="quarter" idx="4"/>
          </p:nvPr>
        </p:nvSpPr>
        <p:spPr/>
        <p:txBody>
          <a:bodyPr/>
          <a:lstStyle/>
          <a:p>
            <a:r>
              <a:rPr lang="en-US"/>
              <a:t>Intersection Safety - Part 2</a:t>
            </a:r>
          </a:p>
        </p:txBody>
      </p:sp>
    </p:spTree>
    <p:extLst>
      <p:ext uri="{BB962C8B-B14F-4D97-AF65-F5344CB8AC3E}">
        <p14:creationId xmlns:p14="http://schemas.microsoft.com/office/powerpoint/2010/main" val="25754928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674CE4-FBD8-4481-AEFB-CA53E599A745}" type="slidenum">
              <a:rPr lang="en-US" smtClean="0"/>
              <a:t>2</a:t>
            </a:fld>
            <a:endParaRPr lang="en-US" dirty="0"/>
          </a:p>
        </p:txBody>
      </p:sp>
    </p:spTree>
    <p:extLst>
      <p:ext uri="{BB962C8B-B14F-4D97-AF65-F5344CB8AC3E}">
        <p14:creationId xmlns:p14="http://schemas.microsoft.com/office/powerpoint/2010/main" val="35588852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E15324-D2CF-4AB0-8827-A9A9A908A13A}" type="slidenum">
              <a:rPr lang="en-US" smtClean="0"/>
              <a:t>40</a:t>
            </a:fld>
            <a:endParaRPr lang="en-US"/>
          </a:p>
        </p:txBody>
      </p:sp>
      <p:sp>
        <p:nvSpPr>
          <p:cNvPr id="5" name="Footer Placeholder 4">
            <a:extLst>
              <a:ext uri="{FF2B5EF4-FFF2-40B4-BE49-F238E27FC236}">
                <a16:creationId xmlns:a16="http://schemas.microsoft.com/office/drawing/2014/main" id="{12348846-8522-4785-929E-079F1C5286BA}"/>
              </a:ext>
            </a:extLst>
          </p:cNvPr>
          <p:cNvSpPr>
            <a:spLocks noGrp="1"/>
          </p:cNvSpPr>
          <p:nvPr>
            <p:ph type="ftr" sz="quarter" idx="4"/>
          </p:nvPr>
        </p:nvSpPr>
        <p:spPr/>
        <p:txBody>
          <a:bodyPr/>
          <a:lstStyle/>
          <a:p>
            <a:r>
              <a:rPr lang="en-US"/>
              <a:t>Intersection Safety - Part 2</a:t>
            </a:r>
          </a:p>
        </p:txBody>
      </p:sp>
    </p:spTree>
    <p:extLst>
      <p:ext uri="{BB962C8B-B14F-4D97-AF65-F5344CB8AC3E}">
        <p14:creationId xmlns:p14="http://schemas.microsoft.com/office/powerpoint/2010/main" val="41535078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fifth solution, closing an intersection leg, is one commonly tried when addressing the problem of complex intersections. This can be a low-cost solution because it does not typically require major reconstruction.</a:t>
            </a:r>
          </a:p>
          <a:p>
            <a:endParaRPr lang="en-US" dirty="0"/>
          </a:p>
          <a:p>
            <a:r>
              <a:rPr lang="en-US" dirty="0"/>
              <a:t>However, the overall strategy we should be looking at is to SIMPLIFY. Keep it simple! </a:t>
            </a:r>
          </a:p>
        </p:txBody>
      </p:sp>
      <p:sp>
        <p:nvSpPr>
          <p:cNvPr id="4" name="Slide Number Placeholder 3"/>
          <p:cNvSpPr>
            <a:spLocks noGrp="1"/>
          </p:cNvSpPr>
          <p:nvPr>
            <p:ph type="sldNum" sz="quarter" idx="5"/>
          </p:nvPr>
        </p:nvSpPr>
        <p:spPr/>
        <p:txBody>
          <a:bodyPr/>
          <a:lstStyle/>
          <a:p>
            <a:fld id="{08E15324-D2CF-4AB0-8827-A9A9A908A13A}" type="slidenum">
              <a:rPr lang="en-US" smtClean="0"/>
              <a:t>41</a:t>
            </a:fld>
            <a:endParaRPr lang="en-US"/>
          </a:p>
        </p:txBody>
      </p:sp>
      <p:sp>
        <p:nvSpPr>
          <p:cNvPr id="5" name="Footer Placeholder 4">
            <a:extLst>
              <a:ext uri="{FF2B5EF4-FFF2-40B4-BE49-F238E27FC236}">
                <a16:creationId xmlns:a16="http://schemas.microsoft.com/office/drawing/2014/main" id="{A150479B-3A64-4012-90DC-B6A25B9B8928}"/>
              </a:ext>
            </a:extLst>
          </p:cNvPr>
          <p:cNvSpPr>
            <a:spLocks noGrp="1"/>
          </p:cNvSpPr>
          <p:nvPr>
            <p:ph type="ftr" sz="quarter" idx="4"/>
          </p:nvPr>
        </p:nvSpPr>
        <p:spPr/>
        <p:txBody>
          <a:bodyPr/>
          <a:lstStyle/>
          <a:p>
            <a:r>
              <a:rPr lang="en-US"/>
              <a:t>Intersection Safety - Part 2</a:t>
            </a:r>
          </a:p>
        </p:txBody>
      </p:sp>
    </p:spTree>
    <p:extLst>
      <p:ext uri="{BB962C8B-B14F-4D97-AF65-F5344CB8AC3E}">
        <p14:creationId xmlns:p14="http://schemas.microsoft.com/office/powerpoint/2010/main" val="38905526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E15324-D2CF-4AB0-8827-A9A9A908A13A}" type="slidenum">
              <a:rPr lang="en-US" smtClean="0"/>
              <a:t>42</a:t>
            </a:fld>
            <a:endParaRPr lang="en-US"/>
          </a:p>
        </p:txBody>
      </p:sp>
      <p:sp>
        <p:nvSpPr>
          <p:cNvPr id="5" name="Footer Placeholder 4">
            <a:extLst>
              <a:ext uri="{FF2B5EF4-FFF2-40B4-BE49-F238E27FC236}">
                <a16:creationId xmlns:a16="http://schemas.microsoft.com/office/drawing/2014/main" id="{2D38358C-218E-4523-9C57-8EA8D2557687}"/>
              </a:ext>
            </a:extLst>
          </p:cNvPr>
          <p:cNvSpPr>
            <a:spLocks noGrp="1"/>
          </p:cNvSpPr>
          <p:nvPr>
            <p:ph type="ftr" sz="quarter" idx="4"/>
          </p:nvPr>
        </p:nvSpPr>
        <p:spPr/>
        <p:txBody>
          <a:bodyPr/>
          <a:lstStyle/>
          <a:p>
            <a:r>
              <a:rPr lang="en-US"/>
              <a:t>Intersection Safety - Part 2</a:t>
            </a:r>
          </a:p>
        </p:txBody>
      </p:sp>
    </p:spTree>
    <p:extLst>
      <p:ext uri="{BB962C8B-B14F-4D97-AF65-F5344CB8AC3E}">
        <p14:creationId xmlns:p14="http://schemas.microsoft.com/office/powerpoint/2010/main" val="34713618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is jug handle – popular in NJ. No left turns at the center intersection. Left turns occur via the loop and right turns, or from the side street the left turn is made at the T-intersection. </a:t>
            </a:r>
          </a:p>
          <a:p>
            <a:endParaRPr lang="en-US" dirty="0"/>
          </a:p>
          <a:p>
            <a:r>
              <a:rPr lang="en-US" dirty="0"/>
              <a:t>Second is Median U-Turn (MUT)</a:t>
            </a:r>
          </a:p>
        </p:txBody>
      </p:sp>
      <p:sp>
        <p:nvSpPr>
          <p:cNvPr id="4" name="Slide Number Placeholder 3"/>
          <p:cNvSpPr>
            <a:spLocks noGrp="1"/>
          </p:cNvSpPr>
          <p:nvPr>
            <p:ph type="sldNum" sz="quarter" idx="5"/>
          </p:nvPr>
        </p:nvSpPr>
        <p:spPr/>
        <p:txBody>
          <a:bodyPr/>
          <a:lstStyle/>
          <a:p>
            <a:fld id="{08E15324-D2CF-4AB0-8827-A9A9A908A13A}" type="slidenum">
              <a:rPr lang="en-US" smtClean="0"/>
              <a:t>43</a:t>
            </a:fld>
            <a:endParaRPr lang="en-US"/>
          </a:p>
        </p:txBody>
      </p:sp>
      <p:sp>
        <p:nvSpPr>
          <p:cNvPr id="5" name="Footer Placeholder 4">
            <a:extLst>
              <a:ext uri="{FF2B5EF4-FFF2-40B4-BE49-F238E27FC236}">
                <a16:creationId xmlns:a16="http://schemas.microsoft.com/office/drawing/2014/main" id="{6E1F3F9B-B55B-47D2-8B05-67109C7473CB}"/>
              </a:ext>
            </a:extLst>
          </p:cNvPr>
          <p:cNvSpPr>
            <a:spLocks noGrp="1"/>
          </p:cNvSpPr>
          <p:nvPr>
            <p:ph type="ftr" sz="quarter" idx="4"/>
          </p:nvPr>
        </p:nvSpPr>
        <p:spPr/>
        <p:txBody>
          <a:bodyPr/>
          <a:lstStyle/>
          <a:p>
            <a:r>
              <a:rPr lang="en-US"/>
              <a:t>Intersection Safety - Part 2</a:t>
            </a:r>
          </a:p>
        </p:txBody>
      </p:sp>
    </p:spTree>
    <p:extLst>
      <p:ext uri="{BB962C8B-B14F-4D97-AF65-F5344CB8AC3E}">
        <p14:creationId xmlns:p14="http://schemas.microsoft.com/office/powerpoint/2010/main" val="37628766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Third is a Quadrant Intersection</a:t>
            </a:r>
          </a:p>
          <a:p>
            <a:endParaRPr lang="en-US" dirty="0"/>
          </a:p>
          <a:p>
            <a:r>
              <a:rPr lang="en-US" dirty="0"/>
              <a:t>Forth is a Continuous Flow intersection – NOT a fan. Imagine how confusing for unfamiliar drivers or especially peds.</a:t>
            </a:r>
          </a:p>
        </p:txBody>
      </p:sp>
      <p:sp>
        <p:nvSpPr>
          <p:cNvPr id="4" name="Slide Number Placeholder 3"/>
          <p:cNvSpPr>
            <a:spLocks noGrp="1"/>
          </p:cNvSpPr>
          <p:nvPr>
            <p:ph type="sldNum" sz="quarter" idx="5"/>
          </p:nvPr>
        </p:nvSpPr>
        <p:spPr/>
        <p:txBody>
          <a:bodyPr/>
          <a:lstStyle/>
          <a:p>
            <a:fld id="{08E15324-D2CF-4AB0-8827-A9A9A908A13A}" type="slidenum">
              <a:rPr lang="en-US" smtClean="0"/>
              <a:t>44</a:t>
            </a:fld>
            <a:endParaRPr lang="en-US"/>
          </a:p>
        </p:txBody>
      </p:sp>
      <p:sp>
        <p:nvSpPr>
          <p:cNvPr id="5" name="Footer Placeholder 4">
            <a:extLst>
              <a:ext uri="{FF2B5EF4-FFF2-40B4-BE49-F238E27FC236}">
                <a16:creationId xmlns:a16="http://schemas.microsoft.com/office/drawing/2014/main" id="{3E47A287-998E-4201-A048-78595485E443}"/>
              </a:ext>
            </a:extLst>
          </p:cNvPr>
          <p:cNvSpPr>
            <a:spLocks noGrp="1"/>
          </p:cNvSpPr>
          <p:nvPr>
            <p:ph type="ftr" sz="quarter" idx="4"/>
          </p:nvPr>
        </p:nvSpPr>
        <p:spPr/>
        <p:txBody>
          <a:bodyPr/>
          <a:lstStyle/>
          <a:p>
            <a:r>
              <a:rPr lang="en-US"/>
              <a:t>Intersection Safety - Part 2</a:t>
            </a:r>
          </a:p>
        </p:txBody>
      </p:sp>
    </p:spTree>
    <p:extLst>
      <p:ext uri="{BB962C8B-B14F-4D97-AF65-F5344CB8AC3E}">
        <p14:creationId xmlns:p14="http://schemas.microsoft.com/office/powerpoint/2010/main" val="27283430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E15324-D2CF-4AB0-8827-A9A9A908A13A}" type="slidenum">
              <a:rPr lang="en-US" smtClean="0"/>
              <a:t>45</a:t>
            </a:fld>
            <a:endParaRPr lang="en-US"/>
          </a:p>
        </p:txBody>
      </p:sp>
      <p:sp>
        <p:nvSpPr>
          <p:cNvPr id="5" name="Footer Placeholder 4">
            <a:extLst>
              <a:ext uri="{FF2B5EF4-FFF2-40B4-BE49-F238E27FC236}">
                <a16:creationId xmlns:a16="http://schemas.microsoft.com/office/drawing/2014/main" id="{FE7BEE80-C313-4948-A316-327A938630E2}"/>
              </a:ext>
            </a:extLst>
          </p:cNvPr>
          <p:cNvSpPr>
            <a:spLocks noGrp="1"/>
          </p:cNvSpPr>
          <p:nvPr>
            <p:ph type="ftr" sz="quarter" idx="4"/>
          </p:nvPr>
        </p:nvSpPr>
        <p:spPr/>
        <p:txBody>
          <a:bodyPr/>
          <a:lstStyle/>
          <a:p>
            <a:r>
              <a:rPr lang="en-US"/>
              <a:t>Intersection Safety - Part 2</a:t>
            </a:r>
          </a:p>
        </p:txBody>
      </p:sp>
    </p:spTree>
    <p:extLst>
      <p:ext uri="{BB962C8B-B14F-4D97-AF65-F5344CB8AC3E}">
        <p14:creationId xmlns:p14="http://schemas.microsoft.com/office/powerpoint/2010/main" val="24271994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sight distance is a greater issue at intersections with stop control than at signalized intersections, more research has been performed on the effectiveness of sight distance improvements at stop-controlled intersections. Not much research has been done for sight distance at signalized intersections. </a:t>
            </a:r>
          </a:p>
        </p:txBody>
      </p:sp>
      <p:sp>
        <p:nvSpPr>
          <p:cNvPr id="4" name="Slide Number Placeholder 3"/>
          <p:cNvSpPr>
            <a:spLocks noGrp="1"/>
          </p:cNvSpPr>
          <p:nvPr>
            <p:ph type="sldNum" sz="quarter" idx="5"/>
          </p:nvPr>
        </p:nvSpPr>
        <p:spPr/>
        <p:txBody>
          <a:bodyPr/>
          <a:lstStyle/>
          <a:p>
            <a:fld id="{08E15324-D2CF-4AB0-8827-A9A9A908A13A}" type="slidenum">
              <a:rPr lang="en-US" smtClean="0"/>
              <a:t>48</a:t>
            </a:fld>
            <a:endParaRPr lang="en-US"/>
          </a:p>
        </p:txBody>
      </p:sp>
      <p:sp>
        <p:nvSpPr>
          <p:cNvPr id="5" name="Footer Placeholder 4">
            <a:extLst>
              <a:ext uri="{FF2B5EF4-FFF2-40B4-BE49-F238E27FC236}">
                <a16:creationId xmlns:a16="http://schemas.microsoft.com/office/drawing/2014/main" id="{5A0420DF-B492-46ED-A6E3-D2A81EFAD79D}"/>
              </a:ext>
            </a:extLst>
          </p:cNvPr>
          <p:cNvSpPr>
            <a:spLocks noGrp="1"/>
          </p:cNvSpPr>
          <p:nvPr>
            <p:ph type="ftr" sz="quarter" idx="4"/>
          </p:nvPr>
        </p:nvSpPr>
        <p:spPr/>
        <p:txBody>
          <a:bodyPr/>
          <a:lstStyle/>
          <a:p>
            <a:r>
              <a:rPr lang="en-US"/>
              <a:t>Intersection Safety - Part 2</a:t>
            </a:r>
          </a:p>
        </p:txBody>
      </p:sp>
    </p:spTree>
    <p:extLst>
      <p:ext uri="{BB962C8B-B14F-4D97-AF65-F5344CB8AC3E}">
        <p14:creationId xmlns:p14="http://schemas.microsoft.com/office/powerpoint/2010/main" val="33621618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high-cost, longer-term treatment for the intersection, but if completed according to applicable design policy, it should help alleviate crashes related to sight distance.</a:t>
            </a:r>
          </a:p>
          <a:p>
            <a:r>
              <a:rPr lang="en-US" dirty="0"/>
              <a:t>There are significant ROW and property access issues involved in this strategy, and public information campaigns are vital to the success of the intersection improvements.</a:t>
            </a:r>
          </a:p>
          <a:p>
            <a:r>
              <a:rPr lang="en-US" dirty="0"/>
              <a:t>Intersection relocation and closure, elimination of intersection skew, and offsetting of left-turn lanes are all strategies that involve improvements to approach alignment to improve sight distance. These strategies are each covered in greater detail in the unsignalized intersection guide.</a:t>
            </a:r>
          </a:p>
        </p:txBody>
      </p:sp>
      <p:sp>
        <p:nvSpPr>
          <p:cNvPr id="4" name="Slide Number Placeholder 3"/>
          <p:cNvSpPr>
            <a:spLocks noGrp="1"/>
          </p:cNvSpPr>
          <p:nvPr>
            <p:ph type="sldNum" sz="quarter" idx="5"/>
          </p:nvPr>
        </p:nvSpPr>
        <p:spPr/>
        <p:txBody>
          <a:bodyPr/>
          <a:lstStyle/>
          <a:p>
            <a:fld id="{08E15324-D2CF-4AB0-8827-A9A9A908A13A}" type="slidenum">
              <a:rPr lang="en-US" smtClean="0"/>
              <a:t>49</a:t>
            </a:fld>
            <a:endParaRPr lang="en-US"/>
          </a:p>
        </p:txBody>
      </p:sp>
      <p:sp>
        <p:nvSpPr>
          <p:cNvPr id="5" name="Footer Placeholder 4">
            <a:extLst>
              <a:ext uri="{FF2B5EF4-FFF2-40B4-BE49-F238E27FC236}">
                <a16:creationId xmlns:a16="http://schemas.microsoft.com/office/drawing/2014/main" id="{5776EC98-E28F-4A61-AD4F-850D89C24A1E}"/>
              </a:ext>
            </a:extLst>
          </p:cNvPr>
          <p:cNvSpPr>
            <a:spLocks noGrp="1"/>
          </p:cNvSpPr>
          <p:nvPr>
            <p:ph type="ftr" sz="quarter" idx="4"/>
          </p:nvPr>
        </p:nvSpPr>
        <p:spPr/>
        <p:txBody>
          <a:bodyPr/>
          <a:lstStyle/>
          <a:p>
            <a:r>
              <a:rPr lang="en-US"/>
              <a:t>Intersection Safety - Part 2</a:t>
            </a:r>
          </a:p>
        </p:txBody>
      </p:sp>
    </p:spTree>
    <p:extLst>
      <p:ext uri="{BB962C8B-B14F-4D97-AF65-F5344CB8AC3E}">
        <p14:creationId xmlns:p14="http://schemas.microsoft.com/office/powerpoint/2010/main" val="7468735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Installing larger signs – great for aging road users</a:t>
            </a:r>
          </a:p>
          <a:p>
            <a:r>
              <a:rPr lang="en-US" dirty="0"/>
              <a:t>Intersection lighting – best thing for night crashes</a:t>
            </a:r>
          </a:p>
          <a:p>
            <a:r>
              <a:rPr lang="en-US" dirty="0"/>
              <a:t>Rumble strips – only on rural approaches</a:t>
            </a:r>
          </a:p>
          <a:p>
            <a:r>
              <a:rPr lang="en-US" dirty="0"/>
              <a:t>Queue detection system – especially effective where queues start to reduce stopping sight distance</a:t>
            </a:r>
          </a:p>
        </p:txBody>
      </p:sp>
      <p:sp>
        <p:nvSpPr>
          <p:cNvPr id="4" name="Slide Number Placeholder 3"/>
          <p:cNvSpPr>
            <a:spLocks noGrp="1"/>
          </p:cNvSpPr>
          <p:nvPr>
            <p:ph type="sldNum" sz="quarter" idx="5"/>
          </p:nvPr>
        </p:nvSpPr>
        <p:spPr/>
        <p:txBody>
          <a:bodyPr/>
          <a:lstStyle/>
          <a:p>
            <a:fld id="{08E15324-D2CF-4AB0-8827-A9A9A908A13A}" type="slidenum">
              <a:rPr lang="en-US" smtClean="0"/>
              <a:t>52</a:t>
            </a:fld>
            <a:endParaRPr lang="en-US"/>
          </a:p>
        </p:txBody>
      </p:sp>
      <p:sp>
        <p:nvSpPr>
          <p:cNvPr id="5" name="Footer Placeholder 4">
            <a:extLst>
              <a:ext uri="{FF2B5EF4-FFF2-40B4-BE49-F238E27FC236}">
                <a16:creationId xmlns:a16="http://schemas.microsoft.com/office/drawing/2014/main" id="{478A362B-9A0C-4EE8-A040-2DB79F248CCC}"/>
              </a:ext>
            </a:extLst>
          </p:cNvPr>
          <p:cNvSpPr>
            <a:spLocks noGrp="1"/>
          </p:cNvSpPr>
          <p:nvPr>
            <p:ph type="ftr" sz="quarter" idx="4"/>
          </p:nvPr>
        </p:nvSpPr>
        <p:spPr/>
        <p:txBody>
          <a:bodyPr/>
          <a:lstStyle/>
          <a:p>
            <a:r>
              <a:rPr lang="en-US"/>
              <a:t>Intersection Safety - Part 2</a:t>
            </a:r>
          </a:p>
        </p:txBody>
      </p:sp>
    </p:spTree>
    <p:extLst>
      <p:ext uri="{BB962C8B-B14F-4D97-AF65-F5344CB8AC3E}">
        <p14:creationId xmlns:p14="http://schemas.microsoft.com/office/powerpoint/2010/main" val="17166644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Advance Street Name Signs</a:t>
            </a:r>
          </a:p>
        </p:txBody>
      </p:sp>
      <p:sp>
        <p:nvSpPr>
          <p:cNvPr id="4" name="Slide Number Placeholder 3"/>
          <p:cNvSpPr>
            <a:spLocks noGrp="1"/>
          </p:cNvSpPr>
          <p:nvPr>
            <p:ph type="sldNum" sz="quarter" idx="5"/>
          </p:nvPr>
        </p:nvSpPr>
        <p:spPr/>
        <p:txBody>
          <a:bodyPr/>
          <a:lstStyle/>
          <a:p>
            <a:fld id="{08E15324-D2CF-4AB0-8827-A9A9A908A13A}" type="slidenum">
              <a:rPr lang="en-US" smtClean="0"/>
              <a:t>53</a:t>
            </a:fld>
            <a:endParaRPr lang="en-US"/>
          </a:p>
        </p:txBody>
      </p:sp>
      <p:sp>
        <p:nvSpPr>
          <p:cNvPr id="5" name="Footer Placeholder 4">
            <a:extLst>
              <a:ext uri="{FF2B5EF4-FFF2-40B4-BE49-F238E27FC236}">
                <a16:creationId xmlns:a16="http://schemas.microsoft.com/office/drawing/2014/main" id="{D9C8FF0A-A252-4CA3-9DC3-32EB7204F9C5}"/>
              </a:ext>
            </a:extLst>
          </p:cNvPr>
          <p:cNvSpPr>
            <a:spLocks noGrp="1"/>
          </p:cNvSpPr>
          <p:nvPr>
            <p:ph type="ftr" sz="quarter" idx="4"/>
          </p:nvPr>
        </p:nvSpPr>
        <p:spPr/>
        <p:txBody>
          <a:bodyPr/>
          <a:lstStyle/>
          <a:p>
            <a:r>
              <a:rPr lang="en-US"/>
              <a:t>Intersection Safety - Part 2</a:t>
            </a:r>
          </a:p>
        </p:txBody>
      </p:sp>
    </p:spTree>
    <p:extLst>
      <p:ext uri="{BB962C8B-B14F-4D97-AF65-F5344CB8AC3E}">
        <p14:creationId xmlns:p14="http://schemas.microsoft.com/office/powerpoint/2010/main" val="3328452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674CE4-FBD8-4481-AEFB-CA53E599A745}" type="slidenum">
              <a:rPr lang="en-US" smtClean="0"/>
              <a:t>3</a:t>
            </a:fld>
            <a:endParaRPr lang="en-US" dirty="0"/>
          </a:p>
        </p:txBody>
      </p:sp>
    </p:spTree>
    <p:extLst>
      <p:ext uri="{BB962C8B-B14F-4D97-AF65-F5344CB8AC3E}">
        <p14:creationId xmlns:p14="http://schemas.microsoft.com/office/powerpoint/2010/main" val="20145473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[continues next slide]</a:t>
            </a:r>
          </a:p>
        </p:txBody>
      </p:sp>
      <p:sp>
        <p:nvSpPr>
          <p:cNvPr id="4" name="Slide Number Placeholder 3"/>
          <p:cNvSpPr>
            <a:spLocks noGrp="1"/>
          </p:cNvSpPr>
          <p:nvPr>
            <p:ph type="sldNum" sz="quarter" idx="5"/>
          </p:nvPr>
        </p:nvSpPr>
        <p:spPr/>
        <p:txBody>
          <a:bodyPr/>
          <a:lstStyle/>
          <a:p>
            <a:fld id="{08E15324-D2CF-4AB0-8827-A9A9A908A13A}" type="slidenum">
              <a:rPr lang="en-US" smtClean="0"/>
              <a:t>54</a:t>
            </a:fld>
            <a:endParaRPr lang="en-US"/>
          </a:p>
        </p:txBody>
      </p:sp>
      <p:sp>
        <p:nvSpPr>
          <p:cNvPr id="5" name="Footer Placeholder 4">
            <a:extLst>
              <a:ext uri="{FF2B5EF4-FFF2-40B4-BE49-F238E27FC236}">
                <a16:creationId xmlns:a16="http://schemas.microsoft.com/office/drawing/2014/main" id="{CA5C8AA8-E5E6-44EB-A5D6-5EB43AED8A5B}"/>
              </a:ext>
            </a:extLst>
          </p:cNvPr>
          <p:cNvSpPr>
            <a:spLocks noGrp="1"/>
          </p:cNvSpPr>
          <p:nvPr>
            <p:ph type="ftr" sz="quarter" idx="4"/>
          </p:nvPr>
        </p:nvSpPr>
        <p:spPr/>
        <p:txBody>
          <a:bodyPr/>
          <a:lstStyle/>
          <a:p>
            <a:r>
              <a:rPr lang="en-US"/>
              <a:t>Intersection Safety - Part 2</a:t>
            </a:r>
          </a:p>
        </p:txBody>
      </p:sp>
    </p:spTree>
    <p:extLst>
      <p:ext uri="{BB962C8B-B14F-4D97-AF65-F5344CB8AC3E}">
        <p14:creationId xmlns:p14="http://schemas.microsoft.com/office/powerpoint/2010/main" val="14840736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Targeted enforcement of traffic laws is a short-term, moderate-cost measure to address site specific signalized intersection safety. Though this is an effective strategy, the effectiveness has often been found to be short-lived. It is difficult—if not impossible—to provide constant enforcement of traffic regulations due to funding and staffing reasons, so periodic enforcement may be necessary to sustain the effectiveness of this strategy.</a:t>
            </a:r>
          </a:p>
        </p:txBody>
      </p:sp>
      <p:sp>
        <p:nvSpPr>
          <p:cNvPr id="4" name="Slide Number Placeholder 3"/>
          <p:cNvSpPr>
            <a:spLocks noGrp="1"/>
          </p:cNvSpPr>
          <p:nvPr>
            <p:ph type="sldNum" sz="quarter" idx="5"/>
          </p:nvPr>
        </p:nvSpPr>
        <p:spPr/>
        <p:txBody>
          <a:bodyPr/>
          <a:lstStyle/>
          <a:p>
            <a:fld id="{08E15324-D2CF-4AB0-8827-A9A9A908A13A}" type="slidenum">
              <a:rPr lang="en-US" smtClean="0"/>
              <a:t>59</a:t>
            </a:fld>
            <a:endParaRPr lang="en-US"/>
          </a:p>
        </p:txBody>
      </p:sp>
      <p:sp>
        <p:nvSpPr>
          <p:cNvPr id="5" name="Footer Placeholder 4">
            <a:extLst>
              <a:ext uri="{FF2B5EF4-FFF2-40B4-BE49-F238E27FC236}">
                <a16:creationId xmlns:a16="http://schemas.microsoft.com/office/drawing/2014/main" id="{DC8C49F6-A859-4903-9507-41E332941668}"/>
              </a:ext>
            </a:extLst>
          </p:cNvPr>
          <p:cNvSpPr>
            <a:spLocks noGrp="1"/>
          </p:cNvSpPr>
          <p:nvPr>
            <p:ph type="ftr" sz="quarter" idx="4"/>
          </p:nvPr>
        </p:nvSpPr>
        <p:spPr/>
        <p:txBody>
          <a:bodyPr/>
          <a:lstStyle/>
          <a:p>
            <a:r>
              <a:rPr lang="en-US"/>
              <a:t>Intersection Safety - Part 2</a:t>
            </a:r>
          </a:p>
        </p:txBody>
      </p:sp>
    </p:spTree>
    <p:extLst>
      <p:ext uri="{BB962C8B-B14F-4D97-AF65-F5344CB8AC3E}">
        <p14:creationId xmlns:p14="http://schemas.microsoft.com/office/powerpoint/2010/main" val="38063104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Things like:</a:t>
            </a:r>
          </a:p>
          <a:p>
            <a:r>
              <a:rPr lang="en-US" dirty="0"/>
              <a:t>Construction of a horizontal curve on the approach to an intersection; raised intersection; chicanes, speed tables</a:t>
            </a:r>
          </a:p>
        </p:txBody>
      </p:sp>
      <p:sp>
        <p:nvSpPr>
          <p:cNvPr id="4" name="Slide Number Placeholder 3"/>
          <p:cNvSpPr>
            <a:spLocks noGrp="1"/>
          </p:cNvSpPr>
          <p:nvPr>
            <p:ph type="sldNum" sz="quarter" idx="5"/>
          </p:nvPr>
        </p:nvSpPr>
        <p:spPr/>
        <p:txBody>
          <a:bodyPr/>
          <a:lstStyle/>
          <a:p>
            <a:fld id="{08E15324-D2CF-4AB0-8827-A9A9A908A13A}" type="slidenum">
              <a:rPr lang="en-US" smtClean="0"/>
              <a:t>62</a:t>
            </a:fld>
            <a:endParaRPr lang="en-US"/>
          </a:p>
        </p:txBody>
      </p:sp>
      <p:sp>
        <p:nvSpPr>
          <p:cNvPr id="5" name="Footer Placeholder 4">
            <a:extLst>
              <a:ext uri="{FF2B5EF4-FFF2-40B4-BE49-F238E27FC236}">
                <a16:creationId xmlns:a16="http://schemas.microsoft.com/office/drawing/2014/main" id="{DC9A62F5-8983-4739-B64B-94D83F7BA2DC}"/>
              </a:ext>
            </a:extLst>
          </p:cNvPr>
          <p:cNvSpPr>
            <a:spLocks noGrp="1"/>
          </p:cNvSpPr>
          <p:nvPr>
            <p:ph type="ftr" sz="quarter" idx="4"/>
          </p:nvPr>
        </p:nvSpPr>
        <p:spPr/>
        <p:txBody>
          <a:bodyPr/>
          <a:lstStyle/>
          <a:p>
            <a:r>
              <a:rPr lang="en-US"/>
              <a:t>Intersection Safety - Part 2</a:t>
            </a:r>
          </a:p>
        </p:txBody>
      </p:sp>
    </p:spTree>
    <p:extLst>
      <p:ext uri="{BB962C8B-B14F-4D97-AF65-F5344CB8AC3E}">
        <p14:creationId xmlns:p14="http://schemas.microsoft.com/office/powerpoint/2010/main" val="34689541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access patterns are changed or restricted, the movements restricted in that location should be accommodated at a safe location nearby.</a:t>
            </a:r>
          </a:p>
        </p:txBody>
      </p:sp>
      <p:sp>
        <p:nvSpPr>
          <p:cNvPr id="4" name="Slide Number Placeholder 3"/>
          <p:cNvSpPr>
            <a:spLocks noGrp="1"/>
          </p:cNvSpPr>
          <p:nvPr>
            <p:ph type="sldNum" sz="quarter" idx="5"/>
          </p:nvPr>
        </p:nvSpPr>
        <p:spPr/>
        <p:txBody>
          <a:bodyPr/>
          <a:lstStyle/>
          <a:p>
            <a:fld id="{08E15324-D2CF-4AB0-8827-A9A9A908A13A}" type="slidenum">
              <a:rPr lang="en-US" smtClean="0"/>
              <a:t>66</a:t>
            </a:fld>
            <a:endParaRPr lang="en-US"/>
          </a:p>
        </p:txBody>
      </p:sp>
      <p:sp>
        <p:nvSpPr>
          <p:cNvPr id="5" name="Footer Placeholder 4">
            <a:extLst>
              <a:ext uri="{FF2B5EF4-FFF2-40B4-BE49-F238E27FC236}">
                <a16:creationId xmlns:a16="http://schemas.microsoft.com/office/drawing/2014/main" id="{51F21DF7-2F51-4910-B0E6-47C9925B02DD}"/>
              </a:ext>
            </a:extLst>
          </p:cNvPr>
          <p:cNvSpPr>
            <a:spLocks noGrp="1"/>
          </p:cNvSpPr>
          <p:nvPr>
            <p:ph type="ftr" sz="quarter" idx="4"/>
          </p:nvPr>
        </p:nvSpPr>
        <p:spPr/>
        <p:txBody>
          <a:bodyPr/>
          <a:lstStyle/>
          <a:p>
            <a:r>
              <a:rPr lang="en-US"/>
              <a:t>Intersection Safety - Part 2</a:t>
            </a:r>
          </a:p>
        </p:txBody>
      </p:sp>
    </p:spTree>
    <p:extLst>
      <p:ext uri="{BB962C8B-B14F-4D97-AF65-F5344CB8AC3E}">
        <p14:creationId xmlns:p14="http://schemas.microsoft.com/office/powerpoint/2010/main" val="16888831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Drainage issues can be especially problematic for pedestrians and bicyclists. How often do you see silt accumulation in the ADA ramps? </a:t>
            </a:r>
          </a:p>
        </p:txBody>
      </p:sp>
      <p:sp>
        <p:nvSpPr>
          <p:cNvPr id="4" name="Slide Number Placeholder 3"/>
          <p:cNvSpPr>
            <a:spLocks noGrp="1"/>
          </p:cNvSpPr>
          <p:nvPr>
            <p:ph type="sldNum" sz="quarter" idx="5"/>
          </p:nvPr>
        </p:nvSpPr>
        <p:spPr/>
        <p:txBody>
          <a:bodyPr/>
          <a:lstStyle/>
          <a:p>
            <a:fld id="{08E15324-D2CF-4AB0-8827-A9A9A908A13A}" type="slidenum">
              <a:rPr lang="en-US" smtClean="0"/>
              <a:t>68</a:t>
            </a:fld>
            <a:endParaRPr lang="en-US"/>
          </a:p>
        </p:txBody>
      </p:sp>
      <p:sp>
        <p:nvSpPr>
          <p:cNvPr id="5" name="Footer Placeholder 4">
            <a:extLst>
              <a:ext uri="{FF2B5EF4-FFF2-40B4-BE49-F238E27FC236}">
                <a16:creationId xmlns:a16="http://schemas.microsoft.com/office/drawing/2014/main" id="{4D704947-87BB-48FF-B983-8BB37FF06AB8}"/>
              </a:ext>
            </a:extLst>
          </p:cNvPr>
          <p:cNvSpPr>
            <a:spLocks noGrp="1"/>
          </p:cNvSpPr>
          <p:nvPr>
            <p:ph type="ftr" sz="quarter" idx="4"/>
          </p:nvPr>
        </p:nvSpPr>
        <p:spPr/>
        <p:txBody>
          <a:bodyPr/>
          <a:lstStyle/>
          <a:p>
            <a:r>
              <a:rPr lang="en-US"/>
              <a:t>Intersection Safety - Part 2</a:t>
            </a:r>
          </a:p>
        </p:txBody>
      </p:sp>
    </p:spTree>
    <p:extLst>
      <p:ext uri="{BB962C8B-B14F-4D97-AF65-F5344CB8AC3E}">
        <p14:creationId xmlns:p14="http://schemas.microsoft.com/office/powerpoint/2010/main" val="35743895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one of the handouts also. It references the same strategies that we just talked about, but is a good and handy one-page reference. However, print it on 11 x 17. </a:t>
            </a:r>
          </a:p>
        </p:txBody>
      </p:sp>
      <p:sp>
        <p:nvSpPr>
          <p:cNvPr id="4" name="Slide Number Placeholder 3"/>
          <p:cNvSpPr>
            <a:spLocks noGrp="1"/>
          </p:cNvSpPr>
          <p:nvPr>
            <p:ph type="sldNum" sz="quarter" idx="5"/>
          </p:nvPr>
        </p:nvSpPr>
        <p:spPr/>
        <p:txBody>
          <a:bodyPr/>
          <a:lstStyle/>
          <a:p>
            <a:fld id="{08E15324-D2CF-4AB0-8827-A9A9A908A13A}" type="slidenum">
              <a:rPr lang="en-US" smtClean="0"/>
              <a:t>74</a:t>
            </a:fld>
            <a:endParaRPr lang="en-US"/>
          </a:p>
        </p:txBody>
      </p:sp>
      <p:sp>
        <p:nvSpPr>
          <p:cNvPr id="5" name="Footer Placeholder 4">
            <a:extLst>
              <a:ext uri="{FF2B5EF4-FFF2-40B4-BE49-F238E27FC236}">
                <a16:creationId xmlns:a16="http://schemas.microsoft.com/office/drawing/2014/main" id="{DDCFEC1C-5590-4793-AFAC-F24CFBDA73D0}"/>
              </a:ext>
            </a:extLst>
          </p:cNvPr>
          <p:cNvSpPr>
            <a:spLocks noGrp="1"/>
          </p:cNvSpPr>
          <p:nvPr>
            <p:ph type="ftr" sz="quarter" idx="4"/>
          </p:nvPr>
        </p:nvSpPr>
        <p:spPr/>
        <p:txBody>
          <a:bodyPr/>
          <a:lstStyle/>
          <a:p>
            <a:r>
              <a:rPr lang="en-US"/>
              <a:t>Intersection Safety - Part 2</a:t>
            </a:r>
          </a:p>
        </p:txBody>
      </p:sp>
    </p:spTree>
    <p:extLst>
      <p:ext uri="{BB962C8B-B14F-4D97-AF65-F5344CB8AC3E}">
        <p14:creationId xmlns:p14="http://schemas.microsoft.com/office/powerpoint/2010/main" val="350355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E15324-D2CF-4AB0-8827-A9A9A908A13A}" type="slidenum">
              <a:rPr lang="en-US" smtClean="0"/>
              <a:t>4</a:t>
            </a:fld>
            <a:endParaRPr lang="en-US"/>
          </a:p>
        </p:txBody>
      </p:sp>
      <p:sp>
        <p:nvSpPr>
          <p:cNvPr id="5" name="Footer Placeholder 4">
            <a:extLst>
              <a:ext uri="{FF2B5EF4-FFF2-40B4-BE49-F238E27FC236}">
                <a16:creationId xmlns:a16="http://schemas.microsoft.com/office/drawing/2014/main" id="{E1E9B6F3-2CA6-41CD-A6D7-75AEE514EDEC}"/>
              </a:ext>
            </a:extLst>
          </p:cNvPr>
          <p:cNvSpPr>
            <a:spLocks noGrp="1"/>
          </p:cNvSpPr>
          <p:nvPr>
            <p:ph type="ftr" sz="quarter" idx="4"/>
          </p:nvPr>
        </p:nvSpPr>
        <p:spPr/>
        <p:txBody>
          <a:bodyPr/>
          <a:lstStyle/>
          <a:p>
            <a:r>
              <a:rPr lang="en-US"/>
              <a:t>Intersection Safety - Part 2</a:t>
            </a:r>
          </a:p>
        </p:txBody>
      </p:sp>
    </p:spTree>
    <p:extLst>
      <p:ext uri="{BB962C8B-B14F-4D97-AF65-F5344CB8AC3E}">
        <p14:creationId xmlns:p14="http://schemas.microsoft.com/office/powerpoint/2010/main" val="4739004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main reference for today’s session.</a:t>
            </a:r>
          </a:p>
        </p:txBody>
      </p:sp>
      <p:sp>
        <p:nvSpPr>
          <p:cNvPr id="4" name="Slide Number Placeholder 3"/>
          <p:cNvSpPr>
            <a:spLocks noGrp="1"/>
          </p:cNvSpPr>
          <p:nvPr>
            <p:ph type="sldNum" sz="quarter" idx="5"/>
          </p:nvPr>
        </p:nvSpPr>
        <p:spPr/>
        <p:txBody>
          <a:bodyPr/>
          <a:lstStyle/>
          <a:p>
            <a:fld id="{32674CE4-FBD8-4481-AEFB-CA53E599A745}" type="slidenum">
              <a:rPr lang="en-US" smtClean="0"/>
              <a:t>5</a:t>
            </a:fld>
            <a:endParaRPr lang="en-US" dirty="0"/>
          </a:p>
        </p:txBody>
      </p:sp>
      <p:sp>
        <p:nvSpPr>
          <p:cNvPr id="5" name="Footer Placeholder 4">
            <a:extLst>
              <a:ext uri="{FF2B5EF4-FFF2-40B4-BE49-F238E27FC236}">
                <a16:creationId xmlns:a16="http://schemas.microsoft.com/office/drawing/2014/main" id="{35444086-3BA9-4B76-8D7B-CC817DD8F8FE}"/>
              </a:ext>
            </a:extLst>
          </p:cNvPr>
          <p:cNvSpPr>
            <a:spLocks noGrp="1"/>
          </p:cNvSpPr>
          <p:nvPr>
            <p:ph type="ftr" sz="quarter" idx="4"/>
          </p:nvPr>
        </p:nvSpPr>
        <p:spPr/>
        <p:txBody>
          <a:bodyPr/>
          <a:lstStyle/>
          <a:p>
            <a:r>
              <a:rPr lang="en-US"/>
              <a:t>Intersection Safety - Part 2</a:t>
            </a:r>
          </a:p>
        </p:txBody>
      </p:sp>
    </p:spTree>
    <p:extLst>
      <p:ext uri="{BB962C8B-B14F-4D97-AF65-F5344CB8AC3E}">
        <p14:creationId xmlns:p14="http://schemas.microsoft.com/office/powerpoint/2010/main" val="157354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 = proven; T = Tried; E = experimental</a:t>
            </a:r>
          </a:p>
        </p:txBody>
      </p:sp>
      <p:sp>
        <p:nvSpPr>
          <p:cNvPr id="4" name="Slide Number Placeholder 3"/>
          <p:cNvSpPr>
            <a:spLocks noGrp="1"/>
          </p:cNvSpPr>
          <p:nvPr>
            <p:ph type="sldNum" sz="quarter" idx="5"/>
          </p:nvPr>
        </p:nvSpPr>
        <p:spPr/>
        <p:txBody>
          <a:bodyPr/>
          <a:lstStyle/>
          <a:p>
            <a:fld id="{08E15324-D2CF-4AB0-8827-A9A9A908A13A}" type="slidenum">
              <a:rPr lang="en-US" smtClean="0"/>
              <a:t>10</a:t>
            </a:fld>
            <a:endParaRPr lang="en-US"/>
          </a:p>
        </p:txBody>
      </p:sp>
      <p:sp>
        <p:nvSpPr>
          <p:cNvPr id="5" name="Footer Placeholder 4">
            <a:extLst>
              <a:ext uri="{FF2B5EF4-FFF2-40B4-BE49-F238E27FC236}">
                <a16:creationId xmlns:a16="http://schemas.microsoft.com/office/drawing/2014/main" id="{F82BF2BC-1307-46EB-A93E-F0C163B38780}"/>
              </a:ext>
            </a:extLst>
          </p:cNvPr>
          <p:cNvSpPr>
            <a:spLocks noGrp="1"/>
          </p:cNvSpPr>
          <p:nvPr>
            <p:ph type="ftr" sz="quarter" idx="4"/>
          </p:nvPr>
        </p:nvSpPr>
        <p:spPr/>
        <p:txBody>
          <a:bodyPr/>
          <a:lstStyle/>
          <a:p>
            <a:r>
              <a:rPr lang="en-US"/>
              <a:t>Intersection Safety - Part 2</a:t>
            </a:r>
          </a:p>
        </p:txBody>
      </p:sp>
    </p:spTree>
    <p:extLst>
      <p:ext uri="{BB962C8B-B14F-4D97-AF65-F5344CB8AC3E}">
        <p14:creationId xmlns:p14="http://schemas.microsoft.com/office/powerpoint/2010/main" val="18446808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may have asked yourself this question…the answer is YES!</a:t>
            </a:r>
          </a:p>
        </p:txBody>
      </p:sp>
      <p:sp>
        <p:nvSpPr>
          <p:cNvPr id="4" name="Slide Number Placeholder 3"/>
          <p:cNvSpPr>
            <a:spLocks noGrp="1"/>
          </p:cNvSpPr>
          <p:nvPr>
            <p:ph type="sldNum" sz="quarter" idx="5"/>
          </p:nvPr>
        </p:nvSpPr>
        <p:spPr/>
        <p:txBody>
          <a:bodyPr/>
          <a:lstStyle/>
          <a:p>
            <a:fld id="{08E15324-D2CF-4AB0-8827-A9A9A908A13A}" type="slidenum">
              <a:rPr lang="en-US" smtClean="0"/>
              <a:t>15</a:t>
            </a:fld>
            <a:endParaRPr lang="en-US"/>
          </a:p>
        </p:txBody>
      </p:sp>
      <p:sp>
        <p:nvSpPr>
          <p:cNvPr id="5" name="Footer Placeholder 4">
            <a:extLst>
              <a:ext uri="{FF2B5EF4-FFF2-40B4-BE49-F238E27FC236}">
                <a16:creationId xmlns:a16="http://schemas.microsoft.com/office/drawing/2014/main" id="{CB8EDF21-D461-4621-A88E-5D37D7DE3029}"/>
              </a:ext>
            </a:extLst>
          </p:cNvPr>
          <p:cNvSpPr>
            <a:spLocks noGrp="1"/>
          </p:cNvSpPr>
          <p:nvPr>
            <p:ph type="ftr" sz="quarter" idx="4"/>
          </p:nvPr>
        </p:nvSpPr>
        <p:spPr/>
        <p:txBody>
          <a:bodyPr/>
          <a:lstStyle/>
          <a:p>
            <a:r>
              <a:rPr lang="en-US"/>
              <a:t>Intersection Safety - Part 2</a:t>
            </a:r>
          </a:p>
        </p:txBody>
      </p:sp>
    </p:spTree>
    <p:extLst>
      <p:ext uri="{BB962C8B-B14F-4D97-AF65-F5344CB8AC3E}">
        <p14:creationId xmlns:p14="http://schemas.microsoft.com/office/powerpoint/2010/main" val="10107598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LOTS of good information and references in the NCHRP 500 report about how and why to consider protected left turns. </a:t>
            </a:r>
          </a:p>
        </p:txBody>
      </p:sp>
      <p:sp>
        <p:nvSpPr>
          <p:cNvPr id="4" name="Slide Number Placeholder 3"/>
          <p:cNvSpPr>
            <a:spLocks noGrp="1"/>
          </p:cNvSpPr>
          <p:nvPr>
            <p:ph type="sldNum" sz="quarter" idx="5"/>
          </p:nvPr>
        </p:nvSpPr>
        <p:spPr/>
        <p:txBody>
          <a:bodyPr/>
          <a:lstStyle/>
          <a:p>
            <a:fld id="{08E15324-D2CF-4AB0-8827-A9A9A908A13A}" type="slidenum">
              <a:rPr lang="en-US" smtClean="0"/>
              <a:t>17</a:t>
            </a:fld>
            <a:endParaRPr lang="en-US"/>
          </a:p>
        </p:txBody>
      </p:sp>
      <p:sp>
        <p:nvSpPr>
          <p:cNvPr id="5" name="Footer Placeholder 4">
            <a:extLst>
              <a:ext uri="{FF2B5EF4-FFF2-40B4-BE49-F238E27FC236}">
                <a16:creationId xmlns:a16="http://schemas.microsoft.com/office/drawing/2014/main" id="{2B782FAA-481F-449C-AD91-1DC52AACDD09}"/>
              </a:ext>
            </a:extLst>
          </p:cNvPr>
          <p:cNvSpPr>
            <a:spLocks noGrp="1"/>
          </p:cNvSpPr>
          <p:nvPr>
            <p:ph type="ftr" sz="quarter" idx="4"/>
          </p:nvPr>
        </p:nvSpPr>
        <p:spPr/>
        <p:txBody>
          <a:bodyPr/>
          <a:lstStyle/>
          <a:p>
            <a:r>
              <a:rPr lang="en-US"/>
              <a:t>Intersection Safety - Part 2</a:t>
            </a:r>
          </a:p>
        </p:txBody>
      </p:sp>
    </p:spTree>
    <p:extLst>
      <p:ext uri="{BB962C8B-B14F-4D97-AF65-F5344CB8AC3E}">
        <p14:creationId xmlns:p14="http://schemas.microsoft.com/office/powerpoint/2010/main" val="41434511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important thing to know and understand here: NCHRP 500 here uses a different definition than the MUTCD. In the MUTCD, the yellow is the change interval, and the all-red is the clearance interval. </a:t>
            </a:r>
          </a:p>
        </p:txBody>
      </p:sp>
      <p:sp>
        <p:nvSpPr>
          <p:cNvPr id="4" name="Slide Number Placeholder 3"/>
          <p:cNvSpPr>
            <a:spLocks noGrp="1"/>
          </p:cNvSpPr>
          <p:nvPr>
            <p:ph type="sldNum" sz="quarter" idx="5"/>
          </p:nvPr>
        </p:nvSpPr>
        <p:spPr/>
        <p:txBody>
          <a:bodyPr/>
          <a:lstStyle/>
          <a:p>
            <a:fld id="{08E15324-D2CF-4AB0-8827-A9A9A908A13A}" type="slidenum">
              <a:rPr lang="en-US" smtClean="0"/>
              <a:t>18</a:t>
            </a:fld>
            <a:endParaRPr lang="en-US"/>
          </a:p>
        </p:txBody>
      </p:sp>
      <p:sp>
        <p:nvSpPr>
          <p:cNvPr id="5" name="Footer Placeholder 4">
            <a:extLst>
              <a:ext uri="{FF2B5EF4-FFF2-40B4-BE49-F238E27FC236}">
                <a16:creationId xmlns:a16="http://schemas.microsoft.com/office/drawing/2014/main" id="{8EC90869-1270-4EB2-AC2F-731C5ED3AA41}"/>
              </a:ext>
            </a:extLst>
          </p:cNvPr>
          <p:cNvSpPr>
            <a:spLocks noGrp="1"/>
          </p:cNvSpPr>
          <p:nvPr>
            <p:ph type="ftr" sz="quarter" idx="4"/>
          </p:nvPr>
        </p:nvSpPr>
        <p:spPr/>
        <p:txBody>
          <a:bodyPr/>
          <a:lstStyle/>
          <a:p>
            <a:r>
              <a:rPr lang="en-US"/>
              <a:t>Intersection Safety - Part 2</a:t>
            </a:r>
          </a:p>
        </p:txBody>
      </p:sp>
    </p:spTree>
    <p:extLst>
      <p:ext uri="{BB962C8B-B14F-4D97-AF65-F5344CB8AC3E}">
        <p14:creationId xmlns:p14="http://schemas.microsoft.com/office/powerpoint/2010/main" val="3421723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9" name="Rectangle 18"/>
          <p:cNvSpPr/>
          <p:nvPr/>
        </p:nvSpPr>
        <p:spPr>
          <a:xfrm>
            <a:off x="0" y="0"/>
            <a:ext cx="12192000" cy="3701700"/>
          </a:xfrm>
          <a:prstGeom prst="rect">
            <a:avLst/>
          </a:prstGeom>
          <a:solidFill>
            <a:srgbClr val="00206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3" name="Rectangle 22"/>
          <p:cNvSpPr/>
          <p:nvPr/>
        </p:nvSpPr>
        <p:spPr>
          <a:xfrm flipV="1">
            <a:off x="7213577" y="3810001"/>
            <a:ext cx="4978425" cy="91087"/>
          </a:xfrm>
          <a:prstGeom prst="rect">
            <a:avLst/>
          </a:prstGeom>
          <a:solidFill>
            <a:srgbClr val="00B0F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4" name="Rectangle 23"/>
          <p:cNvSpPr/>
          <p:nvPr/>
        </p:nvSpPr>
        <p:spPr>
          <a:xfrm flipV="1">
            <a:off x="7213601" y="3897010"/>
            <a:ext cx="4978401" cy="192024"/>
          </a:xfrm>
          <a:prstGeom prst="rect">
            <a:avLst/>
          </a:prstGeom>
          <a:solidFill>
            <a:srgbClr val="00B0F0">
              <a:alpha val="5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5" name="Rectangle 24"/>
          <p:cNvSpPr/>
          <p:nvPr/>
        </p:nvSpPr>
        <p:spPr>
          <a:xfrm flipV="1">
            <a:off x="7213601" y="4115167"/>
            <a:ext cx="4978401" cy="9144"/>
          </a:xfrm>
          <a:prstGeom prst="rect">
            <a:avLst/>
          </a:prstGeom>
          <a:solidFill>
            <a:srgbClr val="00B0F0">
              <a:alpha val="65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6" name="Rectangle 25"/>
          <p:cNvSpPr/>
          <p:nvPr/>
        </p:nvSpPr>
        <p:spPr>
          <a:xfrm flipV="1">
            <a:off x="7213600" y="4164403"/>
            <a:ext cx="2621280" cy="18288"/>
          </a:xfrm>
          <a:prstGeom prst="rect">
            <a:avLst/>
          </a:prstGeom>
          <a:solidFill>
            <a:srgbClr val="00B0F0">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7" name="Rectangle 26"/>
          <p:cNvSpPr/>
          <p:nvPr/>
        </p:nvSpPr>
        <p:spPr>
          <a:xfrm flipV="1">
            <a:off x="7213600" y="4199572"/>
            <a:ext cx="2621280" cy="9144"/>
          </a:xfrm>
          <a:prstGeom prst="rect">
            <a:avLst/>
          </a:prstGeom>
          <a:solidFill>
            <a:srgbClr val="00B0F0">
              <a:alpha val="65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useBgFill="1">
        <p:nvSpPr>
          <p:cNvPr id="30" name="Rounded Rectangle 29"/>
          <p:cNvSpPr/>
          <p:nvPr/>
        </p:nvSpPr>
        <p:spPr bwMode="white">
          <a:xfrm>
            <a:off x="7213600" y="3962400"/>
            <a:ext cx="408432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useBgFill="1">
        <p:nvSpPr>
          <p:cNvPr id="31" name="Rounded Rectangle 30"/>
          <p:cNvSpPr/>
          <p:nvPr/>
        </p:nvSpPr>
        <p:spPr bwMode="white">
          <a:xfrm>
            <a:off x="9835343" y="4060983"/>
            <a:ext cx="21336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7" name="Rectangle 6"/>
          <p:cNvSpPr/>
          <p:nvPr/>
        </p:nvSpPr>
        <p:spPr>
          <a:xfrm>
            <a:off x="1" y="3649661"/>
            <a:ext cx="12192000" cy="248431"/>
          </a:xfrm>
          <a:prstGeom prst="rect">
            <a:avLst/>
          </a:prstGeom>
          <a:solidFill>
            <a:srgbClr val="0070C0">
              <a:alpha val="5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0" name="Rectangle 9"/>
          <p:cNvSpPr/>
          <p:nvPr/>
        </p:nvSpPr>
        <p:spPr>
          <a:xfrm>
            <a:off x="-1" y="3660444"/>
            <a:ext cx="12192003" cy="155762"/>
          </a:xfrm>
          <a:prstGeom prst="rect">
            <a:avLst/>
          </a:prstGeom>
          <a:solidFill>
            <a:srgbClr val="0070C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1" name="Rectangle 10"/>
          <p:cNvSpPr/>
          <p:nvPr/>
        </p:nvSpPr>
        <p:spPr>
          <a:xfrm flipV="1">
            <a:off x="8552068" y="3659716"/>
            <a:ext cx="3639933" cy="248432"/>
          </a:xfrm>
          <a:prstGeom prst="rect">
            <a:avLst/>
          </a:prstGeom>
          <a:solidFill>
            <a:srgbClr val="0070C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8" name="Title 7"/>
          <p:cNvSpPr>
            <a:spLocks noGrp="1"/>
          </p:cNvSpPr>
          <p:nvPr>
            <p:ph type="ctrTitle"/>
          </p:nvPr>
        </p:nvSpPr>
        <p:spPr>
          <a:xfrm>
            <a:off x="609600" y="2389009"/>
            <a:ext cx="11277600" cy="1470025"/>
          </a:xfrm>
        </p:spPr>
        <p:txBody>
          <a:bodyPr anchor="b"/>
          <a:lstStyle>
            <a:lvl1pPr>
              <a:defRPr sz="4400">
                <a:solidFill>
                  <a:schemeClr val="bg1"/>
                </a:solidFill>
              </a:defRPr>
            </a:lvl1pPr>
          </a:lstStyle>
          <a:p>
            <a:r>
              <a:rPr kumimoji="0" lang="en-US" dirty="0"/>
              <a:t>Click to edit Master title style</a:t>
            </a:r>
          </a:p>
        </p:txBody>
      </p:sp>
      <p:sp>
        <p:nvSpPr>
          <p:cNvPr id="9" name="Subtitle 8"/>
          <p:cNvSpPr>
            <a:spLocks noGrp="1"/>
          </p:cNvSpPr>
          <p:nvPr>
            <p:ph type="subTitle" idx="1"/>
          </p:nvPr>
        </p:nvSpPr>
        <p:spPr>
          <a:xfrm>
            <a:off x="609600" y="3899938"/>
            <a:ext cx="6604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endParaRPr kumimoji="0" lang="en-US" dirty="0"/>
          </a:p>
        </p:txBody>
      </p:sp>
      <p:sp>
        <p:nvSpPr>
          <p:cNvPr id="17" name="Footer Placeholder 16"/>
          <p:cNvSpPr>
            <a:spLocks noGrp="1"/>
          </p:cNvSpPr>
          <p:nvPr>
            <p:ph type="ftr" sz="quarter" idx="11"/>
          </p:nvPr>
        </p:nvSpPr>
        <p:spPr>
          <a:xfrm>
            <a:off x="7265116" y="4205288"/>
            <a:ext cx="1727200" cy="457200"/>
          </a:xfrm>
        </p:spPr>
        <p:txBody>
          <a:bodyPr/>
          <a:lstStyle>
            <a:lvl1pPr>
              <a:defRPr>
                <a:solidFill>
                  <a:schemeClr val="accent2">
                    <a:lumMod val="75000"/>
                  </a:schemeClr>
                </a:solidFill>
              </a:defRPr>
            </a:lvl1pPr>
          </a:lstStyle>
          <a:p>
            <a:r>
              <a:rPr lang="en-US"/>
              <a:t>Add a footer</a:t>
            </a:r>
            <a:endParaRPr lang="en-US" dirty="0"/>
          </a:p>
        </p:txBody>
      </p:sp>
      <p:sp>
        <p:nvSpPr>
          <p:cNvPr id="28" name="Date Placeholder 27"/>
          <p:cNvSpPr>
            <a:spLocks noGrp="1"/>
          </p:cNvSpPr>
          <p:nvPr>
            <p:ph type="dt" sz="half" idx="10"/>
          </p:nvPr>
        </p:nvSpPr>
        <p:spPr>
          <a:xfrm>
            <a:off x="9043832" y="4206240"/>
            <a:ext cx="1280160" cy="457200"/>
          </a:xfrm>
        </p:spPr>
        <p:txBody>
          <a:bodyPr/>
          <a:lstStyle>
            <a:lvl1pPr>
              <a:defRPr>
                <a:solidFill>
                  <a:schemeClr val="accent2">
                    <a:lumMod val="75000"/>
                  </a:schemeClr>
                </a:solidFill>
              </a:defRPr>
            </a:lvl1pPr>
          </a:lstStyle>
          <a:p>
            <a:fld id="{4DD6112B-0723-42B3-A4B2-41A612130DB6}" type="datetime1">
              <a:rPr lang="en-US" smtClean="0"/>
              <a:t>8/16/2021</a:t>
            </a:fld>
            <a:endParaRPr lang="en-US" dirty="0"/>
          </a:p>
        </p:txBody>
      </p:sp>
      <p:sp>
        <p:nvSpPr>
          <p:cNvPr id="29" name="Slide Number Placeholder 28"/>
          <p:cNvSpPr>
            <a:spLocks noGrp="1"/>
          </p:cNvSpPr>
          <p:nvPr>
            <p:ph type="sldNum" sz="quarter" idx="12"/>
          </p:nvPr>
        </p:nvSpPr>
        <p:spPr>
          <a:xfrm>
            <a:off x="11093451" y="1136"/>
            <a:ext cx="996949" cy="365760"/>
          </a:xfrm>
        </p:spPr>
        <p:txBody>
          <a:bodyPr/>
          <a:lstStyle>
            <a:lvl1pPr algn="r">
              <a:defRPr sz="1800">
                <a:solidFill>
                  <a:schemeClr val="bg1"/>
                </a:solidFill>
              </a:defRPr>
            </a:lvl1pPr>
          </a:lstStyle>
          <a:p>
            <a:fld id="{401CF334-2D5C-4859-84A6-CA7E6E43FAEB}" type="slidenum">
              <a:rPr lang="en-US" smtClean="0"/>
              <a:t>‹#›</a:t>
            </a:fld>
            <a:endParaRPr lang="en-US" dirty="0"/>
          </a:p>
        </p:txBody>
      </p:sp>
    </p:spTree>
    <p:extLst>
      <p:ext uri="{BB962C8B-B14F-4D97-AF65-F5344CB8AC3E}">
        <p14:creationId xmlns:p14="http://schemas.microsoft.com/office/powerpoint/2010/main" val="3601152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lvl1pPr>
              <a:defRPr/>
            </a:lvl1pPr>
            <a:lvl5pPr>
              <a:defRPr/>
            </a:lvl5pPr>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71151413-842C-4B38-AFE5-B0282B4653FD}" type="datetime1">
              <a:rPr lang="en-US" smtClean="0"/>
              <a:t>8/16/2021</a:t>
            </a:fld>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3467844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9042400" y="1143000"/>
            <a:ext cx="2540000" cy="5448300"/>
          </a:xfrm>
        </p:spPr>
        <p:txBody>
          <a:bodyPr vert="eaVert"/>
          <a:lstStyle>
            <a:lvl1pPr>
              <a:defRPr/>
            </a:lvl1pPr>
          </a:lstStyle>
          <a:p>
            <a:r>
              <a:rPr kumimoji="0" lang="en-US" dirty="0"/>
              <a:t>Edit Master title style</a:t>
            </a:r>
          </a:p>
        </p:txBody>
      </p:sp>
      <p:sp>
        <p:nvSpPr>
          <p:cNvPr id="3" name="Vertical Text Placeholder 2"/>
          <p:cNvSpPr>
            <a:spLocks noGrp="1"/>
          </p:cNvSpPr>
          <p:nvPr>
            <p:ph type="body" orient="vert" idx="1" hasCustomPrompt="1"/>
          </p:nvPr>
        </p:nvSpPr>
        <p:spPr>
          <a:xfrm>
            <a:off x="609600" y="1143000"/>
            <a:ext cx="8331200" cy="5448300"/>
          </a:xfrm>
        </p:spPr>
        <p:txBody>
          <a:bodyPr vert="eaVert"/>
          <a:lstStyle>
            <a:lvl5pPr>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CB833D4A-E749-4630-B679-AF3D7F6053F7}" type="datetime1">
              <a:rPr lang="en-US" smtClean="0"/>
              <a:t>8/16/2021</a:t>
            </a:fld>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2978088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lvl1pPr>
              <a:defRPr/>
            </a:lvl1pPr>
            <a:lvl5pPr>
              <a:defRPr/>
            </a:lvl5pPr>
            <a:lvl6pPr>
              <a:defRPr/>
            </a:lvl6pPr>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CDBC261A-A6D7-45D3-97F4-B4AB332073C1}" type="datetime1">
              <a:rPr lang="en-US" smtClean="0"/>
              <a:t>8/16/2021</a:t>
            </a:fld>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3594303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1968322"/>
            <a:ext cx="10363200" cy="1362075"/>
          </a:xfrm>
        </p:spPr>
        <p:txBody>
          <a:bodyPr anchor="b">
            <a:noAutofit/>
          </a:bodyPr>
          <a:lstStyle>
            <a:lvl1pPr algn="l">
              <a:buNone/>
              <a:defRPr sz="4300" b="1" cap="none" baseline="0">
                <a:ln w="12700">
                  <a:solidFill>
                    <a:schemeClr val="accent2">
                      <a:shade val="90000"/>
                      <a:satMod val="150000"/>
                    </a:schemeClr>
                  </a:solidFill>
                </a:ln>
                <a:solidFill>
                  <a:schemeClr val="accent2"/>
                </a:solidFill>
                <a:effectLst/>
              </a:defRPr>
            </a:lvl1pPr>
          </a:lstStyle>
          <a:p>
            <a:r>
              <a:rPr kumimoji="0" lang="en-US"/>
              <a:t>Click to edit Master title style</a:t>
            </a:r>
            <a:endParaRPr kumimoji="0" lang="en-US" dirty="0"/>
          </a:p>
        </p:txBody>
      </p:sp>
      <p:sp>
        <p:nvSpPr>
          <p:cNvPr id="3" name="Text Placeholder 2"/>
          <p:cNvSpPr>
            <a:spLocks noGrp="1"/>
          </p:cNvSpPr>
          <p:nvPr>
            <p:ph type="body" idx="1"/>
          </p:nvPr>
        </p:nvSpPr>
        <p:spPr>
          <a:xfrm>
            <a:off x="963084" y="3367088"/>
            <a:ext cx="103632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Edit Master text styles</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E956D5CC-82E3-4883-A279-666D50E00371}" type="datetime1">
              <a:rPr lang="en-US" smtClean="0"/>
              <a:t>8/16/2021</a:t>
            </a:fld>
            <a:endParaRPr lang="en-US" dirty="0"/>
          </a:p>
        </p:txBody>
      </p:sp>
      <p:sp>
        <p:nvSpPr>
          <p:cNvPr id="8" name="Slide Number Placeholder 5">
            <a:extLst>
              <a:ext uri="{FF2B5EF4-FFF2-40B4-BE49-F238E27FC236}">
                <a16:creationId xmlns:a16="http://schemas.microsoft.com/office/drawing/2014/main" id="{E177DF98-9E0C-4700-8019-0EFEED063DE9}"/>
              </a:ext>
            </a:extLst>
          </p:cNvPr>
          <p:cNvSpPr>
            <a:spLocks noGrp="1"/>
          </p:cNvSpPr>
          <p:nvPr>
            <p:ph type="sldNum" sz="quarter" idx="12"/>
          </p:nvPr>
        </p:nvSpPr>
        <p:spPr>
          <a:xfrm>
            <a:off x="10899648" y="2272"/>
            <a:ext cx="1016000" cy="365760"/>
          </a:xfrm>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270512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609600" y="2249425"/>
            <a:ext cx="5384800" cy="4341875"/>
          </a:xfrm>
        </p:spPr>
        <p:txBody>
          <a:bodyPr/>
          <a:lstStyle>
            <a:lvl1pPr>
              <a:defRPr sz="2000"/>
            </a:lvl1pPr>
            <a:lvl2pPr>
              <a:defRPr sz="1900"/>
            </a:lvl2pPr>
            <a:lvl3pPr>
              <a:defRPr sz="1800"/>
            </a:lvl3pPr>
            <a:lvl4pPr>
              <a:defRPr sz="1800"/>
            </a:lvl4pPr>
            <a:lvl5pPr>
              <a:defRPr sz="1800"/>
            </a:lvl5pPr>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4" name="Content Placeholder 3"/>
          <p:cNvSpPr>
            <a:spLocks noGrp="1"/>
          </p:cNvSpPr>
          <p:nvPr>
            <p:ph sz="half" idx="2"/>
          </p:nvPr>
        </p:nvSpPr>
        <p:spPr>
          <a:xfrm>
            <a:off x="6197600" y="2249425"/>
            <a:ext cx="5384800" cy="4341875"/>
          </a:xfrm>
        </p:spPr>
        <p:txBody>
          <a:bodyPr/>
          <a:lstStyle>
            <a:lvl1pPr>
              <a:defRPr sz="2000"/>
            </a:lvl1pPr>
            <a:lvl2pPr>
              <a:defRPr sz="1900"/>
            </a:lvl2pPr>
            <a:lvl3pPr>
              <a:defRPr sz="1800"/>
            </a:lvl3pPr>
            <a:lvl4pPr>
              <a:defRPr sz="1800"/>
            </a:lvl4pPr>
            <a:lvl5pPr>
              <a:defRPr sz="1800"/>
            </a:lvl5pPr>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3908B987-F1F2-464E-96D0-61392F0D1D10}" type="datetime1">
              <a:rPr lang="en-US" smtClean="0"/>
              <a:t>8/16/2021</a:t>
            </a:fld>
            <a:endParaRPr lang="en-US" dirty="0"/>
          </a:p>
        </p:txBody>
      </p:sp>
      <p:sp>
        <p:nvSpPr>
          <p:cNvPr id="7" name="Slide Number Placeholder 6"/>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3446445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0" orient="horz" pos="2160" userDrawn="1">
          <p15:clr>
            <a:srgbClr val="FBAE40"/>
          </p15:clr>
        </p15:guide>
        <p15:guide id="1"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1143000"/>
            <a:ext cx="11176000" cy="1069848"/>
          </a:xfrm>
        </p:spPr>
        <p:txBody>
          <a:bodyPr anchor="ctr"/>
          <a:lstStyle>
            <a:lvl1pPr>
              <a:defRPr sz="4000" b="0" i="0" cap="none" baseline="0"/>
            </a:lvl1pPr>
          </a:lstStyle>
          <a:p>
            <a:r>
              <a:rPr kumimoji="0" lang="en-US"/>
              <a:t>Click to edit Master title style</a:t>
            </a:r>
          </a:p>
        </p:txBody>
      </p:sp>
      <p:sp>
        <p:nvSpPr>
          <p:cNvPr id="3" name="Text Placeholder 2"/>
          <p:cNvSpPr>
            <a:spLocks noGrp="1"/>
          </p:cNvSpPr>
          <p:nvPr>
            <p:ph type="body" idx="1"/>
          </p:nvPr>
        </p:nvSpPr>
        <p:spPr>
          <a:xfrm>
            <a:off x="508000" y="2244970"/>
            <a:ext cx="5388864" cy="457200"/>
          </a:xfrm>
          <a:solidFill>
            <a:schemeClr val="accent2">
              <a:lumMod val="60000"/>
              <a:lumOff val="4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Edit Master text styles</a:t>
            </a:r>
          </a:p>
        </p:txBody>
      </p:sp>
      <p:sp>
        <p:nvSpPr>
          <p:cNvPr id="5" name="Content Placeholder 4"/>
          <p:cNvSpPr>
            <a:spLocks noGrp="1"/>
          </p:cNvSpPr>
          <p:nvPr>
            <p:ph sz="quarter" idx="2"/>
          </p:nvPr>
        </p:nvSpPr>
        <p:spPr>
          <a:xfrm>
            <a:off x="508000" y="2708519"/>
            <a:ext cx="5388864"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4" name="Text Placeholder 3"/>
          <p:cNvSpPr>
            <a:spLocks noGrp="1"/>
          </p:cNvSpPr>
          <p:nvPr>
            <p:ph type="body" sz="half" idx="3"/>
          </p:nvPr>
        </p:nvSpPr>
        <p:spPr>
          <a:xfrm>
            <a:off x="6294968" y="2244970"/>
            <a:ext cx="5389033" cy="457200"/>
          </a:xfrm>
          <a:solidFill>
            <a:schemeClr val="accent2">
              <a:lumMod val="60000"/>
              <a:lumOff val="4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Edit Master text styles</a:t>
            </a:r>
          </a:p>
        </p:txBody>
      </p:sp>
      <p:sp>
        <p:nvSpPr>
          <p:cNvPr id="6" name="Content Placeholder 5"/>
          <p:cNvSpPr>
            <a:spLocks noGrp="1"/>
          </p:cNvSpPr>
          <p:nvPr>
            <p:ph sz="quarter" idx="4"/>
          </p:nvPr>
        </p:nvSpPr>
        <p:spPr>
          <a:xfrm>
            <a:off x="6291073" y="2708519"/>
            <a:ext cx="5389033"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28" name="Footer Placeholder 27"/>
          <p:cNvSpPr>
            <a:spLocks noGrp="1"/>
          </p:cNvSpPr>
          <p:nvPr>
            <p:ph type="ftr" sz="quarter" idx="12"/>
          </p:nvPr>
        </p:nvSpPr>
        <p:spPr/>
        <p:txBody>
          <a:bodyPr rtlCol="0"/>
          <a:lstStyle/>
          <a:p>
            <a:r>
              <a:rPr lang="en-US" dirty="0"/>
              <a:t>Add a footer</a:t>
            </a:r>
          </a:p>
        </p:txBody>
      </p:sp>
      <p:sp>
        <p:nvSpPr>
          <p:cNvPr id="26" name="Date Placeholder 25"/>
          <p:cNvSpPr>
            <a:spLocks noGrp="1"/>
          </p:cNvSpPr>
          <p:nvPr>
            <p:ph type="dt" sz="half" idx="10"/>
          </p:nvPr>
        </p:nvSpPr>
        <p:spPr/>
        <p:txBody>
          <a:bodyPr rtlCol="0"/>
          <a:lstStyle/>
          <a:p>
            <a:fld id="{992C1947-F390-4726-9596-3735CD33C626}" type="datetime1">
              <a:rPr lang="en-US" smtClean="0"/>
              <a:t>8/16/2021</a:t>
            </a:fld>
            <a:endParaRPr lang="en-US" dirty="0"/>
          </a:p>
        </p:txBody>
      </p:sp>
      <p:sp>
        <p:nvSpPr>
          <p:cNvPr id="27" name="Slide Number Placeholder 26"/>
          <p:cNvSpPr>
            <a:spLocks noGrp="1"/>
          </p:cNvSpPr>
          <p:nvPr>
            <p:ph type="sldNum" sz="quarter" idx="11"/>
          </p:nvPr>
        </p:nvSpPr>
        <p:spPr/>
        <p:txBody>
          <a:bodyPr rtlCol="0"/>
          <a:lstStyle/>
          <a:p>
            <a:fld id="{401CF334-2D5C-4859-84A6-CA7E6E43FAEB}" type="slidenum">
              <a:rPr lang="en-US" smtClean="0"/>
              <a:t>‹#›</a:t>
            </a:fld>
            <a:endParaRPr lang="en-US" dirty="0"/>
          </a:p>
        </p:txBody>
      </p:sp>
    </p:spTree>
    <p:extLst>
      <p:ext uri="{BB962C8B-B14F-4D97-AF65-F5344CB8AC3E}">
        <p14:creationId xmlns:p14="http://schemas.microsoft.com/office/powerpoint/2010/main" val="370716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1143000"/>
            <a:ext cx="10972800" cy="1069848"/>
          </a:xfrm>
        </p:spPr>
        <p:txBody>
          <a:bodyPr anchor="ctr"/>
          <a:lstStyle>
            <a:lvl1pPr>
              <a:defRPr sz="4000">
                <a:solidFill>
                  <a:schemeClr val="tx2"/>
                </a:solidFill>
              </a:defRPr>
            </a:lvl1pPr>
          </a:lstStyle>
          <a:p>
            <a:r>
              <a:rPr kumimoji="0" lang="en-US"/>
              <a:t>Click to edit Master title style</a:t>
            </a:r>
          </a:p>
        </p:txBody>
      </p:sp>
      <p:sp>
        <p:nvSpPr>
          <p:cNvPr id="4" name="Footer Placeholder 3"/>
          <p:cNvSpPr>
            <a:spLocks noGrp="1"/>
          </p:cNvSpPr>
          <p:nvPr>
            <p:ph type="ftr" sz="quarter" idx="11"/>
          </p:nvPr>
        </p:nvSpPr>
        <p:spPr>
          <a:xfrm>
            <a:off x="7010400" y="612648"/>
            <a:ext cx="1767840" cy="457200"/>
          </a:xfrm>
        </p:spPr>
        <p:txBody>
          <a:bodyPr/>
          <a:lstStyle/>
          <a:p>
            <a:r>
              <a:rPr lang="en-US" dirty="0"/>
              <a:t>Add a footer</a:t>
            </a:r>
          </a:p>
        </p:txBody>
      </p:sp>
      <p:sp>
        <p:nvSpPr>
          <p:cNvPr id="3" name="Date Placeholder 2"/>
          <p:cNvSpPr>
            <a:spLocks noGrp="1"/>
          </p:cNvSpPr>
          <p:nvPr>
            <p:ph type="dt" sz="half" idx="10"/>
          </p:nvPr>
        </p:nvSpPr>
        <p:spPr>
          <a:xfrm>
            <a:off x="8778240" y="612648"/>
            <a:ext cx="1276352" cy="457200"/>
          </a:xfrm>
        </p:spPr>
        <p:txBody>
          <a:bodyPr/>
          <a:lstStyle/>
          <a:p>
            <a:fld id="{7D598969-491A-4AB6-A36B-935F4669903F}" type="datetime1">
              <a:rPr lang="en-US" smtClean="0"/>
              <a:t>8/16/2021</a:t>
            </a:fld>
            <a:endParaRPr lang="en-US" dirty="0"/>
          </a:p>
        </p:txBody>
      </p:sp>
      <p:sp>
        <p:nvSpPr>
          <p:cNvPr id="5" name="Slide Number Placeholder 4"/>
          <p:cNvSpPr>
            <a:spLocks noGrp="1"/>
          </p:cNvSpPr>
          <p:nvPr>
            <p:ph type="sldNum" sz="quarter" idx="12"/>
          </p:nvPr>
        </p:nvSpPr>
        <p:spPr>
          <a:xfrm>
            <a:off x="10899648" y="2272"/>
            <a:ext cx="1016000" cy="365760"/>
          </a:xfrm>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3821952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Add a footer</a:t>
            </a:r>
          </a:p>
        </p:txBody>
      </p:sp>
      <p:sp>
        <p:nvSpPr>
          <p:cNvPr id="2" name="Date Placeholder 1"/>
          <p:cNvSpPr>
            <a:spLocks noGrp="1"/>
          </p:cNvSpPr>
          <p:nvPr>
            <p:ph type="dt" sz="half" idx="10"/>
          </p:nvPr>
        </p:nvSpPr>
        <p:spPr/>
        <p:txBody>
          <a:bodyPr/>
          <a:lstStyle/>
          <a:p>
            <a:fld id="{57A4F169-10E4-4908-9FE9-652BF9DBDBBF}" type="datetime1">
              <a:rPr lang="en-US" smtClean="0"/>
              <a:t>8/16/2021</a:t>
            </a:fld>
            <a:endParaRPr lang="en-US" dirty="0"/>
          </a:p>
        </p:txBody>
      </p:sp>
      <p:sp>
        <p:nvSpPr>
          <p:cNvPr id="4" name="Slide Number Placeholder 3"/>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1135695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37995" y="1101970"/>
            <a:ext cx="4511040" cy="877824"/>
          </a:xfrm>
        </p:spPr>
        <p:txBody>
          <a:bodyPr anchor="b"/>
          <a:lstStyle>
            <a:lvl1pPr algn="l">
              <a:buNone/>
              <a:defRPr sz="1800" b="1"/>
            </a:lvl1pPr>
          </a:lstStyle>
          <a:p>
            <a:r>
              <a:rPr kumimoji="0" lang="en-US" dirty="0"/>
              <a:t>Edit Master title style</a:t>
            </a:r>
          </a:p>
        </p:txBody>
      </p:sp>
      <p:sp>
        <p:nvSpPr>
          <p:cNvPr id="4" name="Content Placeholder 3"/>
          <p:cNvSpPr>
            <a:spLocks noGrp="1"/>
          </p:cNvSpPr>
          <p:nvPr>
            <p:ph sz="half" idx="1"/>
          </p:nvPr>
        </p:nvSpPr>
        <p:spPr>
          <a:xfrm>
            <a:off x="203200" y="776287"/>
            <a:ext cx="6803136" cy="5805083"/>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3" name="Text Placeholder 2"/>
          <p:cNvSpPr>
            <a:spLocks noGrp="1"/>
          </p:cNvSpPr>
          <p:nvPr>
            <p:ph type="body" idx="2"/>
          </p:nvPr>
        </p:nvSpPr>
        <p:spPr>
          <a:xfrm>
            <a:off x="7137995" y="2010727"/>
            <a:ext cx="4511040" cy="4580573"/>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28E7F443-2AC3-48CD-A1B3-CC30962960E2}" type="datetime1">
              <a:rPr lang="en-US" smtClean="0"/>
              <a:t>8/16/2021</a:t>
            </a:fld>
            <a:endParaRPr lang="en-US" dirty="0"/>
          </a:p>
        </p:txBody>
      </p:sp>
      <p:sp>
        <p:nvSpPr>
          <p:cNvPr id="7" name="Slide Number Placeholder 6"/>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498685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53913" y="1109161"/>
            <a:ext cx="782404" cy="4681637"/>
          </a:xfrm>
        </p:spPr>
        <p:txBody>
          <a:bodyPr vert="vert270" lIns="45720" tIns="0" rIns="45720" anchor="t"/>
          <a:lstStyle>
            <a:lvl1pPr algn="ctr">
              <a:buNone/>
              <a:defRPr sz="2000" b="1"/>
            </a:lvl1pPr>
          </a:lstStyle>
          <a:p>
            <a:r>
              <a:rPr kumimoji="0"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a:off x="538228" y="1143000"/>
            <a:ext cx="6096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8117924" y="3274309"/>
            <a:ext cx="34544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1802BA4E-B2AF-42B3-B233-7A7C7C60C7BC}" type="datetime1">
              <a:rPr lang="en-US" smtClean="0"/>
              <a:t>8/16/2021</a:t>
            </a:fld>
            <a:endParaRPr lang="en-US" dirty="0"/>
          </a:p>
        </p:txBody>
      </p:sp>
      <p:sp>
        <p:nvSpPr>
          <p:cNvPr id="7" name="Slide Number Placeholder 6"/>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1883619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1" y="366819"/>
            <a:ext cx="12192000" cy="84407"/>
          </a:xfrm>
          <a:prstGeom prst="rect">
            <a:avLst/>
          </a:prstGeom>
          <a:solidFill>
            <a:schemeClr val="accent6">
              <a:lumMod val="60000"/>
              <a:lumOff val="40000"/>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9" name="Rectangle 28"/>
          <p:cNvSpPr/>
          <p:nvPr/>
        </p:nvSpPr>
        <p:spPr>
          <a:xfrm>
            <a:off x="0" y="-1"/>
            <a:ext cx="12192000" cy="310663"/>
          </a:xfrm>
          <a:prstGeom prst="rect">
            <a:avLst/>
          </a:prstGeom>
          <a:solidFill>
            <a:srgbClr val="00206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30" name="Rectangle 29"/>
          <p:cNvSpPr/>
          <p:nvPr/>
        </p:nvSpPr>
        <p:spPr>
          <a:xfrm>
            <a:off x="1" y="308277"/>
            <a:ext cx="12192001" cy="91441"/>
          </a:xfrm>
          <a:prstGeom prst="rect">
            <a:avLst/>
          </a:prstGeom>
          <a:solidFill>
            <a:srgbClr val="0070C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31" name="Rectangle 30"/>
          <p:cNvSpPr/>
          <p:nvPr/>
        </p:nvSpPr>
        <p:spPr>
          <a:xfrm flipV="1">
            <a:off x="7213577" y="360247"/>
            <a:ext cx="4978425" cy="91087"/>
          </a:xfrm>
          <a:prstGeom prst="rect">
            <a:avLst/>
          </a:prstGeom>
          <a:solidFill>
            <a:srgbClr val="00206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32" name="Rectangle 31"/>
          <p:cNvSpPr/>
          <p:nvPr/>
        </p:nvSpPr>
        <p:spPr>
          <a:xfrm flipV="1">
            <a:off x="7213601" y="440113"/>
            <a:ext cx="4978401" cy="180035"/>
          </a:xfrm>
          <a:prstGeom prst="rect">
            <a:avLst/>
          </a:prstGeom>
          <a:solidFill>
            <a:srgbClr val="0070C0">
              <a:alpha val="5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useBgFill="1">
        <p:nvSpPr>
          <p:cNvPr id="33" name="Rounded Rectangle 32"/>
          <p:cNvSpPr/>
          <p:nvPr/>
        </p:nvSpPr>
        <p:spPr bwMode="white">
          <a:xfrm>
            <a:off x="7209785" y="497504"/>
            <a:ext cx="408432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useBgFill="1">
        <p:nvSpPr>
          <p:cNvPr id="34" name="Rounded Rectangle 33"/>
          <p:cNvSpPr/>
          <p:nvPr/>
        </p:nvSpPr>
        <p:spPr bwMode="white">
          <a:xfrm>
            <a:off x="9831528" y="588943"/>
            <a:ext cx="21336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35" name="Rectangle 34"/>
          <p:cNvSpPr/>
          <p:nvPr/>
        </p:nvSpPr>
        <p:spPr bwMode="invGray">
          <a:xfrm>
            <a:off x="12113288" y="-2001"/>
            <a:ext cx="76835"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36" name="Rectangle 35"/>
          <p:cNvSpPr/>
          <p:nvPr/>
        </p:nvSpPr>
        <p:spPr bwMode="invGray">
          <a:xfrm>
            <a:off x="12059308" y="-2001"/>
            <a:ext cx="3657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37" name="Rectangle 36"/>
          <p:cNvSpPr/>
          <p:nvPr/>
        </p:nvSpPr>
        <p:spPr bwMode="invGray">
          <a:xfrm>
            <a:off x="12033904" y="-2001"/>
            <a:ext cx="12192"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38" name="Rectangle 37"/>
          <p:cNvSpPr/>
          <p:nvPr/>
        </p:nvSpPr>
        <p:spPr bwMode="invGray">
          <a:xfrm>
            <a:off x="11967231" y="-2001"/>
            <a:ext cx="36576"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39" name="Rectangle 38"/>
          <p:cNvSpPr/>
          <p:nvPr/>
        </p:nvSpPr>
        <p:spPr bwMode="invGray">
          <a:xfrm>
            <a:off x="11887569" y="380"/>
            <a:ext cx="73152"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40" name="Rectangle 39"/>
          <p:cNvSpPr/>
          <p:nvPr/>
        </p:nvSpPr>
        <p:spPr bwMode="invGray">
          <a:xfrm>
            <a:off x="11831300" y="380"/>
            <a:ext cx="12192"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2" name="Title Placeholder 21"/>
          <p:cNvSpPr>
            <a:spLocks noGrp="1"/>
          </p:cNvSpPr>
          <p:nvPr>
            <p:ph type="title"/>
          </p:nvPr>
        </p:nvSpPr>
        <p:spPr>
          <a:xfrm>
            <a:off x="609600" y="1143000"/>
            <a:ext cx="10972800" cy="1066800"/>
          </a:xfrm>
          <a:prstGeom prst="rect">
            <a:avLst/>
          </a:prstGeom>
        </p:spPr>
        <p:txBody>
          <a:bodyPr vert="horz" anchor="ctr">
            <a:normAutofit/>
          </a:bodyPr>
          <a:lstStyle/>
          <a:p>
            <a:r>
              <a:rPr kumimoji="0" lang="en-US"/>
              <a:t>Click to edit Master title style</a:t>
            </a:r>
            <a:endParaRPr kumimoji="0" lang="en-US" dirty="0"/>
          </a:p>
        </p:txBody>
      </p:sp>
      <p:sp>
        <p:nvSpPr>
          <p:cNvPr id="13" name="Text Placeholder 12"/>
          <p:cNvSpPr>
            <a:spLocks noGrp="1"/>
          </p:cNvSpPr>
          <p:nvPr>
            <p:ph type="body" idx="1"/>
          </p:nvPr>
        </p:nvSpPr>
        <p:spPr>
          <a:xfrm>
            <a:off x="609600" y="2249424"/>
            <a:ext cx="10972800" cy="4325112"/>
          </a:xfrm>
          <a:prstGeom prst="rect">
            <a:avLst/>
          </a:prstGeom>
        </p:spPr>
        <p:txBody>
          <a:bodyPr vert="horz">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p:cNvSpPr>
            <a:spLocks noGrp="1"/>
          </p:cNvSpPr>
          <p:nvPr>
            <p:ph type="ftr" sz="quarter" idx="3"/>
          </p:nvPr>
        </p:nvSpPr>
        <p:spPr>
          <a:xfrm>
            <a:off x="7010400" y="612648"/>
            <a:ext cx="1767840" cy="457200"/>
          </a:xfrm>
          <a:prstGeom prst="rect">
            <a:avLst/>
          </a:prstGeom>
        </p:spPr>
        <p:txBody>
          <a:bodyPr vert="horz"/>
          <a:lstStyle>
            <a:lvl1pPr algn="r" eaLnBrk="1" latinLnBrk="0" hangingPunct="1">
              <a:defRPr kumimoji="0" sz="1100">
                <a:solidFill>
                  <a:schemeClr val="accent2">
                    <a:lumMod val="75000"/>
                  </a:schemeClr>
                </a:solidFill>
              </a:defRPr>
            </a:lvl1pPr>
          </a:lstStyle>
          <a:p>
            <a:r>
              <a:rPr lang="en-US"/>
              <a:t>Add a footer</a:t>
            </a:r>
            <a:endParaRPr lang="en-US" dirty="0"/>
          </a:p>
        </p:txBody>
      </p:sp>
      <p:sp>
        <p:nvSpPr>
          <p:cNvPr id="14" name="Date Placeholder 13"/>
          <p:cNvSpPr>
            <a:spLocks noGrp="1"/>
          </p:cNvSpPr>
          <p:nvPr>
            <p:ph type="dt" sz="half" idx="2"/>
          </p:nvPr>
        </p:nvSpPr>
        <p:spPr>
          <a:xfrm>
            <a:off x="8782048" y="612648"/>
            <a:ext cx="1276352" cy="457200"/>
          </a:xfrm>
          <a:prstGeom prst="rect">
            <a:avLst/>
          </a:prstGeom>
        </p:spPr>
        <p:txBody>
          <a:bodyPr vert="horz"/>
          <a:lstStyle>
            <a:lvl1pPr algn="l" eaLnBrk="1" latinLnBrk="0" hangingPunct="1">
              <a:defRPr kumimoji="0" sz="1100">
                <a:solidFill>
                  <a:schemeClr val="accent2">
                    <a:lumMod val="75000"/>
                  </a:schemeClr>
                </a:solidFill>
              </a:defRPr>
            </a:lvl1pPr>
          </a:lstStyle>
          <a:p>
            <a:fld id="{CAFD61BA-79AE-4FC9-B1CA-B09E4212DE51}" type="datetime1">
              <a:rPr lang="en-US" smtClean="0"/>
              <a:t>8/16/2021</a:t>
            </a:fld>
            <a:endParaRPr lang="en-US" dirty="0"/>
          </a:p>
        </p:txBody>
      </p:sp>
      <p:sp>
        <p:nvSpPr>
          <p:cNvPr id="23" name="Slide Number Placeholder 22"/>
          <p:cNvSpPr>
            <a:spLocks noGrp="1"/>
          </p:cNvSpPr>
          <p:nvPr>
            <p:ph type="sldNum" sz="quarter" idx="4"/>
          </p:nvPr>
        </p:nvSpPr>
        <p:spPr>
          <a:xfrm>
            <a:off x="10899648" y="2272"/>
            <a:ext cx="1016000" cy="365760"/>
          </a:xfrm>
          <a:prstGeom prst="rect">
            <a:avLst/>
          </a:prstGeom>
        </p:spPr>
        <p:txBody>
          <a:bodyPr vert="horz" anchor="b"/>
          <a:lstStyle>
            <a:lvl1pPr algn="r" eaLnBrk="1" latinLnBrk="0" hangingPunct="1">
              <a:defRPr kumimoji="0" sz="1800">
                <a:solidFill>
                  <a:srgbClr val="FFFFFF"/>
                </a:solidFill>
              </a:defRPr>
            </a:lvl1pPr>
          </a:lstStyle>
          <a:p>
            <a:fld id="{401CF334-2D5C-4859-84A6-CA7E6E43FAEB}" type="slidenum">
              <a:rPr lang="en-US" smtClean="0"/>
              <a:t>‹#›</a:t>
            </a:fld>
            <a:endParaRPr lang="en-US" dirty="0"/>
          </a:p>
        </p:txBody>
      </p:sp>
      <p:pic>
        <p:nvPicPr>
          <p:cNvPr id="2" name="Picture 1">
            <a:extLst>
              <a:ext uri="{FF2B5EF4-FFF2-40B4-BE49-F238E27FC236}">
                <a16:creationId xmlns:a16="http://schemas.microsoft.com/office/drawing/2014/main" id="{73CAEB98-B1DB-456F-8A84-A52B2BBC3A78}"/>
              </a:ext>
            </a:extLst>
          </p:cNvPr>
          <p:cNvPicPr>
            <a:picLocks noChangeAspect="1"/>
          </p:cNvPicPr>
          <p:nvPr userDrawn="1"/>
        </p:nvPicPr>
        <p:blipFill>
          <a:blip r:embed="rId13"/>
          <a:stretch>
            <a:fillRect/>
          </a:stretch>
        </p:blipFill>
        <p:spPr>
          <a:xfrm>
            <a:off x="10728833" y="6226607"/>
            <a:ext cx="1463167" cy="646232"/>
          </a:xfrm>
          <a:prstGeom prst="rect">
            <a:avLst/>
          </a:prstGeom>
        </p:spPr>
      </p:pic>
    </p:spTree>
    <p:extLst>
      <p:ext uri="{BB962C8B-B14F-4D97-AF65-F5344CB8AC3E}">
        <p14:creationId xmlns:p14="http://schemas.microsoft.com/office/powerpoint/2010/main" val="213217172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lumMod val="75000"/>
          </a:schemeClr>
        </a:buClr>
        <a:buFont typeface="Georgia"/>
        <a:buChar char="•"/>
        <a:defRPr kumimoji="0" sz="2800" kern="1200">
          <a:solidFill>
            <a:schemeClr val="tx2"/>
          </a:solidFill>
          <a:latin typeface="+mn-lt"/>
          <a:ea typeface="+mn-ea"/>
          <a:cs typeface="+mn-cs"/>
        </a:defRPr>
      </a:lvl1pPr>
      <a:lvl2pPr marL="658368" indent="-246888" algn="l" rtl="0" eaLnBrk="1" latinLnBrk="0" hangingPunct="1">
        <a:spcBef>
          <a:spcPts val="300"/>
        </a:spcBef>
        <a:buClr>
          <a:schemeClr val="accent2">
            <a:lumMod val="75000"/>
          </a:schemeClr>
        </a:buClr>
        <a:buFont typeface="Georgia"/>
        <a:buChar char="▫"/>
        <a:defRPr kumimoji="0" sz="2600" kern="1200">
          <a:solidFill>
            <a:schemeClr val="tx2"/>
          </a:solidFill>
          <a:latin typeface="+mn-lt"/>
          <a:ea typeface="+mn-ea"/>
          <a:cs typeface="+mn-cs"/>
        </a:defRPr>
      </a:lvl2pPr>
      <a:lvl3pPr marL="923544" indent="-219456" algn="l" rtl="0" eaLnBrk="1" latinLnBrk="0" hangingPunct="1">
        <a:spcBef>
          <a:spcPts val="300"/>
        </a:spcBef>
        <a:buClr>
          <a:schemeClr val="accent1">
            <a:lumMod val="50000"/>
          </a:schemeClr>
        </a:buClr>
        <a:buFont typeface="Wingdings 2" panose="05020102010507070707" pitchFamily="18" charset="2"/>
        <a:buChar char=""/>
        <a:defRPr kumimoji="0" sz="2400" kern="1200">
          <a:solidFill>
            <a:schemeClr val="tx2"/>
          </a:solidFill>
          <a:latin typeface="+mn-lt"/>
          <a:ea typeface="+mn-ea"/>
          <a:cs typeface="+mn-cs"/>
        </a:defRPr>
      </a:lvl3pPr>
      <a:lvl4pPr marL="1179576" indent="-201168" algn="l" rtl="0" eaLnBrk="1" latinLnBrk="0" hangingPunct="1">
        <a:spcBef>
          <a:spcPts val="300"/>
        </a:spcBef>
        <a:buClr>
          <a:schemeClr val="accent1">
            <a:lumMod val="50000"/>
          </a:schemeClr>
        </a:buClr>
        <a:buFont typeface="Wingdings 2" panose="05020102010507070707" pitchFamily="18" charset="2"/>
        <a:buChar char=""/>
        <a:defRPr kumimoji="0" sz="2200" kern="1200">
          <a:solidFill>
            <a:schemeClr val="tx2"/>
          </a:solidFill>
          <a:latin typeface="+mn-lt"/>
          <a:ea typeface="+mn-ea"/>
          <a:cs typeface="+mn-cs"/>
        </a:defRPr>
      </a:lvl4pPr>
      <a:lvl5pPr marL="1389888" indent="-182880" algn="l" rtl="0" eaLnBrk="1" latinLnBrk="0" hangingPunct="1">
        <a:spcBef>
          <a:spcPts val="300"/>
        </a:spcBef>
        <a:buClr>
          <a:schemeClr val="accent1">
            <a:lumMod val="50000"/>
          </a:schemeClr>
        </a:buClr>
        <a:buFont typeface="Wingdings 2" panose="05020102010507070707" pitchFamily="18" charset="2"/>
        <a:buChar char=""/>
        <a:defRPr kumimoji="0" sz="2000" kern="1200">
          <a:solidFill>
            <a:schemeClr val="tx2"/>
          </a:solidFill>
          <a:latin typeface="+mn-lt"/>
          <a:ea typeface="+mn-ea"/>
          <a:cs typeface="+mn-cs"/>
        </a:defRPr>
      </a:lvl5pPr>
      <a:lvl6pPr marL="1609344" indent="-182880" algn="l" rtl="0" eaLnBrk="1" latinLnBrk="0" hangingPunct="1">
        <a:spcBef>
          <a:spcPts val="300"/>
        </a:spcBef>
        <a:buClr>
          <a:schemeClr val="accent1">
            <a:lumMod val="50000"/>
          </a:schemeClr>
        </a:buClr>
        <a:buFont typeface="Wingdings 2" panose="05020102010507070707" pitchFamily="18" charset="2"/>
        <a:buChar char=""/>
        <a:defRPr kumimoji="0" sz="1800" kern="1200">
          <a:solidFill>
            <a:schemeClr val="tx2"/>
          </a:solidFill>
          <a:latin typeface="+mn-lt"/>
          <a:ea typeface="+mn-ea"/>
          <a:cs typeface="+mn-cs"/>
        </a:defRPr>
      </a:lvl6pPr>
      <a:lvl7pPr marL="1828800" indent="-182880" algn="l" rtl="0" eaLnBrk="1" latinLnBrk="0" hangingPunct="1">
        <a:spcBef>
          <a:spcPts val="300"/>
        </a:spcBef>
        <a:buClr>
          <a:schemeClr val="accent1">
            <a:lumMod val="50000"/>
          </a:schemeClr>
        </a:buClr>
        <a:buFont typeface="Wingdings 2" panose="05020102010507070707" pitchFamily="18" charset="2"/>
        <a:buChar char=""/>
        <a:defRPr kumimoji="0" sz="1600" kern="1200">
          <a:solidFill>
            <a:schemeClr val="tx2"/>
          </a:solidFill>
          <a:latin typeface="+mn-lt"/>
          <a:ea typeface="+mn-ea"/>
          <a:cs typeface="+mn-cs"/>
        </a:defRPr>
      </a:lvl7pPr>
      <a:lvl8pPr marL="2029968" indent="-182880" algn="l" rtl="0" eaLnBrk="1" latinLnBrk="0" hangingPunct="1">
        <a:spcBef>
          <a:spcPts val="300"/>
        </a:spcBef>
        <a:buClr>
          <a:schemeClr val="accent1">
            <a:lumMod val="50000"/>
          </a:schemeClr>
        </a:buClr>
        <a:buFont typeface="Wingdings 2" panose="05020102010507070707" pitchFamily="18" charset="2"/>
        <a:buChar char=""/>
        <a:defRPr kumimoji="0" sz="1500" kern="1200">
          <a:solidFill>
            <a:schemeClr val="tx2"/>
          </a:solidFill>
          <a:latin typeface="+mn-lt"/>
          <a:ea typeface="+mn-ea"/>
          <a:cs typeface="+mn-cs"/>
        </a:defRPr>
      </a:lvl8pPr>
      <a:lvl9pPr marL="2240280" indent="-182880" algn="l" rtl="0" eaLnBrk="1" latinLnBrk="0" hangingPunct="1">
        <a:spcBef>
          <a:spcPts val="300"/>
        </a:spcBef>
        <a:buClr>
          <a:schemeClr val="accent1">
            <a:lumMod val="50000"/>
          </a:schemeClr>
        </a:buClr>
        <a:buFont typeface="Wingdings 2" panose="05020102010507070707" pitchFamily="18" charset="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extLst>
    <p:ext uri="{27BBF7A9-308A-43DC-89C8-2F10F3537804}">
      <p15:sldGuideLst xmlns:p15="http://schemas.microsoft.com/office/powerpoint/2012/main">
        <p15:guide id="0" orient="horz" pos="2160" userDrawn="1">
          <p15:clr>
            <a:srgbClr val="F26B43"/>
          </p15:clr>
        </p15:guide>
        <p15:guide id="1" pos="3840" userDrawn="1">
          <p15:clr>
            <a:srgbClr val="F26B43"/>
          </p15:clr>
        </p15:guide>
        <p15:guide id="2" orient="horz" pos="415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emf"/></Relationships>
</file>

<file path=ppt/slides/_rels/slide1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0.emf"/></Relationships>
</file>

<file path=ppt/slides/_rels/slide4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2.emf"/></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7818" y="2341874"/>
            <a:ext cx="11679382" cy="1470025"/>
          </a:xfrm>
        </p:spPr>
        <p:txBody>
          <a:bodyPr>
            <a:normAutofit/>
          </a:bodyPr>
          <a:lstStyle/>
          <a:p>
            <a:r>
              <a:rPr lang="en-US" sz="4800" dirty="0"/>
              <a:t>District One Advanced Traffic Safety Academy</a:t>
            </a:r>
          </a:p>
        </p:txBody>
      </p:sp>
      <p:sp>
        <p:nvSpPr>
          <p:cNvPr id="3" name="Subtitle 2"/>
          <p:cNvSpPr>
            <a:spLocks noGrp="1"/>
          </p:cNvSpPr>
          <p:nvPr>
            <p:ph type="subTitle" idx="1"/>
          </p:nvPr>
        </p:nvSpPr>
        <p:spPr>
          <a:xfrm>
            <a:off x="609600" y="3899938"/>
            <a:ext cx="6604000" cy="602614"/>
          </a:xfrm>
        </p:spPr>
        <p:txBody>
          <a:bodyPr/>
          <a:lstStyle/>
          <a:p>
            <a:r>
              <a:rPr lang="en-US" dirty="0"/>
              <a:t>Presented by: Larry Hagen, P.E., PTOE, RSP</a:t>
            </a:r>
          </a:p>
        </p:txBody>
      </p:sp>
      <p:sp>
        <p:nvSpPr>
          <p:cNvPr id="5" name="TextBox 4">
            <a:extLst>
              <a:ext uri="{FF2B5EF4-FFF2-40B4-BE49-F238E27FC236}">
                <a16:creationId xmlns:a16="http://schemas.microsoft.com/office/drawing/2014/main" id="{B895732C-A844-4AAA-B97F-B77C2BBE67CB}"/>
              </a:ext>
            </a:extLst>
          </p:cNvPr>
          <p:cNvSpPr txBox="1"/>
          <p:nvPr/>
        </p:nvSpPr>
        <p:spPr>
          <a:xfrm>
            <a:off x="5415861" y="4859937"/>
            <a:ext cx="6296083" cy="1200329"/>
          </a:xfrm>
          <a:prstGeom prst="rect">
            <a:avLst/>
          </a:prstGeom>
          <a:noFill/>
        </p:spPr>
        <p:txBody>
          <a:bodyPr wrap="none" rtlCol="0">
            <a:spAutoFit/>
          </a:bodyPr>
          <a:lstStyle/>
          <a:p>
            <a:pPr algn="r"/>
            <a:r>
              <a:rPr lang="en-US" sz="3600" b="1" dirty="0">
                <a:solidFill>
                  <a:srgbClr val="002060"/>
                </a:solidFill>
                <a:effectLst>
                  <a:outerShdw blurRad="38100" dist="38100" dir="2700000" algn="tl">
                    <a:srgbClr val="000000">
                      <a:alpha val="43137"/>
                    </a:srgbClr>
                  </a:outerShdw>
                </a:effectLst>
              </a:rPr>
              <a:t>Session 4 – Advanced Signalized</a:t>
            </a:r>
          </a:p>
          <a:p>
            <a:pPr algn="r"/>
            <a:r>
              <a:rPr lang="en-US" sz="3600" b="1" dirty="0">
                <a:solidFill>
                  <a:srgbClr val="002060"/>
                </a:solidFill>
                <a:effectLst>
                  <a:outerShdw blurRad="38100" dist="38100" dir="2700000" algn="tl">
                    <a:srgbClr val="000000">
                      <a:alpha val="43137"/>
                    </a:srgbClr>
                  </a:outerShdw>
                </a:effectLst>
              </a:rPr>
              <a:t>Intersection Safety Treatments</a:t>
            </a:r>
          </a:p>
        </p:txBody>
      </p:sp>
      <p:pic>
        <p:nvPicPr>
          <p:cNvPr id="7" name="Picture 6" descr="Logo, company name&#10;&#10;Description automatically generated">
            <a:extLst>
              <a:ext uri="{FF2B5EF4-FFF2-40B4-BE49-F238E27FC236}">
                <a16:creationId xmlns:a16="http://schemas.microsoft.com/office/drawing/2014/main" id="{8CD5891C-4A4B-47B0-893C-E2172E2130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1538" y="6211668"/>
            <a:ext cx="1460462" cy="646332"/>
          </a:xfrm>
          <a:prstGeom prst="rect">
            <a:avLst/>
          </a:prstGeom>
        </p:spPr>
      </p:pic>
      <p:pic>
        <p:nvPicPr>
          <p:cNvPr id="6" name="Picture 5">
            <a:extLst>
              <a:ext uri="{FF2B5EF4-FFF2-40B4-BE49-F238E27FC236}">
                <a16:creationId xmlns:a16="http://schemas.microsoft.com/office/drawing/2014/main" id="{A2CBB366-F4FA-4AAF-BA13-C38B2B1F7B2C}"/>
              </a:ext>
            </a:extLst>
          </p:cNvPr>
          <p:cNvPicPr>
            <a:picLocks noChangeAspect="1"/>
          </p:cNvPicPr>
          <p:nvPr/>
        </p:nvPicPr>
        <p:blipFill>
          <a:blip r:embed="rId4"/>
          <a:stretch>
            <a:fillRect/>
          </a:stretch>
        </p:blipFill>
        <p:spPr>
          <a:xfrm>
            <a:off x="480056" y="4693295"/>
            <a:ext cx="2944623" cy="1627773"/>
          </a:xfrm>
          <a:prstGeom prst="rect">
            <a:avLst/>
          </a:prstGeom>
        </p:spPr>
      </p:pic>
    </p:spTree>
    <p:extLst>
      <p:ext uri="{BB962C8B-B14F-4D97-AF65-F5344CB8AC3E}">
        <p14:creationId xmlns:p14="http://schemas.microsoft.com/office/powerpoint/2010/main" val="706305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BD33-5067-4F01-BDEF-A8B7A10CE941}"/>
              </a:ext>
            </a:extLst>
          </p:cNvPr>
          <p:cNvSpPr>
            <a:spLocks noGrp="1"/>
          </p:cNvSpPr>
          <p:nvPr>
            <p:ph type="title"/>
          </p:nvPr>
        </p:nvSpPr>
        <p:spPr/>
        <p:txBody>
          <a:bodyPr>
            <a:normAutofit/>
          </a:bodyPr>
          <a:lstStyle/>
          <a:p>
            <a:endParaRPr lang="en-US"/>
          </a:p>
        </p:txBody>
      </p:sp>
      <p:pic>
        <p:nvPicPr>
          <p:cNvPr id="5" name="Picture 4">
            <a:extLst>
              <a:ext uri="{FF2B5EF4-FFF2-40B4-BE49-F238E27FC236}">
                <a16:creationId xmlns:a16="http://schemas.microsoft.com/office/drawing/2014/main" id="{840C728A-E505-4B71-8DEC-6E1B38D93908}"/>
              </a:ext>
            </a:extLst>
          </p:cNvPr>
          <p:cNvPicPr>
            <a:picLocks noChangeAspect="1"/>
          </p:cNvPicPr>
          <p:nvPr/>
        </p:nvPicPr>
        <p:blipFill>
          <a:blip r:embed="rId3"/>
          <a:stretch>
            <a:fillRect/>
          </a:stretch>
        </p:blipFill>
        <p:spPr>
          <a:xfrm>
            <a:off x="0" y="647658"/>
            <a:ext cx="12192000" cy="4084080"/>
          </a:xfrm>
          <a:prstGeom prst="rect">
            <a:avLst/>
          </a:prstGeom>
        </p:spPr>
      </p:pic>
      <p:pic>
        <p:nvPicPr>
          <p:cNvPr id="6" name="Picture 5">
            <a:extLst>
              <a:ext uri="{FF2B5EF4-FFF2-40B4-BE49-F238E27FC236}">
                <a16:creationId xmlns:a16="http://schemas.microsoft.com/office/drawing/2014/main" id="{5F01711A-C457-4AE0-B189-A9FDBF1D51C2}"/>
              </a:ext>
            </a:extLst>
          </p:cNvPr>
          <p:cNvPicPr>
            <a:picLocks noChangeAspect="1"/>
          </p:cNvPicPr>
          <p:nvPr/>
        </p:nvPicPr>
        <p:blipFill>
          <a:blip r:embed="rId4"/>
          <a:stretch>
            <a:fillRect/>
          </a:stretch>
        </p:blipFill>
        <p:spPr>
          <a:xfrm>
            <a:off x="-38912" y="4627812"/>
            <a:ext cx="12192000" cy="1260000"/>
          </a:xfrm>
          <a:prstGeom prst="rect">
            <a:avLst/>
          </a:prstGeom>
        </p:spPr>
      </p:pic>
      <p:sp>
        <p:nvSpPr>
          <p:cNvPr id="3" name="Slide Number Placeholder 2">
            <a:extLst>
              <a:ext uri="{FF2B5EF4-FFF2-40B4-BE49-F238E27FC236}">
                <a16:creationId xmlns:a16="http://schemas.microsoft.com/office/drawing/2014/main" id="{4C89E02B-FF09-4FC8-A50C-0D740161E446}"/>
              </a:ext>
            </a:extLst>
          </p:cNvPr>
          <p:cNvSpPr>
            <a:spLocks noGrp="1"/>
          </p:cNvSpPr>
          <p:nvPr>
            <p:ph type="sldNum" sz="quarter" idx="12"/>
          </p:nvPr>
        </p:nvSpPr>
        <p:spPr/>
        <p:txBody>
          <a:bodyPr/>
          <a:lstStyle/>
          <a:p>
            <a:fld id="{401CF334-2D5C-4859-84A6-CA7E6E43FAEB}" type="slidenum">
              <a:rPr lang="en-US" smtClean="0"/>
              <a:t>10</a:t>
            </a:fld>
            <a:endParaRPr lang="en-US" dirty="0"/>
          </a:p>
        </p:txBody>
      </p:sp>
    </p:spTree>
    <p:extLst>
      <p:ext uri="{BB962C8B-B14F-4D97-AF65-F5344CB8AC3E}">
        <p14:creationId xmlns:p14="http://schemas.microsoft.com/office/powerpoint/2010/main" val="1900598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8326E-DA07-407C-9AD4-59D166DD4EA3}"/>
              </a:ext>
            </a:extLst>
          </p:cNvPr>
          <p:cNvSpPr>
            <a:spLocks noGrp="1"/>
          </p:cNvSpPr>
          <p:nvPr>
            <p:ph type="title"/>
          </p:nvPr>
        </p:nvSpPr>
        <p:spPr/>
        <p:txBody>
          <a:bodyPr>
            <a:normAutofit/>
          </a:bodyPr>
          <a:lstStyle/>
          <a:p>
            <a:endParaRPr lang="en-US"/>
          </a:p>
        </p:txBody>
      </p:sp>
      <p:sp>
        <p:nvSpPr>
          <p:cNvPr id="3" name="Content Placeholder 2">
            <a:extLst>
              <a:ext uri="{FF2B5EF4-FFF2-40B4-BE49-F238E27FC236}">
                <a16:creationId xmlns:a16="http://schemas.microsoft.com/office/drawing/2014/main" id="{F0B3EA02-43E5-46A0-9177-B2EE9AB16066}"/>
              </a:ext>
            </a:extLst>
          </p:cNvPr>
          <p:cNvSpPr>
            <a:spLocks noGrp="1"/>
          </p:cNvSpPr>
          <p:nvPr>
            <p:ph idx="1"/>
          </p:nvPr>
        </p:nvSpPr>
        <p:spPr/>
        <p:txBody>
          <a:bodyPr/>
          <a:lstStyle/>
          <a:p>
            <a:endParaRPr lang="en-US"/>
          </a:p>
        </p:txBody>
      </p:sp>
      <p:grpSp>
        <p:nvGrpSpPr>
          <p:cNvPr id="7" name="Group 6">
            <a:extLst>
              <a:ext uri="{FF2B5EF4-FFF2-40B4-BE49-F238E27FC236}">
                <a16:creationId xmlns:a16="http://schemas.microsoft.com/office/drawing/2014/main" id="{C8BE213A-18F9-40FB-B1D8-E11CAD950DD8}"/>
              </a:ext>
            </a:extLst>
          </p:cNvPr>
          <p:cNvGrpSpPr/>
          <p:nvPr/>
        </p:nvGrpSpPr>
        <p:grpSpPr>
          <a:xfrm>
            <a:off x="0" y="281940"/>
            <a:ext cx="12192000" cy="5926037"/>
            <a:chOff x="0" y="644375"/>
            <a:chExt cx="12192000" cy="5743431"/>
          </a:xfrm>
        </p:grpSpPr>
        <p:pic>
          <p:nvPicPr>
            <p:cNvPr id="5" name="Picture 4">
              <a:extLst>
                <a:ext uri="{FF2B5EF4-FFF2-40B4-BE49-F238E27FC236}">
                  <a16:creationId xmlns:a16="http://schemas.microsoft.com/office/drawing/2014/main" id="{EF84F3C9-0C2C-4A55-AFF9-1B465A55D8F4}"/>
                </a:ext>
              </a:extLst>
            </p:cNvPr>
            <p:cNvPicPr>
              <a:picLocks noChangeAspect="1"/>
            </p:cNvPicPr>
            <p:nvPr/>
          </p:nvPicPr>
          <p:blipFill>
            <a:blip r:embed="rId2"/>
            <a:stretch>
              <a:fillRect/>
            </a:stretch>
          </p:blipFill>
          <p:spPr>
            <a:xfrm>
              <a:off x="0" y="644375"/>
              <a:ext cx="12192000" cy="1250156"/>
            </a:xfrm>
            <a:prstGeom prst="rect">
              <a:avLst/>
            </a:prstGeom>
          </p:spPr>
        </p:pic>
        <p:pic>
          <p:nvPicPr>
            <p:cNvPr id="6" name="Picture 5">
              <a:extLst>
                <a:ext uri="{FF2B5EF4-FFF2-40B4-BE49-F238E27FC236}">
                  <a16:creationId xmlns:a16="http://schemas.microsoft.com/office/drawing/2014/main" id="{7DB469F4-F8A8-4A81-A8B9-1C241DE8B03A}"/>
                </a:ext>
              </a:extLst>
            </p:cNvPr>
            <p:cNvPicPr>
              <a:picLocks noChangeAspect="1"/>
            </p:cNvPicPr>
            <p:nvPr/>
          </p:nvPicPr>
          <p:blipFill>
            <a:blip r:embed="rId3"/>
            <a:stretch>
              <a:fillRect/>
            </a:stretch>
          </p:blipFill>
          <p:spPr>
            <a:xfrm>
              <a:off x="0" y="1851524"/>
              <a:ext cx="12192000" cy="4536282"/>
            </a:xfrm>
            <a:prstGeom prst="rect">
              <a:avLst/>
            </a:prstGeom>
          </p:spPr>
        </p:pic>
      </p:grpSp>
      <p:sp>
        <p:nvSpPr>
          <p:cNvPr id="4" name="Slide Number Placeholder 3">
            <a:extLst>
              <a:ext uri="{FF2B5EF4-FFF2-40B4-BE49-F238E27FC236}">
                <a16:creationId xmlns:a16="http://schemas.microsoft.com/office/drawing/2014/main" id="{B841E22C-F801-42AA-9E38-595297BB46B4}"/>
              </a:ext>
            </a:extLst>
          </p:cNvPr>
          <p:cNvSpPr>
            <a:spLocks noGrp="1"/>
          </p:cNvSpPr>
          <p:nvPr>
            <p:ph type="sldNum" sz="quarter" idx="12"/>
          </p:nvPr>
        </p:nvSpPr>
        <p:spPr/>
        <p:txBody>
          <a:bodyPr/>
          <a:lstStyle/>
          <a:p>
            <a:fld id="{401CF334-2D5C-4859-84A6-CA7E6E43FAEB}" type="slidenum">
              <a:rPr lang="en-US" smtClean="0"/>
              <a:t>11</a:t>
            </a:fld>
            <a:endParaRPr lang="en-US" dirty="0"/>
          </a:p>
        </p:txBody>
      </p:sp>
    </p:spTree>
    <p:extLst>
      <p:ext uri="{BB962C8B-B14F-4D97-AF65-F5344CB8AC3E}">
        <p14:creationId xmlns:p14="http://schemas.microsoft.com/office/powerpoint/2010/main" val="1737024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8326E-DA07-407C-9AD4-59D166DD4EA3}"/>
              </a:ext>
            </a:extLst>
          </p:cNvPr>
          <p:cNvSpPr>
            <a:spLocks noGrp="1"/>
          </p:cNvSpPr>
          <p:nvPr>
            <p:ph type="title"/>
          </p:nvPr>
        </p:nvSpPr>
        <p:spPr/>
        <p:txBody>
          <a:bodyPr>
            <a:normAutofit/>
          </a:bodyPr>
          <a:lstStyle/>
          <a:p>
            <a:endParaRPr lang="en-US"/>
          </a:p>
        </p:txBody>
      </p:sp>
      <p:sp>
        <p:nvSpPr>
          <p:cNvPr id="3" name="Content Placeholder 2">
            <a:extLst>
              <a:ext uri="{FF2B5EF4-FFF2-40B4-BE49-F238E27FC236}">
                <a16:creationId xmlns:a16="http://schemas.microsoft.com/office/drawing/2014/main" id="{F0B3EA02-43E5-46A0-9177-B2EE9AB16066}"/>
              </a:ext>
            </a:extLst>
          </p:cNvPr>
          <p:cNvSpPr>
            <a:spLocks noGrp="1"/>
          </p:cNvSpPr>
          <p:nvPr>
            <p:ph idx="1"/>
          </p:nvPr>
        </p:nvSpPr>
        <p:spPr/>
        <p:txBody>
          <a:bodyPr/>
          <a:lstStyle/>
          <a:p>
            <a:endParaRPr lang="en-US"/>
          </a:p>
        </p:txBody>
      </p:sp>
      <p:grpSp>
        <p:nvGrpSpPr>
          <p:cNvPr id="7" name="Group 6">
            <a:extLst>
              <a:ext uri="{FF2B5EF4-FFF2-40B4-BE49-F238E27FC236}">
                <a16:creationId xmlns:a16="http://schemas.microsoft.com/office/drawing/2014/main" id="{FA9C52E4-E390-4591-AD29-09AD00091F65}"/>
              </a:ext>
            </a:extLst>
          </p:cNvPr>
          <p:cNvGrpSpPr/>
          <p:nvPr/>
        </p:nvGrpSpPr>
        <p:grpSpPr>
          <a:xfrm>
            <a:off x="0" y="365126"/>
            <a:ext cx="12192000" cy="5714661"/>
            <a:chOff x="0" y="644375"/>
            <a:chExt cx="12192000" cy="5435412"/>
          </a:xfrm>
        </p:grpSpPr>
        <p:pic>
          <p:nvPicPr>
            <p:cNvPr id="5" name="Picture 4">
              <a:extLst>
                <a:ext uri="{FF2B5EF4-FFF2-40B4-BE49-F238E27FC236}">
                  <a16:creationId xmlns:a16="http://schemas.microsoft.com/office/drawing/2014/main" id="{EF84F3C9-0C2C-4A55-AFF9-1B465A55D8F4}"/>
                </a:ext>
              </a:extLst>
            </p:cNvPr>
            <p:cNvPicPr>
              <a:picLocks noChangeAspect="1"/>
            </p:cNvPicPr>
            <p:nvPr/>
          </p:nvPicPr>
          <p:blipFill>
            <a:blip r:embed="rId2"/>
            <a:stretch>
              <a:fillRect/>
            </a:stretch>
          </p:blipFill>
          <p:spPr>
            <a:xfrm>
              <a:off x="0" y="644375"/>
              <a:ext cx="12192000" cy="1250156"/>
            </a:xfrm>
            <a:prstGeom prst="rect">
              <a:avLst/>
            </a:prstGeom>
          </p:spPr>
        </p:pic>
        <p:pic>
          <p:nvPicPr>
            <p:cNvPr id="6" name="Picture 5">
              <a:extLst>
                <a:ext uri="{FF2B5EF4-FFF2-40B4-BE49-F238E27FC236}">
                  <a16:creationId xmlns:a16="http://schemas.microsoft.com/office/drawing/2014/main" id="{EC00B091-D908-41C1-B666-4DBCA99B56D6}"/>
                </a:ext>
              </a:extLst>
            </p:cNvPr>
            <p:cNvPicPr>
              <a:picLocks noChangeAspect="1"/>
            </p:cNvPicPr>
            <p:nvPr/>
          </p:nvPicPr>
          <p:blipFill rotWithShape="1">
            <a:blip r:embed="rId3"/>
            <a:srcRect b="39378"/>
            <a:stretch/>
          </p:blipFill>
          <p:spPr>
            <a:xfrm>
              <a:off x="136188" y="1841731"/>
              <a:ext cx="11818371" cy="4238056"/>
            </a:xfrm>
            <a:prstGeom prst="rect">
              <a:avLst/>
            </a:prstGeom>
          </p:spPr>
        </p:pic>
      </p:grpSp>
      <p:sp>
        <p:nvSpPr>
          <p:cNvPr id="4" name="Slide Number Placeholder 3">
            <a:extLst>
              <a:ext uri="{FF2B5EF4-FFF2-40B4-BE49-F238E27FC236}">
                <a16:creationId xmlns:a16="http://schemas.microsoft.com/office/drawing/2014/main" id="{22B43C36-2A74-430F-BC02-7C04A824B38D}"/>
              </a:ext>
            </a:extLst>
          </p:cNvPr>
          <p:cNvSpPr>
            <a:spLocks noGrp="1"/>
          </p:cNvSpPr>
          <p:nvPr>
            <p:ph type="sldNum" sz="quarter" idx="12"/>
          </p:nvPr>
        </p:nvSpPr>
        <p:spPr/>
        <p:txBody>
          <a:bodyPr/>
          <a:lstStyle/>
          <a:p>
            <a:fld id="{401CF334-2D5C-4859-84A6-CA7E6E43FAEB}" type="slidenum">
              <a:rPr lang="en-US" smtClean="0"/>
              <a:t>12</a:t>
            </a:fld>
            <a:endParaRPr lang="en-US" dirty="0"/>
          </a:p>
        </p:txBody>
      </p:sp>
    </p:spTree>
    <p:extLst>
      <p:ext uri="{BB962C8B-B14F-4D97-AF65-F5344CB8AC3E}">
        <p14:creationId xmlns:p14="http://schemas.microsoft.com/office/powerpoint/2010/main" val="1239365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8326E-DA07-407C-9AD4-59D166DD4EA3}"/>
              </a:ext>
            </a:extLst>
          </p:cNvPr>
          <p:cNvSpPr>
            <a:spLocks noGrp="1"/>
          </p:cNvSpPr>
          <p:nvPr>
            <p:ph type="title"/>
          </p:nvPr>
        </p:nvSpPr>
        <p:spPr/>
        <p:txBody>
          <a:bodyPr>
            <a:normAutofit/>
          </a:bodyPr>
          <a:lstStyle/>
          <a:p>
            <a:endParaRPr lang="en-US"/>
          </a:p>
        </p:txBody>
      </p:sp>
      <p:sp>
        <p:nvSpPr>
          <p:cNvPr id="3" name="Content Placeholder 2">
            <a:extLst>
              <a:ext uri="{FF2B5EF4-FFF2-40B4-BE49-F238E27FC236}">
                <a16:creationId xmlns:a16="http://schemas.microsoft.com/office/drawing/2014/main" id="{F0B3EA02-43E5-46A0-9177-B2EE9AB16066}"/>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EF84F3C9-0C2C-4A55-AFF9-1B465A55D8F4}"/>
              </a:ext>
            </a:extLst>
          </p:cNvPr>
          <p:cNvPicPr>
            <a:picLocks noChangeAspect="1"/>
          </p:cNvPicPr>
          <p:nvPr/>
        </p:nvPicPr>
        <p:blipFill>
          <a:blip r:embed="rId2"/>
          <a:stretch>
            <a:fillRect/>
          </a:stretch>
        </p:blipFill>
        <p:spPr>
          <a:xfrm>
            <a:off x="0" y="644375"/>
            <a:ext cx="12192000" cy="1250156"/>
          </a:xfrm>
          <a:prstGeom prst="rect">
            <a:avLst/>
          </a:prstGeom>
        </p:spPr>
      </p:pic>
      <p:pic>
        <p:nvPicPr>
          <p:cNvPr id="6" name="Picture 5">
            <a:extLst>
              <a:ext uri="{FF2B5EF4-FFF2-40B4-BE49-F238E27FC236}">
                <a16:creationId xmlns:a16="http://schemas.microsoft.com/office/drawing/2014/main" id="{5EB4A905-A3BF-485E-BE22-9C79F82DAB3A}"/>
              </a:ext>
            </a:extLst>
          </p:cNvPr>
          <p:cNvPicPr>
            <a:picLocks noChangeAspect="1"/>
          </p:cNvPicPr>
          <p:nvPr/>
        </p:nvPicPr>
        <p:blipFill>
          <a:blip r:embed="rId3"/>
          <a:stretch>
            <a:fillRect/>
          </a:stretch>
        </p:blipFill>
        <p:spPr>
          <a:xfrm>
            <a:off x="0" y="1841412"/>
            <a:ext cx="12192000" cy="2786063"/>
          </a:xfrm>
          <a:prstGeom prst="rect">
            <a:avLst/>
          </a:prstGeom>
        </p:spPr>
      </p:pic>
      <p:sp>
        <p:nvSpPr>
          <p:cNvPr id="4" name="Slide Number Placeholder 3">
            <a:extLst>
              <a:ext uri="{FF2B5EF4-FFF2-40B4-BE49-F238E27FC236}">
                <a16:creationId xmlns:a16="http://schemas.microsoft.com/office/drawing/2014/main" id="{5B3FC295-BF45-47E5-9CCD-083A372324A9}"/>
              </a:ext>
            </a:extLst>
          </p:cNvPr>
          <p:cNvSpPr>
            <a:spLocks noGrp="1"/>
          </p:cNvSpPr>
          <p:nvPr>
            <p:ph type="sldNum" sz="quarter" idx="12"/>
          </p:nvPr>
        </p:nvSpPr>
        <p:spPr/>
        <p:txBody>
          <a:bodyPr/>
          <a:lstStyle/>
          <a:p>
            <a:fld id="{401CF334-2D5C-4859-84A6-CA7E6E43FAEB}" type="slidenum">
              <a:rPr lang="en-US" smtClean="0"/>
              <a:t>13</a:t>
            </a:fld>
            <a:endParaRPr lang="en-US" dirty="0"/>
          </a:p>
        </p:txBody>
      </p:sp>
    </p:spTree>
    <p:extLst>
      <p:ext uri="{BB962C8B-B14F-4D97-AF65-F5344CB8AC3E}">
        <p14:creationId xmlns:p14="http://schemas.microsoft.com/office/powerpoint/2010/main" val="1346274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42EEE-9D1C-4D33-B5A0-B1A0493242D8}"/>
              </a:ext>
            </a:extLst>
          </p:cNvPr>
          <p:cNvSpPr>
            <a:spLocks noGrp="1"/>
          </p:cNvSpPr>
          <p:nvPr>
            <p:ph type="title"/>
          </p:nvPr>
        </p:nvSpPr>
        <p:spPr/>
        <p:txBody>
          <a:bodyPr>
            <a:normAutofit/>
          </a:bodyPr>
          <a:lstStyle/>
          <a:p>
            <a:pPr algn="ctr"/>
            <a:r>
              <a:rPr lang="en-US" dirty="0"/>
              <a:t>Questions?</a:t>
            </a:r>
          </a:p>
        </p:txBody>
      </p:sp>
      <p:sp>
        <p:nvSpPr>
          <p:cNvPr id="3" name="Content Placeholder 2">
            <a:extLst>
              <a:ext uri="{FF2B5EF4-FFF2-40B4-BE49-F238E27FC236}">
                <a16:creationId xmlns:a16="http://schemas.microsoft.com/office/drawing/2014/main" id="{BABD520E-2544-4886-A8AE-4BA5685B0F3E}"/>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FD0D382B-9CC0-4FA2-84B4-21AABD97871E}"/>
              </a:ext>
            </a:extLst>
          </p:cNvPr>
          <p:cNvPicPr>
            <a:picLocks noChangeAspect="1"/>
          </p:cNvPicPr>
          <p:nvPr/>
        </p:nvPicPr>
        <p:blipFill>
          <a:blip r:embed="rId2"/>
          <a:stretch>
            <a:fillRect/>
          </a:stretch>
        </p:blipFill>
        <p:spPr>
          <a:xfrm>
            <a:off x="3629954" y="1180615"/>
            <a:ext cx="4932091" cy="4925995"/>
          </a:xfrm>
          <a:prstGeom prst="rect">
            <a:avLst/>
          </a:prstGeom>
        </p:spPr>
      </p:pic>
      <p:sp>
        <p:nvSpPr>
          <p:cNvPr id="5" name="Slide Number Placeholder 4">
            <a:extLst>
              <a:ext uri="{FF2B5EF4-FFF2-40B4-BE49-F238E27FC236}">
                <a16:creationId xmlns:a16="http://schemas.microsoft.com/office/drawing/2014/main" id="{58DE2F7A-C7BA-4573-B018-6CC2A0D44100}"/>
              </a:ext>
            </a:extLst>
          </p:cNvPr>
          <p:cNvSpPr>
            <a:spLocks noGrp="1"/>
          </p:cNvSpPr>
          <p:nvPr>
            <p:ph type="sldNum" sz="quarter" idx="12"/>
          </p:nvPr>
        </p:nvSpPr>
        <p:spPr/>
        <p:txBody>
          <a:bodyPr/>
          <a:lstStyle/>
          <a:p>
            <a:fld id="{401CF334-2D5C-4859-84A6-CA7E6E43FAEB}" type="slidenum">
              <a:rPr lang="en-US" smtClean="0"/>
              <a:t>14</a:t>
            </a:fld>
            <a:endParaRPr lang="en-US" dirty="0"/>
          </a:p>
        </p:txBody>
      </p:sp>
    </p:spTree>
    <p:extLst>
      <p:ext uri="{BB962C8B-B14F-4D97-AF65-F5344CB8AC3E}">
        <p14:creationId xmlns:p14="http://schemas.microsoft.com/office/powerpoint/2010/main" val="1873426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Single Corner Snipped 5">
            <a:extLst>
              <a:ext uri="{FF2B5EF4-FFF2-40B4-BE49-F238E27FC236}">
                <a16:creationId xmlns:a16="http://schemas.microsoft.com/office/drawing/2014/main" id="{D5B67A0A-B12F-4F67-8931-B475C763DFCC}"/>
              </a:ext>
            </a:extLst>
          </p:cNvPr>
          <p:cNvSpPr/>
          <p:nvPr/>
        </p:nvSpPr>
        <p:spPr>
          <a:xfrm flipV="1">
            <a:off x="0" y="1808480"/>
            <a:ext cx="10292080" cy="2082800"/>
          </a:xfrm>
          <a:prstGeom prst="snip1Rect">
            <a:avLst>
              <a:gd name="adj" fmla="val 46585"/>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Single Corner Snipped 6">
            <a:extLst>
              <a:ext uri="{FF2B5EF4-FFF2-40B4-BE49-F238E27FC236}">
                <a16:creationId xmlns:a16="http://schemas.microsoft.com/office/drawing/2014/main" id="{9761F8CF-3452-4980-830E-1F6E1673E214}"/>
              </a:ext>
            </a:extLst>
          </p:cNvPr>
          <p:cNvSpPr/>
          <p:nvPr/>
        </p:nvSpPr>
        <p:spPr>
          <a:xfrm flipV="1">
            <a:off x="0" y="1991360"/>
            <a:ext cx="10129520" cy="1676400"/>
          </a:xfrm>
          <a:prstGeom prst="snip1Rect">
            <a:avLst>
              <a:gd name="adj" fmla="val 500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5C5D6B91-E97D-400F-8A47-D0A672E9B084}"/>
              </a:ext>
            </a:extLst>
          </p:cNvPr>
          <p:cNvSpPr>
            <a:spLocks noGrp="1"/>
          </p:cNvSpPr>
          <p:nvPr>
            <p:ph type="title"/>
          </p:nvPr>
        </p:nvSpPr>
        <p:spPr>
          <a:xfrm>
            <a:off x="963084" y="1612722"/>
            <a:ext cx="10363200" cy="1362075"/>
          </a:xfrm>
        </p:spPr>
        <p:txBody>
          <a:bodyPr/>
          <a:lstStyle/>
          <a:p>
            <a:r>
              <a:rPr lang="en-US" dirty="0"/>
              <a:t>Signalized Intersection Safety</a:t>
            </a:r>
          </a:p>
        </p:txBody>
      </p:sp>
      <p:sp>
        <p:nvSpPr>
          <p:cNvPr id="5" name="Text Placeholder 4">
            <a:extLst>
              <a:ext uri="{FF2B5EF4-FFF2-40B4-BE49-F238E27FC236}">
                <a16:creationId xmlns:a16="http://schemas.microsoft.com/office/drawing/2014/main" id="{2837E7B3-53C2-47AC-A4BD-DFAE786D7076}"/>
              </a:ext>
            </a:extLst>
          </p:cNvPr>
          <p:cNvSpPr>
            <a:spLocks noGrp="1"/>
          </p:cNvSpPr>
          <p:nvPr>
            <p:ph type="body" idx="1"/>
          </p:nvPr>
        </p:nvSpPr>
        <p:spPr>
          <a:xfrm>
            <a:off x="285749" y="3049101"/>
            <a:ext cx="9124951" cy="590146"/>
          </a:xfrm>
        </p:spPr>
        <p:txBody>
          <a:bodyPr>
            <a:noAutofit/>
          </a:bodyPr>
          <a:lstStyle/>
          <a:p>
            <a:r>
              <a:rPr lang="en-US" sz="2800" dirty="0"/>
              <a:t>Can we get some more details on these countermeasures?</a:t>
            </a:r>
          </a:p>
        </p:txBody>
      </p:sp>
    </p:spTree>
    <p:extLst>
      <p:ext uri="{BB962C8B-B14F-4D97-AF65-F5344CB8AC3E}">
        <p14:creationId xmlns:p14="http://schemas.microsoft.com/office/powerpoint/2010/main" val="156711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Single Corner Snipped 2">
            <a:extLst>
              <a:ext uri="{FF2B5EF4-FFF2-40B4-BE49-F238E27FC236}">
                <a16:creationId xmlns:a16="http://schemas.microsoft.com/office/drawing/2014/main" id="{929274D0-15BC-4CDA-A129-66B56AF1956B}"/>
              </a:ext>
            </a:extLst>
          </p:cNvPr>
          <p:cNvSpPr/>
          <p:nvPr/>
        </p:nvSpPr>
        <p:spPr>
          <a:xfrm flipV="1">
            <a:off x="0" y="1808480"/>
            <a:ext cx="10292080" cy="2082800"/>
          </a:xfrm>
          <a:prstGeom prst="snip1Rect">
            <a:avLst>
              <a:gd name="adj" fmla="val 46585"/>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Single Corner Snipped 4">
            <a:extLst>
              <a:ext uri="{FF2B5EF4-FFF2-40B4-BE49-F238E27FC236}">
                <a16:creationId xmlns:a16="http://schemas.microsoft.com/office/drawing/2014/main" id="{3B7673A5-DD50-4516-95A7-EF73E4073851}"/>
              </a:ext>
            </a:extLst>
          </p:cNvPr>
          <p:cNvSpPr/>
          <p:nvPr/>
        </p:nvSpPr>
        <p:spPr>
          <a:xfrm flipV="1">
            <a:off x="0" y="1991360"/>
            <a:ext cx="10129520" cy="1676400"/>
          </a:xfrm>
          <a:prstGeom prst="snip1Rect">
            <a:avLst>
              <a:gd name="adj" fmla="val 500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D1D94700-58B6-443A-9602-B3835D92C9C0}"/>
              </a:ext>
            </a:extLst>
          </p:cNvPr>
          <p:cNvSpPr>
            <a:spLocks noGrp="1"/>
          </p:cNvSpPr>
          <p:nvPr>
            <p:ph type="title"/>
          </p:nvPr>
        </p:nvSpPr>
        <p:spPr>
          <a:xfrm>
            <a:off x="285749" y="2818905"/>
            <a:ext cx="9512769" cy="906762"/>
          </a:xfrm>
        </p:spPr>
        <p:txBody>
          <a:bodyPr>
            <a:normAutofit fontScale="90000"/>
          </a:bodyPr>
          <a:lstStyle/>
          <a:p>
            <a:r>
              <a:rPr lang="en-US" dirty="0"/>
              <a:t>Category A – Reduce Frequency and Severity of Intersection Conflicts through Traffic Control Improvements</a:t>
            </a:r>
          </a:p>
        </p:txBody>
      </p:sp>
    </p:spTree>
    <p:extLst>
      <p:ext uri="{BB962C8B-B14F-4D97-AF65-F5344CB8AC3E}">
        <p14:creationId xmlns:p14="http://schemas.microsoft.com/office/powerpoint/2010/main" val="3042057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059EEEA-A382-47E9-B8C7-870D60C365C3}"/>
              </a:ext>
            </a:extLst>
          </p:cNvPr>
          <p:cNvSpPr>
            <a:spLocks noGrp="1"/>
          </p:cNvSpPr>
          <p:nvPr>
            <p:ph type="title"/>
          </p:nvPr>
        </p:nvSpPr>
        <p:spPr>
          <a:xfrm>
            <a:off x="609600" y="444500"/>
            <a:ext cx="10972800" cy="1066800"/>
          </a:xfrm>
        </p:spPr>
        <p:txBody>
          <a:bodyPr>
            <a:noAutofit/>
          </a:bodyPr>
          <a:lstStyle/>
          <a:p>
            <a:r>
              <a:rPr lang="en-US" sz="4000" dirty="0"/>
              <a:t>A1 – Employ Multiphase Signal Operation </a:t>
            </a:r>
          </a:p>
        </p:txBody>
      </p:sp>
      <p:sp>
        <p:nvSpPr>
          <p:cNvPr id="5" name="Content Placeholder 4">
            <a:extLst>
              <a:ext uri="{FF2B5EF4-FFF2-40B4-BE49-F238E27FC236}">
                <a16:creationId xmlns:a16="http://schemas.microsoft.com/office/drawing/2014/main" id="{DDF07707-EB10-4537-A60C-4C9A10A48C06}"/>
              </a:ext>
            </a:extLst>
          </p:cNvPr>
          <p:cNvSpPr>
            <a:spLocks noGrp="1"/>
          </p:cNvSpPr>
          <p:nvPr>
            <p:ph idx="1"/>
          </p:nvPr>
        </p:nvSpPr>
        <p:spPr>
          <a:xfrm>
            <a:off x="367469" y="1454783"/>
            <a:ext cx="11553914" cy="4859149"/>
          </a:xfrm>
        </p:spPr>
        <p:txBody>
          <a:bodyPr>
            <a:noAutofit/>
          </a:bodyPr>
          <a:lstStyle/>
          <a:p>
            <a:pPr marL="0" indent="0">
              <a:lnSpc>
                <a:spcPct val="100000"/>
              </a:lnSpc>
              <a:buNone/>
            </a:pPr>
            <a:r>
              <a:rPr lang="en-US" dirty="0"/>
              <a:t>This strategy includes using protected left-turn phases and split phases.</a:t>
            </a:r>
          </a:p>
          <a:p>
            <a:pPr>
              <a:lnSpc>
                <a:spcPct val="100000"/>
              </a:lnSpc>
            </a:pPr>
            <a:r>
              <a:rPr lang="en-US" dirty="0"/>
              <a:t>A two-phase signal is the simplest method for operating a traffic signal, but multiple phases may be employed to improve intersection safety. </a:t>
            </a:r>
          </a:p>
          <a:p>
            <a:pPr>
              <a:lnSpc>
                <a:spcPct val="100000"/>
              </a:lnSpc>
            </a:pPr>
            <a:r>
              <a:rPr lang="en-US" dirty="0"/>
              <a:t>Left turns are widely recognized as the highest-risk movements at signalized intersections. Protected left-turn phases significantly improve the safety for left-turn maneuvers by removing conflicts with the left turn.</a:t>
            </a:r>
          </a:p>
          <a:p>
            <a:pPr>
              <a:lnSpc>
                <a:spcPct val="100000"/>
              </a:lnSpc>
            </a:pPr>
            <a:r>
              <a:rPr lang="en-US" dirty="0"/>
              <a:t>Split phases, which provide individual phases for opposing approaches may also increase the overall delay experienced at an intersection. However, this strategy may improve intersection safety.</a:t>
            </a:r>
          </a:p>
        </p:txBody>
      </p:sp>
      <p:sp>
        <p:nvSpPr>
          <p:cNvPr id="2" name="Slide Number Placeholder 1">
            <a:extLst>
              <a:ext uri="{FF2B5EF4-FFF2-40B4-BE49-F238E27FC236}">
                <a16:creationId xmlns:a16="http://schemas.microsoft.com/office/drawing/2014/main" id="{A1800A13-D4AA-4030-A152-5900DF7A2F13}"/>
              </a:ext>
            </a:extLst>
          </p:cNvPr>
          <p:cNvSpPr>
            <a:spLocks noGrp="1"/>
          </p:cNvSpPr>
          <p:nvPr>
            <p:ph type="sldNum" sz="quarter" idx="12"/>
          </p:nvPr>
        </p:nvSpPr>
        <p:spPr/>
        <p:txBody>
          <a:bodyPr/>
          <a:lstStyle/>
          <a:p>
            <a:fld id="{401CF334-2D5C-4859-84A6-CA7E6E43FAEB}" type="slidenum">
              <a:rPr lang="en-US" smtClean="0"/>
              <a:t>17</a:t>
            </a:fld>
            <a:endParaRPr lang="en-US" dirty="0"/>
          </a:p>
        </p:txBody>
      </p:sp>
    </p:spTree>
    <p:extLst>
      <p:ext uri="{BB962C8B-B14F-4D97-AF65-F5344CB8AC3E}">
        <p14:creationId xmlns:p14="http://schemas.microsoft.com/office/powerpoint/2010/main" val="1575228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EB437-C44B-44FA-8577-9B6A4E550BD1}"/>
              </a:ext>
            </a:extLst>
          </p:cNvPr>
          <p:cNvSpPr>
            <a:spLocks noGrp="1"/>
          </p:cNvSpPr>
          <p:nvPr>
            <p:ph type="title"/>
          </p:nvPr>
        </p:nvSpPr>
        <p:spPr/>
        <p:txBody>
          <a:bodyPr>
            <a:normAutofit/>
          </a:bodyPr>
          <a:lstStyle/>
          <a:p>
            <a:r>
              <a:rPr lang="en-US" dirty="0"/>
              <a:t>A2: Optimize Clearance Intervals</a:t>
            </a:r>
          </a:p>
        </p:txBody>
      </p:sp>
      <p:sp>
        <p:nvSpPr>
          <p:cNvPr id="3" name="Content Placeholder 2">
            <a:extLst>
              <a:ext uri="{FF2B5EF4-FFF2-40B4-BE49-F238E27FC236}">
                <a16:creationId xmlns:a16="http://schemas.microsoft.com/office/drawing/2014/main" id="{47B8DB48-42FC-4AEC-A82F-E8F1C5645CF8}"/>
              </a:ext>
            </a:extLst>
          </p:cNvPr>
          <p:cNvSpPr>
            <a:spLocks noGrp="1"/>
          </p:cNvSpPr>
          <p:nvPr>
            <p:ph idx="1"/>
          </p:nvPr>
        </p:nvSpPr>
        <p:spPr/>
        <p:txBody>
          <a:bodyPr>
            <a:normAutofit/>
          </a:bodyPr>
          <a:lstStyle/>
          <a:p>
            <a:pPr marL="0" indent="0">
              <a:lnSpc>
                <a:spcPct val="110000"/>
              </a:lnSpc>
              <a:buNone/>
            </a:pPr>
            <a:r>
              <a:rPr lang="en-US" sz="3200" dirty="0"/>
              <a:t>The clearance interval is the portion of a signal cycle between the end of a green phase and the beginning of the next green phase for a conflicting movement. Clearance times provide safe, orderly transitions in ROW assignment between conflicting streams of traffic. The clearance interval can include both yellow and all-red time between conflicting green phases.</a:t>
            </a:r>
          </a:p>
        </p:txBody>
      </p:sp>
      <p:sp>
        <p:nvSpPr>
          <p:cNvPr id="4" name="Slide Number Placeholder 3">
            <a:extLst>
              <a:ext uri="{FF2B5EF4-FFF2-40B4-BE49-F238E27FC236}">
                <a16:creationId xmlns:a16="http://schemas.microsoft.com/office/drawing/2014/main" id="{785B87EE-A18C-4F89-9A91-634CCF9E93A3}"/>
              </a:ext>
            </a:extLst>
          </p:cNvPr>
          <p:cNvSpPr>
            <a:spLocks noGrp="1"/>
          </p:cNvSpPr>
          <p:nvPr>
            <p:ph type="sldNum" sz="quarter" idx="12"/>
          </p:nvPr>
        </p:nvSpPr>
        <p:spPr/>
        <p:txBody>
          <a:bodyPr/>
          <a:lstStyle/>
          <a:p>
            <a:fld id="{401CF334-2D5C-4859-84A6-CA7E6E43FAEB}" type="slidenum">
              <a:rPr lang="en-US" smtClean="0"/>
              <a:t>18</a:t>
            </a:fld>
            <a:endParaRPr lang="en-US" dirty="0"/>
          </a:p>
        </p:txBody>
      </p:sp>
    </p:spTree>
    <p:extLst>
      <p:ext uri="{BB962C8B-B14F-4D97-AF65-F5344CB8AC3E}">
        <p14:creationId xmlns:p14="http://schemas.microsoft.com/office/powerpoint/2010/main" val="3872121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29B4B-72E7-4936-B6CB-22C4B89B1E7B}"/>
              </a:ext>
            </a:extLst>
          </p:cNvPr>
          <p:cNvSpPr>
            <a:spLocks noGrp="1"/>
          </p:cNvSpPr>
          <p:nvPr>
            <p:ph type="title"/>
          </p:nvPr>
        </p:nvSpPr>
        <p:spPr/>
        <p:txBody>
          <a:bodyPr>
            <a:normAutofit/>
          </a:bodyPr>
          <a:lstStyle/>
          <a:p>
            <a:r>
              <a:rPr lang="en-US" dirty="0"/>
              <a:t>A3: Restrict or Eliminate Turning Maneuvers</a:t>
            </a:r>
          </a:p>
        </p:txBody>
      </p:sp>
      <p:sp>
        <p:nvSpPr>
          <p:cNvPr id="3" name="Content Placeholder 2">
            <a:extLst>
              <a:ext uri="{FF2B5EF4-FFF2-40B4-BE49-F238E27FC236}">
                <a16:creationId xmlns:a16="http://schemas.microsoft.com/office/drawing/2014/main" id="{1A7778C7-892B-43E3-9040-8F782295C19B}"/>
              </a:ext>
            </a:extLst>
          </p:cNvPr>
          <p:cNvSpPr>
            <a:spLocks noGrp="1"/>
          </p:cNvSpPr>
          <p:nvPr>
            <p:ph idx="1"/>
          </p:nvPr>
        </p:nvSpPr>
        <p:spPr/>
        <p:txBody>
          <a:bodyPr>
            <a:noAutofit/>
          </a:bodyPr>
          <a:lstStyle/>
          <a:p>
            <a:pPr marL="0" indent="0">
              <a:lnSpc>
                <a:spcPct val="110000"/>
              </a:lnSpc>
              <a:buNone/>
            </a:pPr>
            <a:r>
              <a:rPr lang="en-US" dirty="0"/>
              <a:t>Safety at some signalized intersections can be enhanced by restricting or prohibiting turning maneuvers, particularly left turns. This strategy can be applied during certain periods of the day (such as peak traffic periods) or by prohibiting particular turning movements altogether. This strategy may be appropriate where a turning movement is considered to be “high risk” and other strategies (such as left-turn channelization or retiming of signals) are impractical or not possible to implement.</a:t>
            </a:r>
          </a:p>
        </p:txBody>
      </p:sp>
      <p:sp>
        <p:nvSpPr>
          <p:cNvPr id="4" name="Slide Number Placeholder 3">
            <a:extLst>
              <a:ext uri="{FF2B5EF4-FFF2-40B4-BE49-F238E27FC236}">
                <a16:creationId xmlns:a16="http://schemas.microsoft.com/office/drawing/2014/main" id="{63D2B2BF-A9A3-4FBF-ABEE-85111447A3A7}"/>
              </a:ext>
            </a:extLst>
          </p:cNvPr>
          <p:cNvSpPr>
            <a:spLocks noGrp="1"/>
          </p:cNvSpPr>
          <p:nvPr>
            <p:ph type="sldNum" sz="quarter" idx="12"/>
          </p:nvPr>
        </p:nvSpPr>
        <p:spPr/>
        <p:txBody>
          <a:bodyPr/>
          <a:lstStyle/>
          <a:p>
            <a:fld id="{401CF334-2D5C-4859-84A6-CA7E6E43FAEB}" type="slidenum">
              <a:rPr lang="en-US" smtClean="0"/>
              <a:t>19</a:t>
            </a:fld>
            <a:endParaRPr lang="en-US" dirty="0"/>
          </a:p>
        </p:txBody>
      </p:sp>
    </p:spTree>
    <p:extLst>
      <p:ext uri="{BB962C8B-B14F-4D97-AF65-F5344CB8AC3E}">
        <p14:creationId xmlns:p14="http://schemas.microsoft.com/office/powerpoint/2010/main" val="2234355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4D6AE-EC7B-47EE-96F0-A266674CCE73}"/>
              </a:ext>
            </a:extLst>
          </p:cNvPr>
          <p:cNvSpPr>
            <a:spLocks noGrp="1"/>
          </p:cNvSpPr>
          <p:nvPr>
            <p:ph type="title"/>
          </p:nvPr>
        </p:nvSpPr>
        <p:spPr>
          <a:xfrm>
            <a:off x="87085" y="283464"/>
            <a:ext cx="10383297" cy="937009"/>
          </a:xfrm>
        </p:spPr>
        <p:txBody>
          <a:bodyPr/>
          <a:lstStyle/>
          <a:p>
            <a:r>
              <a:rPr lang="en-US" dirty="0">
                <a:solidFill>
                  <a:srgbClr val="004087"/>
                </a:solidFill>
              </a:rPr>
              <a:t>Advanced Traffic Safety Academy</a:t>
            </a:r>
          </a:p>
        </p:txBody>
      </p:sp>
      <p:sp>
        <p:nvSpPr>
          <p:cNvPr id="8" name="Rectangle: Rounded Corners 7">
            <a:extLst>
              <a:ext uri="{FF2B5EF4-FFF2-40B4-BE49-F238E27FC236}">
                <a16:creationId xmlns:a16="http://schemas.microsoft.com/office/drawing/2014/main" id="{32D786CE-55F3-470C-820B-E1251A773556}"/>
              </a:ext>
            </a:extLst>
          </p:cNvPr>
          <p:cNvSpPr/>
          <p:nvPr/>
        </p:nvSpPr>
        <p:spPr>
          <a:xfrm>
            <a:off x="899162" y="1343011"/>
            <a:ext cx="1848896" cy="1065125"/>
          </a:xfrm>
          <a:prstGeom prst="roundRect">
            <a:avLst/>
          </a:prstGeom>
          <a:solidFill>
            <a:srgbClr val="004087"/>
          </a:solidFill>
          <a:ln>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Florida’s SHSP Update</a:t>
            </a:r>
          </a:p>
        </p:txBody>
      </p:sp>
      <p:sp>
        <p:nvSpPr>
          <p:cNvPr id="9" name="Arrow: Right 8">
            <a:extLst>
              <a:ext uri="{FF2B5EF4-FFF2-40B4-BE49-F238E27FC236}">
                <a16:creationId xmlns:a16="http://schemas.microsoft.com/office/drawing/2014/main" id="{7854E140-7837-4F0F-9579-C646483B405D}"/>
              </a:ext>
            </a:extLst>
          </p:cNvPr>
          <p:cNvSpPr/>
          <p:nvPr/>
        </p:nvSpPr>
        <p:spPr>
          <a:xfrm>
            <a:off x="3065710" y="1679832"/>
            <a:ext cx="371789" cy="391886"/>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B1720FFC-F3D6-4492-9EB2-67762B829062}"/>
              </a:ext>
            </a:extLst>
          </p:cNvPr>
          <p:cNvSpPr/>
          <p:nvPr/>
        </p:nvSpPr>
        <p:spPr>
          <a:xfrm>
            <a:off x="3690381" y="1461149"/>
            <a:ext cx="1937657" cy="832674"/>
          </a:xfrm>
          <a:prstGeom prst="roundRect">
            <a:avLst/>
          </a:prstGeom>
          <a:solidFill>
            <a:srgbClr val="004087"/>
          </a:solidFill>
          <a:ln w="12700">
            <a:solidFill>
              <a:srgbClr val="17A0E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NCHRP 500</a:t>
            </a:r>
          </a:p>
        </p:txBody>
      </p:sp>
      <p:sp>
        <p:nvSpPr>
          <p:cNvPr id="11" name="Arrow: Right 10">
            <a:extLst>
              <a:ext uri="{FF2B5EF4-FFF2-40B4-BE49-F238E27FC236}">
                <a16:creationId xmlns:a16="http://schemas.microsoft.com/office/drawing/2014/main" id="{1422795F-20A7-49E3-A791-FD0B8AE11A53}"/>
              </a:ext>
            </a:extLst>
          </p:cNvPr>
          <p:cNvSpPr/>
          <p:nvPr/>
        </p:nvSpPr>
        <p:spPr>
          <a:xfrm>
            <a:off x="5792999" y="1679832"/>
            <a:ext cx="371789" cy="391886"/>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FBEECD03-7504-4D7D-837C-FF625C190607}"/>
              </a:ext>
            </a:extLst>
          </p:cNvPr>
          <p:cNvSpPr/>
          <p:nvPr/>
        </p:nvSpPr>
        <p:spPr>
          <a:xfrm>
            <a:off x="8753968" y="1679832"/>
            <a:ext cx="371789" cy="391886"/>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FE299ADC-10FB-4353-9277-32DD3C600E7D}"/>
              </a:ext>
            </a:extLst>
          </p:cNvPr>
          <p:cNvSpPr/>
          <p:nvPr/>
        </p:nvSpPr>
        <p:spPr>
          <a:xfrm>
            <a:off x="9176058" y="3281773"/>
            <a:ext cx="1937657" cy="1065125"/>
          </a:xfrm>
          <a:prstGeom prst="roundRect">
            <a:avLst/>
          </a:prstGeom>
          <a:solidFill>
            <a:srgbClr val="004087"/>
          </a:solidFill>
          <a:ln>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Combining Safety Countermeasures</a:t>
            </a:r>
          </a:p>
        </p:txBody>
      </p:sp>
      <p:sp>
        <p:nvSpPr>
          <p:cNvPr id="14" name="Rectangle: Rounded Corners 13">
            <a:extLst>
              <a:ext uri="{FF2B5EF4-FFF2-40B4-BE49-F238E27FC236}">
                <a16:creationId xmlns:a16="http://schemas.microsoft.com/office/drawing/2014/main" id="{84E65731-6A3D-4934-B9C3-30A942E67273}"/>
              </a:ext>
            </a:extLst>
          </p:cNvPr>
          <p:cNvSpPr/>
          <p:nvPr/>
        </p:nvSpPr>
        <p:spPr>
          <a:xfrm>
            <a:off x="9145797" y="1343212"/>
            <a:ext cx="2298343" cy="1242641"/>
          </a:xfrm>
          <a:prstGeom prst="roundRect">
            <a:avLst/>
          </a:prstGeom>
          <a:solidFill>
            <a:srgbClr val="004087"/>
          </a:solidFill>
          <a:ln w="12700">
            <a:solidFill>
              <a:srgbClr val="1AA3E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Advanced Signalized Intersection Safety Treatments</a:t>
            </a:r>
          </a:p>
        </p:txBody>
      </p:sp>
      <p:sp>
        <p:nvSpPr>
          <p:cNvPr id="16" name="Arrow: Right 15">
            <a:extLst>
              <a:ext uri="{FF2B5EF4-FFF2-40B4-BE49-F238E27FC236}">
                <a16:creationId xmlns:a16="http://schemas.microsoft.com/office/drawing/2014/main" id="{D7916F0B-0471-48AC-AB9D-0630D05FA0EF}"/>
              </a:ext>
            </a:extLst>
          </p:cNvPr>
          <p:cNvSpPr/>
          <p:nvPr/>
        </p:nvSpPr>
        <p:spPr>
          <a:xfrm flipH="1">
            <a:off x="3065710" y="3595801"/>
            <a:ext cx="371789" cy="391886"/>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CBE4A1B8-DDA1-4F2C-AF60-CF81CBCF3FA2}"/>
              </a:ext>
            </a:extLst>
          </p:cNvPr>
          <p:cNvSpPr/>
          <p:nvPr/>
        </p:nvSpPr>
        <p:spPr>
          <a:xfrm>
            <a:off x="3690382" y="3259181"/>
            <a:ext cx="1848896" cy="1065125"/>
          </a:xfrm>
          <a:prstGeom prst="roundRect">
            <a:avLst/>
          </a:prstGeom>
          <a:solidFill>
            <a:srgbClr val="004087"/>
          </a:solidFill>
          <a:ln>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Hot-Button Safety Review</a:t>
            </a:r>
          </a:p>
        </p:txBody>
      </p:sp>
      <p:sp>
        <p:nvSpPr>
          <p:cNvPr id="18" name="Arrow: Right 17">
            <a:extLst>
              <a:ext uri="{FF2B5EF4-FFF2-40B4-BE49-F238E27FC236}">
                <a16:creationId xmlns:a16="http://schemas.microsoft.com/office/drawing/2014/main" id="{C41FE862-2C9F-464D-8285-0BCE32C39394}"/>
              </a:ext>
            </a:extLst>
          </p:cNvPr>
          <p:cNvSpPr/>
          <p:nvPr/>
        </p:nvSpPr>
        <p:spPr>
          <a:xfrm flipH="1">
            <a:off x="5792999" y="3595801"/>
            <a:ext cx="371789" cy="391886"/>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id="{0DCC67E2-07E5-4360-AE25-EC612463902F}"/>
              </a:ext>
            </a:extLst>
          </p:cNvPr>
          <p:cNvSpPr/>
          <p:nvPr/>
        </p:nvSpPr>
        <p:spPr>
          <a:xfrm flipH="1">
            <a:off x="8520288" y="3595801"/>
            <a:ext cx="371789" cy="391886"/>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E162AB80-BEA9-4B1F-9435-A4B354220FD2}"/>
              </a:ext>
            </a:extLst>
          </p:cNvPr>
          <p:cNvSpPr/>
          <p:nvPr/>
        </p:nvSpPr>
        <p:spPr>
          <a:xfrm>
            <a:off x="6418090" y="3259181"/>
            <a:ext cx="1848896" cy="1065125"/>
          </a:xfrm>
          <a:prstGeom prst="roundRect">
            <a:avLst/>
          </a:prstGeom>
          <a:solidFill>
            <a:srgbClr val="004087"/>
          </a:solidFill>
          <a:ln>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Innovative Intersection Designs</a:t>
            </a:r>
          </a:p>
        </p:txBody>
      </p:sp>
      <p:sp>
        <p:nvSpPr>
          <p:cNvPr id="22" name="Rectangle: Rounded Corners 21">
            <a:extLst>
              <a:ext uri="{FF2B5EF4-FFF2-40B4-BE49-F238E27FC236}">
                <a16:creationId xmlns:a16="http://schemas.microsoft.com/office/drawing/2014/main" id="{EE68124F-B8A7-49C0-B69C-77FFF0D6BD5F}"/>
              </a:ext>
            </a:extLst>
          </p:cNvPr>
          <p:cNvSpPr/>
          <p:nvPr/>
        </p:nvSpPr>
        <p:spPr>
          <a:xfrm>
            <a:off x="943796" y="5175150"/>
            <a:ext cx="1848896" cy="1065125"/>
          </a:xfrm>
          <a:prstGeom prst="roundRect">
            <a:avLst/>
          </a:prstGeom>
          <a:solidFill>
            <a:srgbClr val="004087"/>
          </a:solidFill>
          <a:ln>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Human Factors in Highway Safety</a:t>
            </a:r>
          </a:p>
        </p:txBody>
      </p:sp>
      <p:sp>
        <p:nvSpPr>
          <p:cNvPr id="23" name="Arrow: Right 22">
            <a:extLst>
              <a:ext uri="{FF2B5EF4-FFF2-40B4-BE49-F238E27FC236}">
                <a16:creationId xmlns:a16="http://schemas.microsoft.com/office/drawing/2014/main" id="{F17EFDC7-CB34-4559-AF76-5267248A47C0}"/>
              </a:ext>
            </a:extLst>
          </p:cNvPr>
          <p:cNvSpPr/>
          <p:nvPr/>
        </p:nvSpPr>
        <p:spPr>
          <a:xfrm>
            <a:off x="5792999" y="5503326"/>
            <a:ext cx="371789" cy="391886"/>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9A71E4D5-6D08-47D0-9158-0F23F74553F3}"/>
              </a:ext>
            </a:extLst>
          </p:cNvPr>
          <p:cNvSpPr/>
          <p:nvPr/>
        </p:nvSpPr>
        <p:spPr>
          <a:xfrm>
            <a:off x="6462469" y="5192346"/>
            <a:ext cx="1848896" cy="1065125"/>
          </a:xfrm>
          <a:prstGeom prst="roundRect">
            <a:avLst/>
          </a:prstGeom>
          <a:solidFill>
            <a:srgbClr val="004087"/>
          </a:solidFill>
          <a:ln>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Safety Evaluation Workshop</a:t>
            </a:r>
          </a:p>
        </p:txBody>
      </p:sp>
      <p:sp>
        <p:nvSpPr>
          <p:cNvPr id="25" name="Arrow: Right 24">
            <a:extLst>
              <a:ext uri="{FF2B5EF4-FFF2-40B4-BE49-F238E27FC236}">
                <a16:creationId xmlns:a16="http://schemas.microsoft.com/office/drawing/2014/main" id="{451E35BD-D1EE-41F9-BEB4-5B745CD14AA9}"/>
              </a:ext>
            </a:extLst>
          </p:cNvPr>
          <p:cNvSpPr/>
          <p:nvPr/>
        </p:nvSpPr>
        <p:spPr>
          <a:xfrm rot="5400000">
            <a:off x="10152033" y="2746873"/>
            <a:ext cx="371789" cy="391886"/>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3B6F7F02-E0D3-4256-BBD8-1D8935ED579B}"/>
              </a:ext>
            </a:extLst>
          </p:cNvPr>
          <p:cNvSpPr/>
          <p:nvPr/>
        </p:nvSpPr>
        <p:spPr>
          <a:xfrm>
            <a:off x="6219785" y="1306679"/>
            <a:ext cx="2476237" cy="1242641"/>
          </a:xfrm>
          <a:prstGeom prst="roundRect">
            <a:avLst/>
          </a:prstGeom>
          <a:solidFill>
            <a:srgbClr val="004087"/>
          </a:solidFill>
          <a:ln w="12700">
            <a:solidFill>
              <a:srgbClr val="1AA3E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Advanced Unsignalized Intersection Safety Treatments</a:t>
            </a:r>
          </a:p>
        </p:txBody>
      </p:sp>
      <p:sp>
        <p:nvSpPr>
          <p:cNvPr id="28" name="Rectangle: Rounded Corners 27">
            <a:extLst>
              <a:ext uri="{FF2B5EF4-FFF2-40B4-BE49-F238E27FC236}">
                <a16:creationId xmlns:a16="http://schemas.microsoft.com/office/drawing/2014/main" id="{5924A903-338F-4708-901E-B2EC007A89C2}"/>
              </a:ext>
            </a:extLst>
          </p:cNvPr>
          <p:cNvSpPr/>
          <p:nvPr/>
        </p:nvSpPr>
        <p:spPr>
          <a:xfrm>
            <a:off x="922315" y="3239086"/>
            <a:ext cx="1848896" cy="1065125"/>
          </a:xfrm>
          <a:prstGeom prst="roundRect">
            <a:avLst/>
          </a:prstGeom>
          <a:solidFill>
            <a:srgbClr val="004087"/>
          </a:solidFill>
          <a:ln>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Safe Systems Approach</a:t>
            </a:r>
          </a:p>
        </p:txBody>
      </p:sp>
      <p:sp>
        <p:nvSpPr>
          <p:cNvPr id="29" name="Arrow: Right 28">
            <a:extLst>
              <a:ext uri="{FF2B5EF4-FFF2-40B4-BE49-F238E27FC236}">
                <a16:creationId xmlns:a16="http://schemas.microsoft.com/office/drawing/2014/main" id="{004F13E0-544A-4F26-984C-D99861EE3E10}"/>
              </a:ext>
            </a:extLst>
          </p:cNvPr>
          <p:cNvSpPr/>
          <p:nvPr/>
        </p:nvSpPr>
        <p:spPr>
          <a:xfrm rot="5400000">
            <a:off x="1682350" y="4589386"/>
            <a:ext cx="371789" cy="391886"/>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rrow: Right 29">
            <a:extLst>
              <a:ext uri="{FF2B5EF4-FFF2-40B4-BE49-F238E27FC236}">
                <a16:creationId xmlns:a16="http://schemas.microsoft.com/office/drawing/2014/main" id="{60FDFE65-4DAC-45A5-B373-1938AB64EAF8}"/>
              </a:ext>
            </a:extLst>
          </p:cNvPr>
          <p:cNvSpPr/>
          <p:nvPr/>
        </p:nvSpPr>
        <p:spPr>
          <a:xfrm>
            <a:off x="3065710" y="5528967"/>
            <a:ext cx="371789" cy="391886"/>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C0EBD079-7FAA-433C-B3CA-7942B8A71B14}"/>
              </a:ext>
            </a:extLst>
          </p:cNvPr>
          <p:cNvSpPr/>
          <p:nvPr/>
        </p:nvSpPr>
        <p:spPr>
          <a:xfrm>
            <a:off x="3690381" y="5192347"/>
            <a:ext cx="1848896" cy="1065125"/>
          </a:xfrm>
          <a:prstGeom prst="roundRect">
            <a:avLst/>
          </a:prstGeom>
          <a:solidFill>
            <a:srgbClr val="004087"/>
          </a:solidFill>
          <a:ln>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Safety Evaluation Workshop</a:t>
            </a:r>
          </a:p>
        </p:txBody>
      </p:sp>
      <p:sp>
        <p:nvSpPr>
          <p:cNvPr id="32" name="Arrow: Right 31">
            <a:extLst>
              <a:ext uri="{FF2B5EF4-FFF2-40B4-BE49-F238E27FC236}">
                <a16:creationId xmlns:a16="http://schemas.microsoft.com/office/drawing/2014/main" id="{DBF76C11-81F7-4023-B4AC-9F718BE40338}"/>
              </a:ext>
            </a:extLst>
          </p:cNvPr>
          <p:cNvSpPr/>
          <p:nvPr/>
        </p:nvSpPr>
        <p:spPr>
          <a:xfrm>
            <a:off x="8623715" y="5511770"/>
            <a:ext cx="371789" cy="391886"/>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C0DE0D84-3524-4BF4-8D52-B545E7F75A8C}"/>
              </a:ext>
            </a:extLst>
          </p:cNvPr>
          <p:cNvSpPr/>
          <p:nvPr/>
        </p:nvSpPr>
        <p:spPr>
          <a:xfrm>
            <a:off x="9422975" y="5217546"/>
            <a:ext cx="1848896" cy="924449"/>
          </a:xfrm>
          <a:prstGeom prst="roundRect">
            <a:avLst/>
          </a:prstGeom>
          <a:solidFill>
            <a:srgbClr val="004087"/>
          </a:solidFill>
          <a:ln>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Building a Safety Culture</a:t>
            </a:r>
          </a:p>
        </p:txBody>
      </p:sp>
      <p:sp>
        <p:nvSpPr>
          <p:cNvPr id="3" name="Slide Number Placeholder 2">
            <a:extLst>
              <a:ext uri="{FF2B5EF4-FFF2-40B4-BE49-F238E27FC236}">
                <a16:creationId xmlns:a16="http://schemas.microsoft.com/office/drawing/2014/main" id="{2AC34020-D5F7-40BD-8152-14C1DD9EE521}"/>
              </a:ext>
            </a:extLst>
          </p:cNvPr>
          <p:cNvSpPr>
            <a:spLocks noGrp="1"/>
          </p:cNvSpPr>
          <p:nvPr>
            <p:ph type="sldNum" sz="quarter" idx="12"/>
          </p:nvPr>
        </p:nvSpPr>
        <p:spPr/>
        <p:txBody>
          <a:bodyPr/>
          <a:lstStyle/>
          <a:p>
            <a:fld id="{401CF334-2D5C-4859-84A6-CA7E6E43FAEB}" type="slidenum">
              <a:rPr lang="en-US" smtClean="0"/>
              <a:t>2</a:t>
            </a:fld>
            <a:endParaRPr lang="en-US" dirty="0"/>
          </a:p>
        </p:txBody>
      </p:sp>
    </p:spTree>
    <p:extLst>
      <p:ext uri="{BB962C8B-B14F-4D97-AF65-F5344CB8AC3E}">
        <p14:creationId xmlns:p14="http://schemas.microsoft.com/office/powerpoint/2010/main" val="3936341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500"/>
                                        <p:tgtEl>
                                          <p:spTgt spid="18"/>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500"/>
                                        <p:tgtEl>
                                          <p:spTgt spid="17"/>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fade">
                                      <p:cBhvr>
                                        <p:cTn id="72" dur="500"/>
                                        <p:tgtEl>
                                          <p:spTgt spid="16"/>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fade">
                                      <p:cBhvr>
                                        <p:cTn id="77" dur="500"/>
                                        <p:tgtEl>
                                          <p:spTgt spid="28"/>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29"/>
                                        </p:tgtEl>
                                        <p:attrNameLst>
                                          <p:attrName>style.visibility</p:attrName>
                                        </p:attrNameLst>
                                      </p:cBhvr>
                                      <p:to>
                                        <p:strVal val="visible"/>
                                      </p:to>
                                    </p:set>
                                    <p:animEffect transition="in" filter="fade">
                                      <p:cBhvr>
                                        <p:cTn id="82" dur="500"/>
                                        <p:tgtEl>
                                          <p:spTgt spid="29"/>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22"/>
                                        </p:tgtEl>
                                        <p:attrNameLst>
                                          <p:attrName>style.visibility</p:attrName>
                                        </p:attrNameLst>
                                      </p:cBhvr>
                                      <p:to>
                                        <p:strVal val="visible"/>
                                      </p:to>
                                    </p:set>
                                    <p:animEffect transition="in" filter="fade">
                                      <p:cBhvr>
                                        <p:cTn id="87" dur="500"/>
                                        <p:tgtEl>
                                          <p:spTgt spid="22"/>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30"/>
                                        </p:tgtEl>
                                        <p:attrNameLst>
                                          <p:attrName>style.visibility</p:attrName>
                                        </p:attrNameLst>
                                      </p:cBhvr>
                                      <p:to>
                                        <p:strVal val="visible"/>
                                      </p:to>
                                    </p:set>
                                    <p:animEffect transition="in" filter="fade">
                                      <p:cBhvr>
                                        <p:cTn id="92" dur="500"/>
                                        <p:tgtEl>
                                          <p:spTgt spid="30"/>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31"/>
                                        </p:tgtEl>
                                        <p:attrNameLst>
                                          <p:attrName>style.visibility</p:attrName>
                                        </p:attrNameLst>
                                      </p:cBhvr>
                                      <p:to>
                                        <p:strVal val="visible"/>
                                      </p:to>
                                    </p:set>
                                    <p:animEffect transition="in" filter="fade">
                                      <p:cBhvr>
                                        <p:cTn id="97" dur="500"/>
                                        <p:tgtEl>
                                          <p:spTgt spid="31"/>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23"/>
                                        </p:tgtEl>
                                        <p:attrNameLst>
                                          <p:attrName>style.visibility</p:attrName>
                                        </p:attrNameLst>
                                      </p:cBhvr>
                                      <p:to>
                                        <p:strVal val="visible"/>
                                      </p:to>
                                    </p:set>
                                    <p:animEffect transition="in" filter="fade">
                                      <p:cBhvr>
                                        <p:cTn id="102" dur="500"/>
                                        <p:tgtEl>
                                          <p:spTgt spid="23"/>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24"/>
                                        </p:tgtEl>
                                        <p:attrNameLst>
                                          <p:attrName>style.visibility</p:attrName>
                                        </p:attrNameLst>
                                      </p:cBhvr>
                                      <p:to>
                                        <p:strVal val="visible"/>
                                      </p:to>
                                    </p:set>
                                    <p:animEffect transition="in" filter="fade">
                                      <p:cBhvr>
                                        <p:cTn id="107" dur="500"/>
                                        <p:tgtEl>
                                          <p:spTgt spid="24"/>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32"/>
                                        </p:tgtEl>
                                        <p:attrNameLst>
                                          <p:attrName>style.visibility</p:attrName>
                                        </p:attrNameLst>
                                      </p:cBhvr>
                                      <p:to>
                                        <p:strVal val="visible"/>
                                      </p:to>
                                    </p:set>
                                    <p:animEffect transition="in" filter="fade">
                                      <p:cBhvr>
                                        <p:cTn id="112" dur="500"/>
                                        <p:tgtEl>
                                          <p:spTgt spid="32"/>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33"/>
                                        </p:tgtEl>
                                        <p:attrNameLst>
                                          <p:attrName>style.visibility</p:attrName>
                                        </p:attrNameLst>
                                      </p:cBhvr>
                                      <p:to>
                                        <p:strVal val="visible"/>
                                      </p:to>
                                    </p:set>
                                    <p:animEffect transition="in" filter="fade">
                                      <p:cBhvr>
                                        <p:cTn id="11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6" grpId="0" animBg="1"/>
      <p:bldP spid="17" grpId="0" animBg="1"/>
      <p:bldP spid="18" grpId="0" animBg="1"/>
      <p:bldP spid="19" grpId="0" animBg="1"/>
      <p:bldP spid="20" grpId="0" animBg="1"/>
      <p:bldP spid="22" grpId="0" animBg="1"/>
      <p:bldP spid="23" grpId="0" animBg="1"/>
      <p:bldP spid="24" grpId="0" animBg="1"/>
      <p:bldP spid="25" grpId="0" animBg="1"/>
      <p:bldP spid="27" grpId="0" animBg="1"/>
      <p:bldP spid="28" grpId="0" animBg="1"/>
      <p:bldP spid="29" grpId="0" animBg="1"/>
      <p:bldP spid="30" grpId="0" animBg="1"/>
      <p:bldP spid="31" grpId="0" animBg="1"/>
      <p:bldP spid="32" grpId="0" animBg="1"/>
      <p:bldP spid="3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7778C7-892B-43E3-9040-8F782295C19B}"/>
              </a:ext>
            </a:extLst>
          </p:cNvPr>
          <p:cNvSpPr>
            <a:spLocks noGrp="1"/>
          </p:cNvSpPr>
          <p:nvPr>
            <p:ph idx="1"/>
          </p:nvPr>
        </p:nvSpPr>
        <p:spPr>
          <a:xfrm>
            <a:off x="609600" y="1863344"/>
            <a:ext cx="10972800" cy="4325112"/>
          </a:xfrm>
        </p:spPr>
        <p:txBody>
          <a:bodyPr>
            <a:noAutofit/>
          </a:bodyPr>
          <a:lstStyle/>
          <a:p>
            <a:pPr marL="0" indent="0">
              <a:lnSpc>
                <a:spcPct val="110000"/>
              </a:lnSpc>
              <a:buNone/>
            </a:pPr>
            <a:r>
              <a:rPr lang="en-US" b="1" dirty="0"/>
              <a:t>Restrict or Eliminate Turning Maneuvers Using Channelization or Signing</a:t>
            </a:r>
            <a:r>
              <a:rPr lang="en-US" dirty="0"/>
              <a:t>. Turn restrictions and prohibitions can be implemented by channelization or signing. Raised concrete channelization or flexible delineators can be used to physically prevent drivers from making restricted maneuvers. Turning prohibitions or restrictions implemented with signing alone will most likely require some periodic enforcement. The cost of enforcement should be considered when discussing methods for restricting or prohibiting turns.</a:t>
            </a:r>
          </a:p>
        </p:txBody>
      </p:sp>
      <p:sp>
        <p:nvSpPr>
          <p:cNvPr id="4" name="Slide Number Placeholder 3">
            <a:extLst>
              <a:ext uri="{FF2B5EF4-FFF2-40B4-BE49-F238E27FC236}">
                <a16:creationId xmlns:a16="http://schemas.microsoft.com/office/drawing/2014/main" id="{BC22F94F-1E0C-4C47-BED6-6883EEF1DDF0}"/>
              </a:ext>
            </a:extLst>
          </p:cNvPr>
          <p:cNvSpPr>
            <a:spLocks noGrp="1"/>
          </p:cNvSpPr>
          <p:nvPr>
            <p:ph type="sldNum" sz="quarter" idx="12"/>
          </p:nvPr>
        </p:nvSpPr>
        <p:spPr/>
        <p:txBody>
          <a:bodyPr/>
          <a:lstStyle/>
          <a:p>
            <a:fld id="{401CF334-2D5C-4859-84A6-CA7E6E43FAEB}" type="slidenum">
              <a:rPr lang="en-US" smtClean="0"/>
              <a:t>20</a:t>
            </a:fld>
            <a:endParaRPr lang="en-US" dirty="0"/>
          </a:p>
        </p:txBody>
      </p:sp>
      <p:sp>
        <p:nvSpPr>
          <p:cNvPr id="7" name="Title 1">
            <a:extLst>
              <a:ext uri="{FF2B5EF4-FFF2-40B4-BE49-F238E27FC236}">
                <a16:creationId xmlns:a16="http://schemas.microsoft.com/office/drawing/2014/main" id="{85F44C92-ED21-40E8-B8F2-F7C67665E0B4}"/>
              </a:ext>
            </a:extLst>
          </p:cNvPr>
          <p:cNvSpPr txBox="1">
            <a:spLocks/>
          </p:cNvSpPr>
          <p:nvPr/>
        </p:nvSpPr>
        <p:spPr>
          <a:xfrm>
            <a:off x="609600" y="828040"/>
            <a:ext cx="10972800" cy="1066800"/>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a:t>A3: Restrict or Eliminate Turning Maneuvers (cont.)</a:t>
            </a:r>
            <a:endParaRPr lang="en-US" dirty="0"/>
          </a:p>
        </p:txBody>
      </p:sp>
    </p:spTree>
    <p:extLst>
      <p:ext uri="{BB962C8B-B14F-4D97-AF65-F5344CB8AC3E}">
        <p14:creationId xmlns:p14="http://schemas.microsoft.com/office/powerpoint/2010/main" val="3890221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29B4B-72E7-4936-B6CB-22C4B89B1E7B}"/>
              </a:ext>
            </a:extLst>
          </p:cNvPr>
          <p:cNvSpPr>
            <a:spLocks noGrp="1"/>
          </p:cNvSpPr>
          <p:nvPr>
            <p:ph type="title"/>
          </p:nvPr>
        </p:nvSpPr>
        <p:spPr>
          <a:xfrm>
            <a:off x="609600" y="828040"/>
            <a:ext cx="10972800" cy="1066800"/>
          </a:xfrm>
        </p:spPr>
        <p:txBody>
          <a:bodyPr>
            <a:normAutofit/>
          </a:bodyPr>
          <a:lstStyle/>
          <a:p>
            <a:r>
              <a:rPr lang="en-US" dirty="0"/>
              <a:t>A3: Restrict or Eliminate Turning Maneuvers (cont.)</a:t>
            </a:r>
          </a:p>
        </p:txBody>
      </p:sp>
      <p:sp>
        <p:nvSpPr>
          <p:cNvPr id="3" name="Content Placeholder 2">
            <a:extLst>
              <a:ext uri="{FF2B5EF4-FFF2-40B4-BE49-F238E27FC236}">
                <a16:creationId xmlns:a16="http://schemas.microsoft.com/office/drawing/2014/main" id="{1A7778C7-892B-43E3-9040-8F782295C19B}"/>
              </a:ext>
            </a:extLst>
          </p:cNvPr>
          <p:cNvSpPr>
            <a:spLocks noGrp="1"/>
          </p:cNvSpPr>
          <p:nvPr>
            <p:ph idx="1"/>
          </p:nvPr>
        </p:nvSpPr>
        <p:spPr>
          <a:xfrm>
            <a:off x="367469" y="1903028"/>
            <a:ext cx="11553914" cy="4747496"/>
          </a:xfrm>
        </p:spPr>
        <p:txBody>
          <a:bodyPr>
            <a:noAutofit/>
          </a:bodyPr>
          <a:lstStyle/>
          <a:p>
            <a:pPr marL="0" indent="0">
              <a:lnSpc>
                <a:spcPct val="110000"/>
              </a:lnSpc>
              <a:buNone/>
            </a:pPr>
            <a:r>
              <a:rPr lang="en-US" b="1" dirty="0"/>
              <a:t>Prohibit Right Turns on Red</a:t>
            </a:r>
            <a:r>
              <a:rPr lang="en-US" dirty="0"/>
              <a:t>. Prohibition of RTOR can help reduce crashes related to limited sight distance and pedestrians that involve right-turning vehicles. This strategy can also help reduce the frequency and severity of crashes between vehicles turning right on red and vehicles approaching from the left on the cross street or turning left from the opposing approach. Prohibition of RTOR may also be a safety-effective strategy where weaving or other conflicts are evident downstream of the right turn. Prohibition of RTOR at specific intersections can be implemented during certain times of the day (such as when pedestrians are more likely to be present).</a:t>
            </a:r>
          </a:p>
        </p:txBody>
      </p:sp>
      <p:sp>
        <p:nvSpPr>
          <p:cNvPr id="4" name="Slide Number Placeholder 3">
            <a:extLst>
              <a:ext uri="{FF2B5EF4-FFF2-40B4-BE49-F238E27FC236}">
                <a16:creationId xmlns:a16="http://schemas.microsoft.com/office/drawing/2014/main" id="{FADD38F4-410C-483F-9BA0-5F0839013309}"/>
              </a:ext>
            </a:extLst>
          </p:cNvPr>
          <p:cNvSpPr>
            <a:spLocks noGrp="1"/>
          </p:cNvSpPr>
          <p:nvPr>
            <p:ph type="sldNum" sz="quarter" idx="12"/>
          </p:nvPr>
        </p:nvSpPr>
        <p:spPr/>
        <p:txBody>
          <a:bodyPr/>
          <a:lstStyle/>
          <a:p>
            <a:fld id="{401CF334-2D5C-4859-84A6-CA7E6E43FAEB}" type="slidenum">
              <a:rPr lang="en-US" smtClean="0"/>
              <a:t>21</a:t>
            </a:fld>
            <a:endParaRPr lang="en-US" dirty="0"/>
          </a:p>
        </p:txBody>
      </p:sp>
    </p:spTree>
    <p:extLst>
      <p:ext uri="{BB962C8B-B14F-4D97-AF65-F5344CB8AC3E}">
        <p14:creationId xmlns:p14="http://schemas.microsoft.com/office/powerpoint/2010/main" val="3127700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29B4B-72E7-4936-B6CB-22C4B89B1E7B}"/>
              </a:ext>
            </a:extLst>
          </p:cNvPr>
          <p:cNvSpPr>
            <a:spLocks noGrp="1"/>
          </p:cNvSpPr>
          <p:nvPr>
            <p:ph type="title"/>
          </p:nvPr>
        </p:nvSpPr>
        <p:spPr>
          <a:xfrm>
            <a:off x="609600" y="655320"/>
            <a:ext cx="10972800" cy="1066800"/>
          </a:xfrm>
        </p:spPr>
        <p:txBody>
          <a:bodyPr>
            <a:normAutofit/>
          </a:bodyPr>
          <a:lstStyle/>
          <a:p>
            <a:r>
              <a:rPr lang="en-US" dirty="0"/>
              <a:t>A4: Employ Signal Coordination</a:t>
            </a:r>
          </a:p>
        </p:txBody>
      </p:sp>
      <p:sp>
        <p:nvSpPr>
          <p:cNvPr id="3" name="Content Placeholder 2">
            <a:extLst>
              <a:ext uri="{FF2B5EF4-FFF2-40B4-BE49-F238E27FC236}">
                <a16:creationId xmlns:a16="http://schemas.microsoft.com/office/drawing/2014/main" id="{1A7778C7-892B-43E3-9040-8F782295C19B}"/>
              </a:ext>
            </a:extLst>
          </p:cNvPr>
          <p:cNvSpPr>
            <a:spLocks noGrp="1"/>
          </p:cNvSpPr>
          <p:nvPr>
            <p:ph idx="1"/>
          </p:nvPr>
        </p:nvSpPr>
        <p:spPr>
          <a:xfrm>
            <a:off x="367469" y="1685923"/>
            <a:ext cx="11553914" cy="4737871"/>
          </a:xfrm>
        </p:spPr>
        <p:txBody>
          <a:bodyPr>
            <a:normAutofit/>
          </a:bodyPr>
          <a:lstStyle/>
          <a:p>
            <a:pPr marL="0" indent="0">
              <a:lnSpc>
                <a:spcPct val="110000"/>
              </a:lnSpc>
              <a:buNone/>
            </a:pPr>
            <a:r>
              <a:rPr lang="en-US" dirty="0"/>
              <a:t>Signal coordination has long been recognized as having beneficial effects on the quality of traffic flow along a street or arterial. Good signal coordination can also generate measurable safety benefits, primarily in two ways:</a:t>
            </a:r>
          </a:p>
          <a:p>
            <a:pPr>
              <a:lnSpc>
                <a:spcPct val="110000"/>
              </a:lnSpc>
            </a:pPr>
            <a:r>
              <a:rPr lang="en-US" dirty="0"/>
              <a:t>Coordinated signals produce platoons of vehicles that can proceed without stopping at multiple signalized intersections. Reducing the number and frequency of required stops and maintaining constant speeds for all vehicles reduces rear-end conflicts.</a:t>
            </a:r>
          </a:p>
          <a:p>
            <a:pPr>
              <a:lnSpc>
                <a:spcPct val="110000"/>
              </a:lnSpc>
            </a:pPr>
            <a:r>
              <a:rPr lang="en-US" dirty="0"/>
              <a:t>Signal coordination can improve the operation of turning movements.</a:t>
            </a:r>
          </a:p>
        </p:txBody>
      </p:sp>
      <p:sp>
        <p:nvSpPr>
          <p:cNvPr id="4" name="Slide Number Placeholder 3">
            <a:extLst>
              <a:ext uri="{FF2B5EF4-FFF2-40B4-BE49-F238E27FC236}">
                <a16:creationId xmlns:a16="http://schemas.microsoft.com/office/drawing/2014/main" id="{757B46E3-3DE5-46DE-910A-9C0E2558DDA7}"/>
              </a:ext>
            </a:extLst>
          </p:cNvPr>
          <p:cNvSpPr>
            <a:spLocks noGrp="1"/>
          </p:cNvSpPr>
          <p:nvPr>
            <p:ph type="sldNum" sz="quarter" idx="12"/>
          </p:nvPr>
        </p:nvSpPr>
        <p:spPr/>
        <p:txBody>
          <a:bodyPr/>
          <a:lstStyle/>
          <a:p>
            <a:fld id="{401CF334-2D5C-4859-84A6-CA7E6E43FAEB}" type="slidenum">
              <a:rPr lang="en-US" smtClean="0"/>
              <a:t>22</a:t>
            </a:fld>
            <a:endParaRPr lang="en-US" dirty="0"/>
          </a:p>
        </p:txBody>
      </p:sp>
    </p:spTree>
    <p:extLst>
      <p:ext uri="{BB962C8B-B14F-4D97-AF65-F5344CB8AC3E}">
        <p14:creationId xmlns:p14="http://schemas.microsoft.com/office/powerpoint/2010/main" val="3010444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29B4B-72E7-4936-B6CB-22C4B89B1E7B}"/>
              </a:ext>
            </a:extLst>
          </p:cNvPr>
          <p:cNvSpPr>
            <a:spLocks noGrp="1"/>
          </p:cNvSpPr>
          <p:nvPr>
            <p:ph type="title"/>
          </p:nvPr>
        </p:nvSpPr>
        <p:spPr/>
        <p:txBody>
          <a:bodyPr>
            <a:normAutofit/>
          </a:bodyPr>
          <a:lstStyle/>
          <a:p>
            <a:r>
              <a:rPr lang="en-US" dirty="0"/>
              <a:t>A5: Employ Emergency Vehicle Preemption</a:t>
            </a:r>
          </a:p>
        </p:txBody>
      </p:sp>
      <p:sp>
        <p:nvSpPr>
          <p:cNvPr id="3" name="Content Placeholder 2">
            <a:extLst>
              <a:ext uri="{FF2B5EF4-FFF2-40B4-BE49-F238E27FC236}">
                <a16:creationId xmlns:a16="http://schemas.microsoft.com/office/drawing/2014/main" id="{1A7778C7-892B-43E3-9040-8F782295C19B}"/>
              </a:ext>
            </a:extLst>
          </p:cNvPr>
          <p:cNvSpPr>
            <a:spLocks noGrp="1"/>
          </p:cNvSpPr>
          <p:nvPr>
            <p:ph idx="1"/>
          </p:nvPr>
        </p:nvSpPr>
        <p:spPr/>
        <p:txBody>
          <a:bodyPr>
            <a:normAutofit/>
          </a:bodyPr>
          <a:lstStyle/>
          <a:p>
            <a:pPr marL="0" indent="0">
              <a:lnSpc>
                <a:spcPct val="110000"/>
              </a:lnSpc>
              <a:buNone/>
            </a:pPr>
            <a:r>
              <a:rPr lang="en-US" dirty="0"/>
              <a:t>Signal preemption allows emergency vehicles to disrupt a normal signal cycle in order to proceed through the intersection more quickly and under safer conditions. The preemption systems can extend the green on an emergency vehicle’s approach or replace the phases and timing for the whole cycle. The MUTCD discusses signal preemption, standards for the phases during preemption, and priorities for different vehicle types that might have preemption capabilities.</a:t>
            </a:r>
          </a:p>
        </p:txBody>
      </p:sp>
      <p:sp>
        <p:nvSpPr>
          <p:cNvPr id="4" name="Slide Number Placeholder 3">
            <a:extLst>
              <a:ext uri="{FF2B5EF4-FFF2-40B4-BE49-F238E27FC236}">
                <a16:creationId xmlns:a16="http://schemas.microsoft.com/office/drawing/2014/main" id="{74F5ADEB-5128-4FA3-A992-E1EB414B87E7}"/>
              </a:ext>
            </a:extLst>
          </p:cNvPr>
          <p:cNvSpPr>
            <a:spLocks noGrp="1"/>
          </p:cNvSpPr>
          <p:nvPr>
            <p:ph type="sldNum" sz="quarter" idx="12"/>
          </p:nvPr>
        </p:nvSpPr>
        <p:spPr/>
        <p:txBody>
          <a:bodyPr/>
          <a:lstStyle/>
          <a:p>
            <a:fld id="{401CF334-2D5C-4859-84A6-CA7E6E43FAEB}" type="slidenum">
              <a:rPr lang="en-US" smtClean="0"/>
              <a:t>23</a:t>
            </a:fld>
            <a:endParaRPr lang="en-US" dirty="0"/>
          </a:p>
        </p:txBody>
      </p:sp>
    </p:spTree>
    <p:extLst>
      <p:ext uri="{BB962C8B-B14F-4D97-AF65-F5344CB8AC3E}">
        <p14:creationId xmlns:p14="http://schemas.microsoft.com/office/powerpoint/2010/main" val="2603369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29B4B-72E7-4936-B6CB-22C4B89B1E7B}"/>
              </a:ext>
            </a:extLst>
          </p:cNvPr>
          <p:cNvSpPr>
            <a:spLocks noGrp="1"/>
          </p:cNvSpPr>
          <p:nvPr>
            <p:ph type="title"/>
          </p:nvPr>
        </p:nvSpPr>
        <p:spPr>
          <a:xfrm>
            <a:off x="609600" y="594360"/>
            <a:ext cx="10972800" cy="1066800"/>
          </a:xfrm>
        </p:spPr>
        <p:txBody>
          <a:bodyPr>
            <a:noAutofit/>
          </a:bodyPr>
          <a:lstStyle/>
          <a:p>
            <a:r>
              <a:rPr lang="en-US" sz="3600" dirty="0"/>
              <a:t>A6: Improve Operation of Pedestrian and Bicycle Facilities</a:t>
            </a:r>
          </a:p>
        </p:txBody>
      </p:sp>
      <p:sp>
        <p:nvSpPr>
          <p:cNvPr id="3" name="Content Placeholder 2">
            <a:extLst>
              <a:ext uri="{FF2B5EF4-FFF2-40B4-BE49-F238E27FC236}">
                <a16:creationId xmlns:a16="http://schemas.microsoft.com/office/drawing/2014/main" id="{1A7778C7-892B-43E3-9040-8F782295C19B}"/>
              </a:ext>
            </a:extLst>
          </p:cNvPr>
          <p:cNvSpPr>
            <a:spLocks noGrp="1"/>
          </p:cNvSpPr>
          <p:nvPr>
            <p:ph idx="1"/>
          </p:nvPr>
        </p:nvSpPr>
        <p:spPr>
          <a:xfrm>
            <a:off x="367469" y="1482723"/>
            <a:ext cx="11553914" cy="4766746"/>
          </a:xfrm>
        </p:spPr>
        <p:txBody>
          <a:bodyPr/>
          <a:lstStyle/>
          <a:p>
            <a:pPr marL="0" indent="0">
              <a:lnSpc>
                <a:spcPct val="110000"/>
              </a:lnSpc>
              <a:buNone/>
            </a:pPr>
            <a:r>
              <a:rPr lang="en-US" dirty="0"/>
              <a:t>Traffic control improvements that can be made to an intersection to increase pedestrian safety include the following:</a:t>
            </a:r>
          </a:p>
          <a:p>
            <a:pPr>
              <a:lnSpc>
                <a:spcPct val="110000"/>
              </a:lnSpc>
            </a:pPr>
            <a:r>
              <a:rPr lang="en-US" dirty="0"/>
              <a:t>Pedestrian signs, signals, and markings,</a:t>
            </a:r>
          </a:p>
          <a:p>
            <a:pPr>
              <a:lnSpc>
                <a:spcPct val="110000"/>
              </a:lnSpc>
            </a:pPr>
            <a:r>
              <a:rPr lang="en-US" dirty="0"/>
              <a:t>Crossing guards for school children,</a:t>
            </a:r>
          </a:p>
          <a:p>
            <a:pPr>
              <a:lnSpc>
                <a:spcPct val="110000"/>
              </a:lnSpc>
            </a:pPr>
            <a:r>
              <a:rPr lang="en-US" dirty="0"/>
              <a:t>Lights in crosswalks in school zones,</a:t>
            </a:r>
          </a:p>
          <a:p>
            <a:pPr>
              <a:lnSpc>
                <a:spcPct val="110000"/>
              </a:lnSpc>
            </a:pPr>
            <a:r>
              <a:rPr lang="en-US" dirty="0"/>
              <a:t>Pedestrian-only phase or LPI during signal operation,</a:t>
            </a:r>
          </a:p>
          <a:p>
            <a:pPr>
              <a:lnSpc>
                <a:spcPct val="110000"/>
              </a:lnSpc>
            </a:pPr>
            <a:r>
              <a:rPr lang="en-US" dirty="0"/>
              <a:t>Prohibition of RTOR,</a:t>
            </a:r>
          </a:p>
          <a:p>
            <a:pPr>
              <a:lnSpc>
                <a:spcPct val="110000"/>
              </a:lnSpc>
            </a:pPr>
            <a:r>
              <a:rPr lang="en-US" dirty="0"/>
              <a:t>Technology to show a push button is working (i.e. LED confirmation)</a:t>
            </a:r>
          </a:p>
        </p:txBody>
      </p:sp>
      <p:sp>
        <p:nvSpPr>
          <p:cNvPr id="4" name="Slide Number Placeholder 3">
            <a:extLst>
              <a:ext uri="{FF2B5EF4-FFF2-40B4-BE49-F238E27FC236}">
                <a16:creationId xmlns:a16="http://schemas.microsoft.com/office/drawing/2014/main" id="{8984E41E-590A-4EDB-B322-E4513707700B}"/>
              </a:ext>
            </a:extLst>
          </p:cNvPr>
          <p:cNvSpPr>
            <a:spLocks noGrp="1"/>
          </p:cNvSpPr>
          <p:nvPr>
            <p:ph type="sldNum" sz="quarter" idx="12"/>
          </p:nvPr>
        </p:nvSpPr>
        <p:spPr/>
        <p:txBody>
          <a:bodyPr/>
          <a:lstStyle/>
          <a:p>
            <a:fld id="{401CF334-2D5C-4859-84A6-CA7E6E43FAEB}" type="slidenum">
              <a:rPr lang="en-US" smtClean="0"/>
              <a:t>24</a:t>
            </a:fld>
            <a:endParaRPr lang="en-US" dirty="0"/>
          </a:p>
        </p:txBody>
      </p:sp>
    </p:spTree>
    <p:extLst>
      <p:ext uri="{BB962C8B-B14F-4D97-AF65-F5344CB8AC3E}">
        <p14:creationId xmlns:p14="http://schemas.microsoft.com/office/powerpoint/2010/main" val="3566449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29B4B-72E7-4936-B6CB-22C4B89B1E7B}"/>
              </a:ext>
            </a:extLst>
          </p:cNvPr>
          <p:cNvSpPr>
            <a:spLocks noGrp="1"/>
          </p:cNvSpPr>
          <p:nvPr>
            <p:ph type="title"/>
          </p:nvPr>
        </p:nvSpPr>
        <p:spPr/>
        <p:txBody>
          <a:bodyPr>
            <a:normAutofit/>
          </a:bodyPr>
          <a:lstStyle/>
          <a:p>
            <a:r>
              <a:rPr lang="en-US" dirty="0"/>
              <a:t>A7: Remove Unwarranted Signal</a:t>
            </a:r>
          </a:p>
        </p:txBody>
      </p:sp>
      <p:sp>
        <p:nvSpPr>
          <p:cNvPr id="3" name="Content Placeholder 2">
            <a:extLst>
              <a:ext uri="{FF2B5EF4-FFF2-40B4-BE49-F238E27FC236}">
                <a16:creationId xmlns:a16="http://schemas.microsoft.com/office/drawing/2014/main" id="{1A7778C7-892B-43E3-9040-8F782295C19B}"/>
              </a:ext>
            </a:extLst>
          </p:cNvPr>
          <p:cNvSpPr>
            <a:spLocks noGrp="1"/>
          </p:cNvSpPr>
          <p:nvPr>
            <p:ph idx="1"/>
          </p:nvPr>
        </p:nvSpPr>
        <p:spPr/>
        <p:txBody>
          <a:bodyPr>
            <a:normAutofit/>
          </a:bodyPr>
          <a:lstStyle/>
          <a:p>
            <a:pPr marL="0" indent="0">
              <a:lnSpc>
                <a:spcPct val="110000"/>
              </a:lnSpc>
              <a:buNone/>
            </a:pPr>
            <a:r>
              <a:rPr lang="en-US" dirty="0"/>
              <a:t>Traffic signals can remedy many safety and operational problems at intersections. However, signals often can adversely affect intersections. It is possible that a signal may no longer be warranted due to changes in traffic conditions. Problems created by an unwarranted signal, such as excessive delay, increased rerouting of traffic to less-appropriate roads and intersections, higher crash rates, and disobedience of the traffic signal can be addressed by removing the signal if doing so would not create worse problems.</a:t>
            </a:r>
          </a:p>
        </p:txBody>
      </p:sp>
      <p:sp>
        <p:nvSpPr>
          <p:cNvPr id="4" name="Slide Number Placeholder 3">
            <a:extLst>
              <a:ext uri="{FF2B5EF4-FFF2-40B4-BE49-F238E27FC236}">
                <a16:creationId xmlns:a16="http://schemas.microsoft.com/office/drawing/2014/main" id="{48D52061-0AD7-4465-A445-3C38E3D913ED}"/>
              </a:ext>
            </a:extLst>
          </p:cNvPr>
          <p:cNvSpPr>
            <a:spLocks noGrp="1"/>
          </p:cNvSpPr>
          <p:nvPr>
            <p:ph type="sldNum" sz="quarter" idx="12"/>
          </p:nvPr>
        </p:nvSpPr>
        <p:spPr/>
        <p:txBody>
          <a:bodyPr/>
          <a:lstStyle/>
          <a:p>
            <a:fld id="{401CF334-2D5C-4859-84A6-CA7E6E43FAEB}" type="slidenum">
              <a:rPr lang="en-US" smtClean="0"/>
              <a:t>25</a:t>
            </a:fld>
            <a:endParaRPr lang="en-US" dirty="0"/>
          </a:p>
        </p:txBody>
      </p:sp>
    </p:spTree>
    <p:extLst>
      <p:ext uri="{BB962C8B-B14F-4D97-AF65-F5344CB8AC3E}">
        <p14:creationId xmlns:p14="http://schemas.microsoft.com/office/powerpoint/2010/main" val="4084353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29B4B-72E7-4936-B6CB-22C4B89B1E7B}"/>
              </a:ext>
            </a:extLst>
          </p:cNvPr>
          <p:cNvSpPr>
            <a:spLocks noGrp="1"/>
          </p:cNvSpPr>
          <p:nvPr>
            <p:ph type="title"/>
          </p:nvPr>
        </p:nvSpPr>
        <p:spPr>
          <a:xfrm>
            <a:off x="609600" y="624840"/>
            <a:ext cx="10972800" cy="1066800"/>
          </a:xfrm>
        </p:spPr>
        <p:txBody>
          <a:bodyPr>
            <a:normAutofit/>
          </a:bodyPr>
          <a:lstStyle/>
          <a:p>
            <a:r>
              <a:rPr lang="en-US" dirty="0"/>
              <a:t>A7: Remove </a:t>
            </a:r>
            <a:r>
              <a:rPr lang="en-US" strike="sngStrike" dirty="0"/>
              <a:t>Un</a:t>
            </a:r>
            <a:r>
              <a:rPr lang="en-US" dirty="0"/>
              <a:t>warranted Signal</a:t>
            </a:r>
          </a:p>
        </p:txBody>
      </p:sp>
      <p:sp>
        <p:nvSpPr>
          <p:cNvPr id="3" name="Content Placeholder 2">
            <a:extLst>
              <a:ext uri="{FF2B5EF4-FFF2-40B4-BE49-F238E27FC236}">
                <a16:creationId xmlns:a16="http://schemas.microsoft.com/office/drawing/2014/main" id="{1A7778C7-892B-43E3-9040-8F782295C19B}"/>
              </a:ext>
            </a:extLst>
          </p:cNvPr>
          <p:cNvSpPr>
            <a:spLocks noGrp="1"/>
          </p:cNvSpPr>
          <p:nvPr>
            <p:ph idx="1"/>
          </p:nvPr>
        </p:nvSpPr>
        <p:spPr>
          <a:xfrm>
            <a:off x="367469" y="1706243"/>
            <a:ext cx="11553914" cy="4689744"/>
          </a:xfrm>
        </p:spPr>
        <p:txBody>
          <a:bodyPr>
            <a:normAutofit/>
          </a:bodyPr>
          <a:lstStyle/>
          <a:p>
            <a:pPr marL="0" indent="0">
              <a:lnSpc>
                <a:spcPct val="110000"/>
              </a:lnSpc>
              <a:buNone/>
            </a:pPr>
            <a:r>
              <a:rPr lang="en-US" dirty="0"/>
              <a:t>Signalized intersections generally experience crashes of different types than unsignalized intersections but not necessarily a lower total crash rate. Converting the intersection to unsignalized may not improve the total crash rate, but it may improve crash severity for some crash types.</a:t>
            </a:r>
          </a:p>
          <a:p>
            <a:pPr marL="0" indent="0">
              <a:lnSpc>
                <a:spcPct val="110000"/>
              </a:lnSpc>
              <a:buNone/>
            </a:pPr>
            <a:r>
              <a:rPr lang="en-US" dirty="0"/>
              <a:t>Studies should be performed when considering removing a signal, just as installation of a signal is studied. This study should identify the appropriate replacement traffic control devices and any sight distance restrictions that may not have been an issue while under signalized control.</a:t>
            </a:r>
          </a:p>
        </p:txBody>
      </p:sp>
      <p:sp>
        <p:nvSpPr>
          <p:cNvPr id="4" name="Slide Number Placeholder 3">
            <a:extLst>
              <a:ext uri="{FF2B5EF4-FFF2-40B4-BE49-F238E27FC236}">
                <a16:creationId xmlns:a16="http://schemas.microsoft.com/office/drawing/2014/main" id="{E0A1DDF1-D826-438B-A319-9461384B8FFD}"/>
              </a:ext>
            </a:extLst>
          </p:cNvPr>
          <p:cNvSpPr>
            <a:spLocks noGrp="1"/>
          </p:cNvSpPr>
          <p:nvPr>
            <p:ph type="sldNum" sz="quarter" idx="12"/>
          </p:nvPr>
        </p:nvSpPr>
        <p:spPr/>
        <p:txBody>
          <a:bodyPr/>
          <a:lstStyle/>
          <a:p>
            <a:fld id="{401CF334-2D5C-4859-84A6-CA7E6E43FAEB}" type="slidenum">
              <a:rPr lang="en-US" smtClean="0"/>
              <a:t>26</a:t>
            </a:fld>
            <a:endParaRPr lang="en-US" dirty="0"/>
          </a:p>
        </p:txBody>
      </p:sp>
    </p:spTree>
    <p:extLst>
      <p:ext uri="{BB962C8B-B14F-4D97-AF65-F5344CB8AC3E}">
        <p14:creationId xmlns:p14="http://schemas.microsoft.com/office/powerpoint/2010/main" val="1816218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628ACA2-B65F-4BE3-90CA-A055D75E236E}"/>
              </a:ext>
            </a:extLst>
          </p:cNvPr>
          <p:cNvSpPr>
            <a:spLocks noGrp="1"/>
          </p:cNvSpPr>
          <p:nvPr>
            <p:ph idx="1"/>
          </p:nvPr>
        </p:nvSpPr>
        <p:spPr>
          <a:xfrm>
            <a:off x="704850" y="990364"/>
            <a:ext cx="10934700" cy="698500"/>
          </a:xfrm>
        </p:spPr>
        <p:txBody>
          <a:bodyPr>
            <a:normAutofit/>
          </a:bodyPr>
          <a:lstStyle/>
          <a:p>
            <a:pPr marL="0" indent="0">
              <a:buNone/>
            </a:pPr>
            <a:r>
              <a:rPr lang="en-US" sz="3200" b="1" dirty="0"/>
              <a:t>Most important statement in MUTCD regarding warrants:</a:t>
            </a:r>
          </a:p>
        </p:txBody>
      </p:sp>
      <p:sp>
        <p:nvSpPr>
          <p:cNvPr id="4" name="TextBox 3">
            <a:extLst>
              <a:ext uri="{FF2B5EF4-FFF2-40B4-BE49-F238E27FC236}">
                <a16:creationId xmlns:a16="http://schemas.microsoft.com/office/drawing/2014/main" id="{8B68326D-0A29-4941-8A79-87DCC04F4A8F}"/>
              </a:ext>
            </a:extLst>
          </p:cNvPr>
          <p:cNvSpPr txBox="1"/>
          <p:nvPr/>
        </p:nvSpPr>
        <p:spPr>
          <a:xfrm>
            <a:off x="704850" y="1831605"/>
            <a:ext cx="11010900" cy="3785652"/>
          </a:xfrm>
          <a:prstGeom prst="rect">
            <a:avLst/>
          </a:prstGeom>
          <a:noFill/>
        </p:spPr>
        <p:txBody>
          <a:bodyPr wrap="square" rtlCol="0">
            <a:spAutoFit/>
          </a:bodyPr>
          <a:lstStyle/>
          <a:p>
            <a:r>
              <a:rPr lang="en-US" sz="6000" b="1" dirty="0">
                <a:effectLst>
                  <a:outerShdw blurRad="38100" dist="38100" dir="2700000" algn="tl">
                    <a:srgbClr val="000000">
                      <a:alpha val="43137"/>
                    </a:srgbClr>
                  </a:outerShdw>
                </a:effectLst>
              </a:rPr>
              <a:t>The satisfaction of a traffic signal warrant or warrants shall not in itself require the installation of a</a:t>
            </a:r>
          </a:p>
          <a:p>
            <a:r>
              <a:rPr lang="en-US" sz="6000" b="1" dirty="0">
                <a:effectLst>
                  <a:outerShdw blurRad="38100" dist="38100" dir="2700000" algn="tl">
                    <a:srgbClr val="000000">
                      <a:alpha val="43137"/>
                    </a:srgbClr>
                  </a:outerShdw>
                </a:effectLst>
              </a:rPr>
              <a:t>traffic control signal.</a:t>
            </a:r>
          </a:p>
        </p:txBody>
      </p:sp>
      <p:sp>
        <p:nvSpPr>
          <p:cNvPr id="5" name="Slide Number Placeholder 4">
            <a:extLst>
              <a:ext uri="{FF2B5EF4-FFF2-40B4-BE49-F238E27FC236}">
                <a16:creationId xmlns:a16="http://schemas.microsoft.com/office/drawing/2014/main" id="{D0DB0703-1228-4C91-858A-0E2F6DC9214C}"/>
              </a:ext>
            </a:extLst>
          </p:cNvPr>
          <p:cNvSpPr>
            <a:spLocks noGrp="1"/>
          </p:cNvSpPr>
          <p:nvPr>
            <p:ph type="sldNum" sz="quarter" idx="12"/>
          </p:nvPr>
        </p:nvSpPr>
        <p:spPr/>
        <p:txBody>
          <a:bodyPr/>
          <a:lstStyle/>
          <a:p>
            <a:fld id="{401CF334-2D5C-4859-84A6-CA7E6E43FAEB}" type="slidenum">
              <a:rPr lang="en-US" smtClean="0"/>
              <a:t>27</a:t>
            </a:fld>
            <a:endParaRPr lang="en-US" dirty="0"/>
          </a:p>
        </p:txBody>
      </p:sp>
    </p:spTree>
    <p:extLst>
      <p:ext uri="{BB962C8B-B14F-4D97-AF65-F5344CB8AC3E}">
        <p14:creationId xmlns:p14="http://schemas.microsoft.com/office/powerpoint/2010/main" val="477385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42EEE-9D1C-4D33-B5A0-B1A0493242D8}"/>
              </a:ext>
            </a:extLst>
          </p:cNvPr>
          <p:cNvSpPr>
            <a:spLocks noGrp="1"/>
          </p:cNvSpPr>
          <p:nvPr>
            <p:ph type="title"/>
          </p:nvPr>
        </p:nvSpPr>
        <p:spPr/>
        <p:txBody>
          <a:bodyPr>
            <a:normAutofit/>
          </a:bodyPr>
          <a:lstStyle/>
          <a:p>
            <a:pPr algn="ctr"/>
            <a:r>
              <a:rPr lang="en-US" dirty="0"/>
              <a:t>Questions?</a:t>
            </a:r>
          </a:p>
        </p:txBody>
      </p:sp>
      <p:sp>
        <p:nvSpPr>
          <p:cNvPr id="3" name="Content Placeholder 2">
            <a:extLst>
              <a:ext uri="{FF2B5EF4-FFF2-40B4-BE49-F238E27FC236}">
                <a16:creationId xmlns:a16="http://schemas.microsoft.com/office/drawing/2014/main" id="{BABD520E-2544-4886-A8AE-4BA5685B0F3E}"/>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FD0D382B-9CC0-4FA2-84B4-21AABD97871E}"/>
              </a:ext>
            </a:extLst>
          </p:cNvPr>
          <p:cNvPicPr>
            <a:picLocks noChangeAspect="1"/>
          </p:cNvPicPr>
          <p:nvPr/>
        </p:nvPicPr>
        <p:blipFill>
          <a:blip r:embed="rId2"/>
          <a:stretch>
            <a:fillRect/>
          </a:stretch>
        </p:blipFill>
        <p:spPr>
          <a:xfrm>
            <a:off x="3629954" y="1180615"/>
            <a:ext cx="4932091" cy="4925995"/>
          </a:xfrm>
          <a:prstGeom prst="rect">
            <a:avLst/>
          </a:prstGeom>
        </p:spPr>
      </p:pic>
      <p:sp>
        <p:nvSpPr>
          <p:cNvPr id="5" name="Slide Number Placeholder 4">
            <a:extLst>
              <a:ext uri="{FF2B5EF4-FFF2-40B4-BE49-F238E27FC236}">
                <a16:creationId xmlns:a16="http://schemas.microsoft.com/office/drawing/2014/main" id="{9CF5FA93-78D2-42BC-B6E0-663463E5D75C}"/>
              </a:ext>
            </a:extLst>
          </p:cNvPr>
          <p:cNvSpPr>
            <a:spLocks noGrp="1"/>
          </p:cNvSpPr>
          <p:nvPr>
            <p:ph type="sldNum" sz="quarter" idx="12"/>
          </p:nvPr>
        </p:nvSpPr>
        <p:spPr/>
        <p:txBody>
          <a:bodyPr/>
          <a:lstStyle/>
          <a:p>
            <a:fld id="{401CF334-2D5C-4859-84A6-CA7E6E43FAEB}" type="slidenum">
              <a:rPr lang="en-US" smtClean="0"/>
              <a:t>28</a:t>
            </a:fld>
            <a:endParaRPr lang="en-US" dirty="0"/>
          </a:p>
        </p:txBody>
      </p:sp>
    </p:spTree>
    <p:extLst>
      <p:ext uri="{BB962C8B-B14F-4D97-AF65-F5344CB8AC3E}">
        <p14:creationId xmlns:p14="http://schemas.microsoft.com/office/powerpoint/2010/main" val="1200089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Single Corner Snipped 2">
            <a:extLst>
              <a:ext uri="{FF2B5EF4-FFF2-40B4-BE49-F238E27FC236}">
                <a16:creationId xmlns:a16="http://schemas.microsoft.com/office/drawing/2014/main" id="{7DFF7D4D-6FED-4A6C-A6E0-014329BF7F68}"/>
              </a:ext>
            </a:extLst>
          </p:cNvPr>
          <p:cNvSpPr/>
          <p:nvPr/>
        </p:nvSpPr>
        <p:spPr>
          <a:xfrm flipV="1">
            <a:off x="0" y="1808480"/>
            <a:ext cx="10292080" cy="2082800"/>
          </a:xfrm>
          <a:prstGeom prst="snip1Rect">
            <a:avLst>
              <a:gd name="adj" fmla="val 46585"/>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Single Corner Snipped 4">
            <a:extLst>
              <a:ext uri="{FF2B5EF4-FFF2-40B4-BE49-F238E27FC236}">
                <a16:creationId xmlns:a16="http://schemas.microsoft.com/office/drawing/2014/main" id="{ED6B125E-ADF0-4539-A5B3-2FD5E4D5213F}"/>
              </a:ext>
            </a:extLst>
          </p:cNvPr>
          <p:cNvSpPr/>
          <p:nvPr/>
        </p:nvSpPr>
        <p:spPr>
          <a:xfrm flipV="1">
            <a:off x="0" y="1991360"/>
            <a:ext cx="10129520" cy="1676400"/>
          </a:xfrm>
          <a:prstGeom prst="snip1Rect">
            <a:avLst>
              <a:gd name="adj" fmla="val 500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D1D94700-58B6-443A-9602-B3835D92C9C0}"/>
              </a:ext>
            </a:extLst>
          </p:cNvPr>
          <p:cNvSpPr>
            <a:spLocks noGrp="1"/>
          </p:cNvSpPr>
          <p:nvPr>
            <p:ph type="title"/>
          </p:nvPr>
        </p:nvSpPr>
        <p:spPr>
          <a:xfrm>
            <a:off x="285749" y="2831605"/>
            <a:ext cx="9277351" cy="906762"/>
          </a:xfrm>
        </p:spPr>
        <p:txBody>
          <a:bodyPr>
            <a:normAutofit fontScale="90000"/>
          </a:bodyPr>
          <a:lstStyle/>
          <a:p>
            <a:r>
              <a:rPr lang="en-US" dirty="0"/>
              <a:t>Category B – Reduce Frequency and Severity of Intersection Conflicts through Geometric Improvements</a:t>
            </a:r>
          </a:p>
        </p:txBody>
      </p:sp>
    </p:spTree>
    <p:extLst>
      <p:ext uri="{BB962C8B-B14F-4D97-AF65-F5344CB8AC3E}">
        <p14:creationId xmlns:p14="http://schemas.microsoft.com/office/powerpoint/2010/main" val="4246332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4D6AE-EC7B-47EE-96F0-A266674CCE73}"/>
              </a:ext>
            </a:extLst>
          </p:cNvPr>
          <p:cNvSpPr>
            <a:spLocks noGrp="1"/>
          </p:cNvSpPr>
          <p:nvPr>
            <p:ph type="title"/>
          </p:nvPr>
        </p:nvSpPr>
        <p:spPr>
          <a:xfrm>
            <a:off x="87085" y="283464"/>
            <a:ext cx="10383297" cy="937009"/>
          </a:xfrm>
        </p:spPr>
        <p:txBody>
          <a:bodyPr/>
          <a:lstStyle/>
          <a:p>
            <a:r>
              <a:rPr lang="en-US" dirty="0">
                <a:solidFill>
                  <a:srgbClr val="004087"/>
                </a:solidFill>
              </a:rPr>
              <a:t>Advanced Traffic Safety Academy</a:t>
            </a:r>
          </a:p>
        </p:txBody>
      </p:sp>
      <p:sp>
        <p:nvSpPr>
          <p:cNvPr id="8" name="Rectangle: Rounded Corners 7">
            <a:extLst>
              <a:ext uri="{FF2B5EF4-FFF2-40B4-BE49-F238E27FC236}">
                <a16:creationId xmlns:a16="http://schemas.microsoft.com/office/drawing/2014/main" id="{32D786CE-55F3-470C-820B-E1251A773556}"/>
              </a:ext>
            </a:extLst>
          </p:cNvPr>
          <p:cNvSpPr/>
          <p:nvPr/>
        </p:nvSpPr>
        <p:spPr>
          <a:xfrm>
            <a:off x="899162" y="1343011"/>
            <a:ext cx="1848896" cy="1065125"/>
          </a:xfrm>
          <a:prstGeom prst="roundRect">
            <a:avLst/>
          </a:prstGeom>
          <a:solidFill>
            <a:srgbClr val="004087"/>
          </a:solidFill>
          <a:ln>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Florida’s SHSP Update</a:t>
            </a:r>
          </a:p>
        </p:txBody>
      </p:sp>
      <p:sp>
        <p:nvSpPr>
          <p:cNvPr id="9" name="Arrow: Right 8">
            <a:extLst>
              <a:ext uri="{FF2B5EF4-FFF2-40B4-BE49-F238E27FC236}">
                <a16:creationId xmlns:a16="http://schemas.microsoft.com/office/drawing/2014/main" id="{7854E140-7837-4F0F-9579-C646483B405D}"/>
              </a:ext>
            </a:extLst>
          </p:cNvPr>
          <p:cNvSpPr/>
          <p:nvPr/>
        </p:nvSpPr>
        <p:spPr>
          <a:xfrm>
            <a:off x="3065710" y="1679832"/>
            <a:ext cx="371789" cy="391886"/>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B1720FFC-F3D6-4492-9EB2-67762B829062}"/>
              </a:ext>
            </a:extLst>
          </p:cNvPr>
          <p:cNvSpPr/>
          <p:nvPr/>
        </p:nvSpPr>
        <p:spPr>
          <a:xfrm>
            <a:off x="3690381" y="1461149"/>
            <a:ext cx="1937657" cy="832674"/>
          </a:xfrm>
          <a:prstGeom prst="roundRect">
            <a:avLst/>
          </a:prstGeom>
          <a:solidFill>
            <a:srgbClr val="004087"/>
          </a:solidFill>
          <a:ln w="12700">
            <a:solidFill>
              <a:srgbClr val="17A0E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NCHRP 500</a:t>
            </a:r>
          </a:p>
        </p:txBody>
      </p:sp>
      <p:sp>
        <p:nvSpPr>
          <p:cNvPr id="11" name="Arrow: Right 10">
            <a:extLst>
              <a:ext uri="{FF2B5EF4-FFF2-40B4-BE49-F238E27FC236}">
                <a16:creationId xmlns:a16="http://schemas.microsoft.com/office/drawing/2014/main" id="{1422795F-20A7-49E3-A791-FD0B8AE11A53}"/>
              </a:ext>
            </a:extLst>
          </p:cNvPr>
          <p:cNvSpPr/>
          <p:nvPr/>
        </p:nvSpPr>
        <p:spPr>
          <a:xfrm>
            <a:off x="5792999" y="1679832"/>
            <a:ext cx="371789" cy="391886"/>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FBEECD03-7504-4D7D-837C-FF625C190607}"/>
              </a:ext>
            </a:extLst>
          </p:cNvPr>
          <p:cNvSpPr/>
          <p:nvPr/>
        </p:nvSpPr>
        <p:spPr>
          <a:xfrm>
            <a:off x="8753968" y="1679832"/>
            <a:ext cx="371789" cy="391886"/>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FE299ADC-10FB-4353-9277-32DD3C600E7D}"/>
              </a:ext>
            </a:extLst>
          </p:cNvPr>
          <p:cNvSpPr/>
          <p:nvPr/>
        </p:nvSpPr>
        <p:spPr>
          <a:xfrm>
            <a:off x="9176058" y="3281773"/>
            <a:ext cx="1937657" cy="1065125"/>
          </a:xfrm>
          <a:prstGeom prst="roundRect">
            <a:avLst/>
          </a:prstGeom>
          <a:solidFill>
            <a:srgbClr val="004087"/>
          </a:solidFill>
          <a:ln>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Combining Safety Countermeasures</a:t>
            </a:r>
          </a:p>
        </p:txBody>
      </p:sp>
      <p:sp>
        <p:nvSpPr>
          <p:cNvPr id="14" name="Rectangle: Rounded Corners 13">
            <a:extLst>
              <a:ext uri="{FF2B5EF4-FFF2-40B4-BE49-F238E27FC236}">
                <a16:creationId xmlns:a16="http://schemas.microsoft.com/office/drawing/2014/main" id="{84E65731-6A3D-4934-B9C3-30A942E67273}"/>
              </a:ext>
            </a:extLst>
          </p:cNvPr>
          <p:cNvSpPr/>
          <p:nvPr/>
        </p:nvSpPr>
        <p:spPr>
          <a:xfrm>
            <a:off x="9145797" y="1343212"/>
            <a:ext cx="2298343" cy="1242641"/>
          </a:xfrm>
          <a:prstGeom prst="roundRect">
            <a:avLst/>
          </a:prstGeom>
          <a:solidFill>
            <a:srgbClr val="004087"/>
          </a:solidFill>
          <a:ln w="635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Advanced Signalized Intersection Safety Treatments</a:t>
            </a:r>
          </a:p>
        </p:txBody>
      </p:sp>
      <p:sp>
        <p:nvSpPr>
          <p:cNvPr id="16" name="Arrow: Right 15">
            <a:extLst>
              <a:ext uri="{FF2B5EF4-FFF2-40B4-BE49-F238E27FC236}">
                <a16:creationId xmlns:a16="http://schemas.microsoft.com/office/drawing/2014/main" id="{D7916F0B-0471-48AC-AB9D-0630D05FA0EF}"/>
              </a:ext>
            </a:extLst>
          </p:cNvPr>
          <p:cNvSpPr/>
          <p:nvPr/>
        </p:nvSpPr>
        <p:spPr>
          <a:xfrm flipH="1">
            <a:off x="3065710" y="3595801"/>
            <a:ext cx="371789" cy="391886"/>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CBE4A1B8-DDA1-4F2C-AF60-CF81CBCF3FA2}"/>
              </a:ext>
            </a:extLst>
          </p:cNvPr>
          <p:cNvSpPr/>
          <p:nvPr/>
        </p:nvSpPr>
        <p:spPr>
          <a:xfrm>
            <a:off x="3690382" y="3259181"/>
            <a:ext cx="1848896" cy="1065125"/>
          </a:xfrm>
          <a:prstGeom prst="roundRect">
            <a:avLst/>
          </a:prstGeom>
          <a:solidFill>
            <a:srgbClr val="004087"/>
          </a:solidFill>
          <a:ln>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Hot-Button Safety Review</a:t>
            </a:r>
          </a:p>
        </p:txBody>
      </p:sp>
      <p:sp>
        <p:nvSpPr>
          <p:cNvPr id="18" name="Arrow: Right 17">
            <a:extLst>
              <a:ext uri="{FF2B5EF4-FFF2-40B4-BE49-F238E27FC236}">
                <a16:creationId xmlns:a16="http://schemas.microsoft.com/office/drawing/2014/main" id="{C41FE862-2C9F-464D-8285-0BCE32C39394}"/>
              </a:ext>
            </a:extLst>
          </p:cNvPr>
          <p:cNvSpPr/>
          <p:nvPr/>
        </p:nvSpPr>
        <p:spPr>
          <a:xfrm flipH="1">
            <a:off x="5792999" y="3595801"/>
            <a:ext cx="371789" cy="391886"/>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id="{0DCC67E2-07E5-4360-AE25-EC612463902F}"/>
              </a:ext>
            </a:extLst>
          </p:cNvPr>
          <p:cNvSpPr/>
          <p:nvPr/>
        </p:nvSpPr>
        <p:spPr>
          <a:xfrm flipH="1">
            <a:off x="8520288" y="3595801"/>
            <a:ext cx="371789" cy="391886"/>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E162AB80-BEA9-4B1F-9435-A4B354220FD2}"/>
              </a:ext>
            </a:extLst>
          </p:cNvPr>
          <p:cNvSpPr/>
          <p:nvPr/>
        </p:nvSpPr>
        <p:spPr>
          <a:xfrm>
            <a:off x="6418090" y="3259181"/>
            <a:ext cx="1848896" cy="1065125"/>
          </a:xfrm>
          <a:prstGeom prst="roundRect">
            <a:avLst/>
          </a:prstGeom>
          <a:solidFill>
            <a:srgbClr val="004087"/>
          </a:solidFill>
          <a:ln>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Innovative Intersection Designs</a:t>
            </a:r>
          </a:p>
        </p:txBody>
      </p:sp>
      <p:sp>
        <p:nvSpPr>
          <p:cNvPr id="22" name="Rectangle: Rounded Corners 21">
            <a:extLst>
              <a:ext uri="{FF2B5EF4-FFF2-40B4-BE49-F238E27FC236}">
                <a16:creationId xmlns:a16="http://schemas.microsoft.com/office/drawing/2014/main" id="{EE68124F-B8A7-49C0-B69C-77FFF0D6BD5F}"/>
              </a:ext>
            </a:extLst>
          </p:cNvPr>
          <p:cNvSpPr/>
          <p:nvPr/>
        </p:nvSpPr>
        <p:spPr>
          <a:xfrm>
            <a:off x="943796" y="5175150"/>
            <a:ext cx="1848896" cy="1065125"/>
          </a:xfrm>
          <a:prstGeom prst="roundRect">
            <a:avLst/>
          </a:prstGeom>
          <a:solidFill>
            <a:srgbClr val="004087"/>
          </a:solidFill>
          <a:ln>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Human Factors in Highway Safety</a:t>
            </a:r>
          </a:p>
        </p:txBody>
      </p:sp>
      <p:sp>
        <p:nvSpPr>
          <p:cNvPr id="23" name="Arrow: Right 22">
            <a:extLst>
              <a:ext uri="{FF2B5EF4-FFF2-40B4-BE49-F238E27FC236}">
                <a16:creationId xmlns:a16="http://schemas.microsoft.com/office/drawing/2014/main" id="{F17EFDC7-CB34-4559-AF76-5267248A47C0}"/>
              </a:ext>
            </a:extLst>
          </p:cNvPr>
          <p:cNvSpPr/>
          <p:nvPr/>
        </p:nvSpPr>
        <p:spPr>
          <a:xfrm>
            <a:off x="5792999" y="5503326"/>
            <a:ext cx="371789" cy="391886"/>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9A71E4D5-6D08-47D0-9158-0F23F74553F3}"/>
              </a:ext>
            </a:extLst>
          </p:cNvPr>
          <p:cNvSpPr/>
          <p:nvPr/>
        </p:nvSpPr>
        <p:spPr>
          <a:xfrm>
            <a:off x="6462469" y="5192346"/>
            <a:ext cx="1848896" cy="1065125"/>
          </a:xfrm>
          <a:prstGeom prst="roundRect">
            <a:avLst/>
          </a:prstGeom>
          <a:solidFill>
            <a:srgbClr val="004087"/>
          </a:solidFill>
          <a:ln>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Safety Evaluation Workshop</a:t>
            </a:r>
          </a:p>
        </p:txBody>
      </p:sp>
      <p:sp>
        <p:nvSpPr>
          <p:cNvPr id="25" name="Arrow: Right 24">
            <a:extLst>
              <a:ext uri="{FF2B5EF4-FFF2-40B4-BE49-F238E27FC236}">
                <a16:creationId xmlns:a16="http://schemas.microsoft.com/office/drawing/2014/main" id="{451E35BD-D1EE-41F9-BEB4-5B745CD14AA9}"/>
              </a:ext>
            </a:extLst>
          </p:cNvPr>
          <p:cNvSpPr/>
          <p:nvPr/>
        </p:nvSpPr>
        <p:spPr>
          <a:xfrm rot="5400000">
            <a:off x="10152033" y="2746873"/>
            <a:ext cx="371789" cy="391886"/>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3B6F7F02-E0D3-4256-BBD8-1D8935ED579B}"/>
              </a:ext>
            </a:extLst>
          </p:cNvPr>
          <p:cNvSpPr/>
          <p:nvPr/>
        </p:nvSpPr>
        <p:spPr>
          <a:xfrm>
            <a:off x="6219785" y="1306679"/>
            <a:ext cx="2476237" cy="1242641"/>
          </a:xfrm>
          <a:prstGeom prst="roundRect">
            <a:avLst/>
          </a:prstGeom>
          <a:solidFill>
            <a:srgbClr val="004087"/>
          </a:solidFill>
          <a:ln w="1270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Advanced Unsignalized Intersection Safety Treatments</a:t>
            </a:r>
          </a:p>
        </p:txBody>
      </p:sp>
      <p:sp>
        <p:nvSpPr>
          <p:cNvPr id="28" name="Rectangle: Rounded Corners 27">
            <a:extLst>
              <a:ext uri="{FF2B5EF4-FFF2-40B4-BE49-F238E27FC236}">
                <a16:creationId xmlns:a16="http://schemas.microsoft.com/office/drawing/2014/main" id="{5924A903-338F-4708-901E-B2EC007A89C2}"/>
              </a:ext>
            </a:extLst>
          </p:cNvPr>
          <p:cNvSpPr/>
          <p:nvPr/>
        </p:nvSpPr>
        <p:spPr>
          <a:xfrm>
            <a:off x="922315" y="3239086"/>
            <a:ext cx="1848896" cy="1065125"/>
          </a:xfrm>
          <a:prstGeom prst="roundRect">
            <a:avLst/>
          </a:prstGeom>
          <a:solidFill>
            <a:srgbClr val="004087"/>
          </a:solidFill>
          <a:ln>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Safe Systems Approach</a:t>
            </a:r>
          </a:p>
        </p:txBody>
      </p:sp>
      <p:sp>
        <p:nvSpPr>
          <p:cNvPr id="29" name="Arrow: Right 28">
            <a:extLst>
              <a:ext uri="{FF2B5EF4-FFF2-40B4-BE49-F238E27FC236}">
                <a16:creationId xmlns:a16="http://schemas.microsoft.com/office/drawing/2014/main" id="{004F13E0-544A-4F26-984C-D99861EE3E10}"/>
              </a:ext>
            </a:extLst>
          </p:cNvPr>
          <p:cNvSpPr/>
          <p:nvPr/>
        </p:nvSpPr>
        <p:spPr>
          <a:xfrm rot="5400000">
            <a:off x="1682350" y="4589386"/>
            <a:ext cx="371789" cy="391886"/>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rrow: Right 29">
            <a:extLst>
              <a:ext uri="{FF2B5EF4-FFF2-40B4-BE49-F238E27FC236}">
                <a16:creationId xmlns:a16="http://schemas.microsoft.com/office/drawing/2014/main" id="{60FDFE65-4DAC-45A5-B373-1938AB64EAF8}"/>
              </a:ext>
            </a:extLst>
          </p:cNvPr>
          <p:cNvSpPr/>
          <p:nvPr/>
        </p:nvSpPr>
        <p:spPr>
          <a:xfrm>
            <a:off x="3065710" y="5528967"/>
            <a:ext cx="371789" cy="391886"/>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C0EBD079-7FAA-433C-B3CA-7942B8A71B14}"/>
              </a:ext>
            </a:extLst>
          </p:cNvPr>
          <p:cNvSpPr/>
          <p:nvPr/>
        </p:nvSpPr>
        <p:spPr>
          <a:xfrm>
            <a:off x="3690381" y="5192347"/>
            <a:ext cx="1848896" cy="1065125"/>
          </a:xfrm>
          <a:prstGeom prst="roundRect">
            <a:avLst/>
          </a:prstGeom>
          <a:solidFill>
            <a:srgbClr val="004087"/>
          </a:solidFill>
          <a:ln>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Safety Evaluation Workshop</a:t>
            </a:r>
          </a:p>
        </p:txBody>
      </p:sp>
      <p:sp>
        <p:nvSpPr>
          <p:cNvPr id="32" name="Arrow: Right 31">
            <a:extLst>
              <a:ext uri="{FF2B5EF4-FFF2-40B4-BE49-F238E27FC236}">
                <a16:creationId xmlns:a16="http://schemas.microsoft.com/office/drawing/2014/main" id="{DBF76C11-81F7-4023-B4AC-9F718BE40338}"/>
              </a:ext>
            </a:extLst>
          </p:cNvPr>
          <p:cNvSpPr/>
          <p:nvPr/>
        </p:nvSpPr>
        <p:spPr>
          <a:xfrm>
            <a:off x="8623715" y="5511770"/>
            <a:ext cx="371789" cy="391886"/>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C0DE0D84-3524-4BF4-8D52-B545E7F75A8C}"/>
              </a:ext>
            </a:extLst>
          </p:cNvPr>
          <p:cNvSpPr/>
          <p:nvPr/>
        </p:nvSpPr>
        <p:spPr>
          <a:xfrm>
            <a:off x="9422975" y="5217546"/>
            <a:ext cx="1848896" cy="924449"/>
          </a:xfrm>
          <a:prstGeom prst="roundRect">
            <a:avLst/>
          </a:prstGeom>
          <a:solidFill>
            <a:srgbClr val="004087"/>
          </a:solidFill>
          <a:ln>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Building a Safety Culture</a:t>
            </a:r>
          </a:p>
        </p:txBody>
      </p:sp>
      <p:sp>
        <p:nvSpPr>
          <p:cNvPr id="3" name="Slide Number Placeholder 2">
            <a:extLst>
              <a:ext uri="{FF2B5EF4-FFF2-40B4-BE49-F238E27FC236}">
                <a16:creationId xmlns:a16="http://schemas.microsoft.com/office/drawing/2014/main" id="{13A20E5B-EA21-4A2E-9EC3-7DC829A2DC60}"/>
              </a:ext>
            </a:extLst>
          </p:cNvPr>
          <p:cNvSpPr>
            <a:spLocks noGrp="1"/>
          </p:cNvSpPr>
          <p:nvPr>
            <p:ph type="sldNum" sz="quarter" idx="12"/>
          </p:nvPr>
        </p:nvSpPr>
        <p:spPr/>
        <p:txBody>
          <a:bodyPr/>
          <a:lstStyle/>
          <a:p>
            <a:fld id="{401CF334-2D5C-4859-84A6-CA7E6E43FAEB}" type="slidenum">
              <a:rPr lang="en-US" smtClean="0"/>
              <a:t>3</a:t>
            </a:fld>
            <a:endParaRPr lang="en-US" dirty="0"/>
          </a:p>
        </p:txBody>
      </p:sp>
    </p:spTree>
    <p:extLst>
      <p:ext uri="{BB962C8B-B14F-4D97-AF65-F5344CB8AC3E}">
        <p14:creationId xmlns:p14="http://schemas.microsoft.com/office/powerpoint/2010/main" val="57844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29B4B-72E7-4936-B6CB-22C4B89B1E7B}"/>
              </a:ext>
            </a:extLst>
          </p:cNvPr>
          <p:cNvSpPr>
            <a:spLocks noGrp="1"/>
          </p:cNvSpPr>
          <p:nvPr>
            <p:ph type="title"/>
          </p:nvPr>
        </p:nvSpPr>
        <p:spPr/>
        <p:txBody>
          <a:bodyPr>
            <a:normAutofit/>
          </a:bodyPr>
          <a:lstStyle/>
          <a:p>
            <a:r>
              <a:rPr lang="en-US" dirty="0"/>
              <a:t>B1: Provide or Improve Left-Turn Channelization</a:t>
            </a:r>
          </a:p>
        </p:txBody>
      </p:sp>
      <p:sp>
        <p:nvSpPr>
          <p:cNvPr id="3" name="Content Placeholder 2">
            <a:extLst>
              <a:ext uri="{FF2B5EF4-FFF2-40B4-BE49-F238E27FC236}">
                <a16:creationId xmlns:a16="http://schemas.microsoft.com/office/drawing/2014/main" id="{1A7778C7-892B-43E3-9040-8F782295C19B}"/>
              </a:ext>
            </a:extLst>
          </p:cNvPr>
          <p:cNvSpPr>
            <a:spLocks noGrp="1"/>
          </p:cNvSpPr>
          <p:nvPr>
            <p:ph idx="1"/>
          </p:nvPr>
        </p:nvSpPr>
        <p:spPr/>
        <p:txBody>
          <a:bodyPr>
            <a:normAutofit/>
          </a:bodyPr>
          <a:lstStyle/>
          <a:p>
            <a:pPr marL="0" indent="0">
              <a:lnSpc>
                <a:spcPct val="110000"/>
              </a:lnSpc>
              <a:buNone/>
            </a:pPr>
            <a:r>
              <a:rPr lang="en-US" sz="3600" dirty="0"/>
              <a:t>This strategy includes the following:</a:t>
            </a:r>
          </a:p>
          <a:p>
            <a:pPr>
              <a:lnSpc>
                <a:spcPct val="110000"/>
              </a:lnSpc>
            </a:pPr>
            <a:r>
              <a:rPr lang="en-US" sz="3600" dirty="0"/>
              <a:t>Providing left-turn lanes,</a:t>
            </a:r>
          </a:p>
          <a:p>
            <a:pPr>
              <a:lnSpc>
                <a:spcPct val="110000"/>
              </a:lnSpc>
            </a:pPr>
            <a:r>
              <a:rPr lang="en-US" sz="3600" dirty="0"/>
              <a:t>Lengthening left-turn lanes,</a:t>
            </a:r>
          </a:p>
          <a:p>
            <a:pPr>
              <a:lnSpc>
                <a:spcPct val="110000"/>
              </a:lnSpc>
            </a:pPr>
            <a:r>
              <a:rPr lang="en-US" sz="3600" dirty="0"/>
              <a:t>Providing positive offset for left-turn lanes,</a:t>
            </a:r>
          </a:p>
        </p:txBody>
      </p:sp>
      <p:sp>
        <p:nvSpPr>
          <p:cNvPr id="4" name="Slide Number Placeholder 3">
            <a:extLst>
              <a:ext uri="{FF2B5EF4-FFF2-40B4-BE49-F238E27FC236}">
                <a16:creationId xmlns:a16="http://schemas.microsoft.com/office/drawing/2014/main" id="{31775CD1-67BD-4898-BC11-538817A921A4}"/>
              </a:ext>
            </a:extLst>
          </p:cNvPr>
          <p:cNvSpPr>
            <a:spLocks noGrp="1"/>
          </p:cNvSpPr>
          <p:nvPr>
            <p:ph type="sldNum" sz="quarter" idx="12"/>
          </p:nvPr>
        </p:nvSpPr>
        <p:spPr/>
        <p:txBody>
          <a:bodyPr/>
          <a:lstStyle/>
          <a:p>
            <a:fld id="{401CF334-2D5C-4859-84A6-CA7E6E43FAEB}" type="slidenum">
              <a:rPr lang="en-US" smtClean="0"/>
              <a:t>30</a:t>
            </a:fld>
            <a:endParaRPr lang="en-US" dirty="0"/>
          </a:p>
        </p:txBody>
      </p:sp>
    </p:spTree>
    <p:extLst>
      <p:ext uri="{BB962C8B-B14F-4D97-AF65-F5344CB8AC3E}">
        <p14:creationId xmlns:p14="http://schemas.microsoft.com/office/powerpoint/2010/main" val="1401950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29B4B-72E7-4936-B6CB-22C4B89B1E7B}"/>
              </a:ext>
            </a:extLst>
          </p:cNvPr>
          <p:cNvSpPr>
            <a:spLocks noGrp="1"/>
          </p:cNvSpPr>
          <p:nvPr>
            <p:ph type="title"/>
          </p:nvPr>
        </p:nvSpPr>
        <p:spPr>
          <a:xfrm>
            <a:off x="609600" y="726440"/>
            <a:ext cx="10972800" cy="1066800"/>
          </a:xfrm>
        </p:spPr>
        <p:txBody>
          <a:bodyPr>
            <a:normAutofit/>
          </a:bodyPr>
          <a:lstStyle/>
          <a:p>
            <a:r>
              <a:rPr lang="en-US" dirty="0"/>
              <a:t>Offset Left-Turn Lanes</a:t>
            </a:r>
          </a:p>
        </p:txBody>
      </p:sp>
      <p:pic>
        <p:nvPicPr>
          <p:cNvPr id="5" name="Content Placeholder 4">
            <a:extLst>
              <a:ext uri="{FF2B5EF4-FFF2-40B4-BE49-F238E27FC236}">
                <a16:creationId xmlns:a16="http://schemas.microsoft.com/office/drawing/2014/main" id="{22BB1A18-9B08-496C-9A6F-1A90105A1758}"/>
              </a:ext>
            </a:extLst>
          </p:cNvPr>
          <p:cNvPicPr>
            <a:picLocks noGrp="1" noChangeAspect="1"/>
          </p:cNvPicPr>
          <p:nvPr>
            <p:ph idx="1"/>
          </p:nvPr>
        </p:nvPicPr>
        <p:blipFill>
          <a:blip r:embed="rId2"/>
          <a:stretch>
            <a:fillRect/>
          </a:stretch>
        </p:blipFill>
        <p:spPr>
          <a:xfrm>
            <a:off x="1313951" y="1807377"/>
            <a:ext cx="9660949" cy="3731778"/>
          </a:xfrm>
          <a:prstGeom prst="rect">
            <a:avLst/>
          </a:prstGeom>
        </p:spPr>
      </p:pic>
      <p:sp>
        <p:nvSpPr>
          <p:cNvPr id="3" name="Slide Number Placeholder 2">
            <a:extLst>
              <a:ext uri="{FF2B5EF4-FFF2-40B4-BE49-F238E27FC236}">
                <a16:creationId xmlns:a16="http://schemas.microsoft.com/office/drawing/2014/main" id="{5880D25F-619E-46E8-A463-CAB947098B10}"/>
              </a:ext>
            </a:extLst>
          </p:cNvPr>
          <p:cNvSpPr>
            <a:spLocks noGrp="1"/>
          </p:cNvSpPr>
          <p:nvPr>
            <p:ph type="sldNum" sz="quarter" idx="12"/>
          </p:nvPr>
        </p:nvSpPr>
        <p:spPr/>
        <p:txBody>
          <a:bodyPr/>
          <a:lstStyle/>
          <a:p>
            <a:fld id="{401CF334-2D5C-4859-84A6-CA7E6E43FAEB}" type="slidenum">
              <a:rPr lang="en-US" smtClean="0"/>
              <a:t>31</a:t>
            </a:fld>
            <a:endParaRPr lang="en-US" dirty="0"/>
          </a:p>
        </p:txBody>
      </p:sp>
    </p:spTree>
    <p:extLst>
      <p:ext uri="{BB962C8B-B14F-4D97-AF65-F5344CB8AC3E}">
        <p14:creationId xmlns:p14="http://schemas.microsoft.com/office/powerpoint/2010/main" val="3665344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DCA1498-37B2-4526-A93C-35300FC18550}"/>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9F6523AB-79C4-4F1A-BEE4-99807E931E44}"/>
              </a:ext>
            </a:extLst>
          </p:cNvPr>
          <p:cNvPicPr>
            <a:picLocks noChangeAspect="1"/>
          </p:cNvPicPr>
          <p:nvPr/>
        </p:nvPicPr>
        <p:blipFill>
          <a:blip r:embed="rId2"/>
          <a:stretch>
            <a:fillRect/>
          </a:stretch>
        </p:blipFill>
        <p:spPr>
          <a:xfrm>
            <a:off x="1653941" y="1325688"/>
            <a:ext cx="8884117" cy="4704420"/>
          </a:xfrm>
          <a:prstGeom prst="rect">
            <a:avLst/>
          </a:prstGeom>
        </p:spPr>
      </p:pic>
      <p:sp>
        <p:nvSpPr>
          <p:cNvPr id="3" name="Slide Number Placeholder 2">
            <a:extLst>
              <a:ext uri="{FF2B5EF4-FFF2-40B4-BE49-F238E27FC236}">
                <a16:creationId xmlns:a16="http://schemas.microsoft.com/office/drawing/2014/main" id="{23A5B187-B563-4FD1-8FC9-452E5D534BF1}"/>
              </a:ext>
            </a:extLst>
          </p:cNvPr>
          <p:cNvSpPr>
            <a:spLocks noGrp="1"/>
          </p:cNvSpPr>
          <p:nvPr>
            <p:ph type="sldNum" sz="quarter" idx="12"/>
          </p:nvPr>
        </p:nvSpPr>
        <p:spPr/>
        <p:txBody>
          <a:bodyPr/>
          <a:lstStyle/>
          <a:p>
            <a:fld id="{401CF334-2D5C-4859-84A6-CA7E6E43FAEB}" type="slidenum">
              <a:rPr lang="en-US" smtClean="0"/>
              <a:t>32</a:t>
            </a:fld>
            <a:endParaRPr lang="en-US" dirty="0"/>
          </a:p>
        </p:txBody>
      </p:sp>
      <p:sp>
        <p:nvSpPr>
          <p:cNvPr id="2" name="Title 1">
            <a:extLst>
              <a:ext uri="{FF2B5EF4-FFF2-40B4-BE49-F238E27FC236}">
                <a16:creationId xmlns:a16="http://schemas.microsoft.com/office/drawing/2014/main" id="{3B729B4B-72E7-4936-B6CB-22C4B89B1E7B}"/>
              </a:ext>
            </a:extLst>
          </p:cNvPr>
          <p:cNvSpPr>
            <a:spLocks noGrp="1"/>
          </p:cNvSpPr>
          <p:nvPr>
            <p:ph type="title"/>
          </p:nvPr>
        </p:nvSpPr>
        <p:spPr/>
        <p:txBody>
          <a:bodyPr>
            <a:normAutofit/>
          </a:bodyPr>
          <a:lstStyle/>
          <a:p>
            <a:r>
              <a:rPr lang="en-US" dirty="0"/>
              <a:t>Offset Left-Turn Lanes</a:t>
            </a:r>
          </a:p>
        </p:txBody>
      </p:sp>
    </p:spTree>
    <p:extLst>
      <p:ext uri="{BB962C8B-B14F-4D97-AF65-F5344CB8AC3E}">
        <p14:creationId xmlns:p14="http://schemas.microsoft.com/office/powerpoint/2010/main" val="658876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29B4B-72E7-4936-B6CB-22C4B89B1E7B}"/>
              </a:ext>
            </a:extLst>
          </p:cNvPr>
          <p:cNvSpPr>
            <a:spLocks noGrp="1"/>
          </p:cNvSpPr>
          <p:nvPr>
            <p:ph type="title"/>
          </p:nvPr>
        </p:nvSpPr>
        <p:spPr/>
        <p:txBody>
          <a:bodyPr>
            <a:normAutofit/>
          </a:bodyPr>
          <a:lstStyle/>
          <a:p>
            <a:r>
              <a:rPr lang="en-US" dirty="0"/>
              <a:t>B1: Provide or Improve Left-Turn Channelization</a:t>
            </a:r>
          </a:p>
        </p:txBody>
      </p:sp>
      <p:sp>
        <p:nvSpPr>
          <p:cNvPr id="3" name="Content Placeholder 2">
            <a:extLst>
              <a:ext uri="{FF2B5EF4-FFF2-40B4-BE49-F238E27FC236}">
                <a16:creationId xmlns:a16="http://schemas.microsoft.com/office/drawing/2014/main" id="{1A7778C7-892B-43E3-9040-8F782295C19B}"/>
              </a:ext>
            </a:extLst>
          </p:cNvPr>
          <p:cNvSpPr>
            <a:spLocks noGrp="1"/>
          </p:cNvSpPr>
          <p:nvPr>
            <p:ph idx="1"/>
          </p:nvPr>
        </p:nvSpPr>
        <p:spPr/>
        <p:txBody>
          <a:bodyPr>
            <a:normAutofit/>
          </a:bodyPr>
          <a:lstStyle/>
          <a:p>
            <a:pPr marL="0" indent="0">
              <a:lnSpc>
                <a:spcPct val="110000"/>
              </a:lnSpc>
              <a:buNone/>
            </a:pPr>
            <a:r>
              <a:rPr lang="en-US" sz="3600" dirty="0"/>
              <a:t>This strategy includes the following:</a:t>
            </a:r>
          </a:p>
          <a:p>
            <a:pPr>
              <a:lnSpc>
                <a:spcPct val="110000"/>
              </a:lnSpc>
            </a:pPr>
            <a:r>
              <a:rPr lang="en-US" sz="3600" dirty="0"/>
              <a:t>Providing left-turn lanes,</a:t>
            </a:r>
          </a:p>
          <a:p>
            <a:pPr>
              <a:lnSpc>
                <a:spcPct val="110000"/>
              </a:lnSpc>
            </a:pPr>
            <a:r>
              <a:rPr lang="en-US" sz="3600" dirty="0"/>
              <a:t>Lengthening left-turn lanes,</a:t>
            </a:r>
          </a:p>
          <a:p>
            <a:pPr>
              <a:lnSpc>
                <a:spcPct val="110000"/>
              </a:lnSpc>
            </a:pPr>
            <a:r>
              <a:rPr lang="en-US" sz="3600" dirty="0"/>
              <a:t>Providing positive offset for left-turn lanes,</a:t>
            </a:r>
          </a:p>
          <a:p>
            <a:pPr>
              <a:lnSpc>
                <a:spcPct val="110000"/>
              </a:lnSpc>
            </a:pPr>
            <a:r>
              <a:rPr lang="en-US" sz="3600" dirty="0"/>
              <a:t>Providing positive guidance with channelization, and</a:t>
            </a:r>
          </a:p>
          <a:p>
            <a:pPr>
              <a:lnSpc>
                <a:spcPct val="110000"/>
              </a:lnSpc>
            </a:pPr>
            <a:r>
              <a:rPr lang="en-US" sz="3600" dirty="0"/>
              <a:t>Delineating turn path.</a:t>
            </a:r>
          </a:p>
        </p:txBody>
      </p:sp>
      <p:sp>
        <p:nvSpPr>
          <p:cNvPr id="4" name="Slide Number Placeholder 3">
            <a:extLst>
              <a:ext uri="{FF2B5EF4-FFF2-40B4-BE49-F238E27FC236}">
                <a16:creationId xmlns:a16="http://schemas.microsoft.com/office/drawing/2014/main" id="{9CC2CDD2-BC92-4A20-B337-CE8DD342C0BE}"/>
              </a:ext>
            </a:extLst>
          </p:cNvPr>
          <p:cNvSpPr>
            <a:spLocks noGrp="1"/>
          </p:cNvSpPr>
          <p:nvPr>
            <p:ph type="sldNum" sz="quarter" idx="12"/>
          </p:nvPr>
        </p:nvSpPr>
        <p:spPr/>
        <p:txBody>
          <a:bodyPr/>
          <a:lstStyle/>
          <a:p>
            <a:fld id="{401CF334-2D5C-4859-84A6-CA7E6E43FAEB}" type="slidenum">
              <a:rPr lang="en-US" smtClean="0"/>
              <a:t>33</a:t>
            </a:fld>
            <a:endParaRPr lang="en-US" dirty="0"/>
          </a:p>
        </p:txBody>
      </p:sp>
    </p:spTree>
    <p:extLst>
      <p:ext uri="{BB962C8B-B14F-4D97-AF65-F5344CB8AC3E}">
        <p14:creationId xmlns:p14="http://schemas.microsoft.com/office/powerpoint/2010/main" val="2520078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29B4B-72E7-4936-B6CB-22C4B89B1E7B}"/>
              </a:ext>
            </a:extLst>
          </p:cNvPr>
          <p:cNvSpPr>
            <a:spLocks noGrp="1"/>
          </p:cNvSpPr>
          <p:nvPr>
            <p:ph type="title"/>
          </p:nvPr>
        </p:nvSpPr>
        <p:spPr>
          <a:xfrm>
            <a:off x="609600" y="441960"/>
            <a:ext cx="10972800" cy="1066800"/>
          </a:xfrm>
        </p:spPr>
        <p:txBody>
          <a:bodyPr>
            <a:normAutofit/>
          </a:bodyPr>
          <a:lstStyle/>
          <a:p>
            <a:r>
              <a:rPr lang="en-US" dirty="0"/>
              <a:t>Delineation of Turning Path</a:t>
            </a:r>
          </a:p>
        </p:txBody>
      </p:sp>
      <p:sp>
        <p:nvSpPr>
          <p:cNvPr id="3" name="Content Placeholder 2">
            <a:extLst>
              <a:ext uri="{FF2B5EF4-FFF2-40B4-BE49-F238E27FC236}">
                <a16:creationId xmlns:a16="http://schemas.microsoft.com/office/drawing/2014/main" id="{1A7778C7-892B-43E3-9040-8F782295C19B}"/>
              </a:ext>
            </a:extLst>
          </p:cNvPr>
          <p:cNvSpPr>
            <a:spLocks noGrp="1"/>
          </p:cNvSpPr>
          <p:nvPr>
            <p:ph idx="1"/>
          </p:nvPr>
        </p:nvSpPr>
        <p:spPr/>
        <p:txBody>
          <a:bodyPr/>
          <a:lstStyle/>
          <a:p>
            <a:pPr>
              <a:lnSpc>
                <a:spcPct val="110000"/>
              </a:lnSpc>
            </a:pPr>
            <a:endParaRPr lang="en-US" dirty="0"/>
          </a:p>
        </p:txBody>
      </p:sp>
      <p:pic>
        <p:nvPicPr>
          <p:cNvPr id="5" name="Picture 4">
            <a:extLst>
              <a:ext uri="{FF2B5EF4-FFF2-40B4-BE49-F238E27FC236}">
                <a16:creationId xmlns:a16="http://schemas.microsoft.com/office/drawing/2014/main" id="{2F2971AC-9956-4BA5-8A09-56B316383711}"/>
              </a:ext>
            </a:extLst>
          </p:cNvPr>
          <p:cNvPicPr>
            <a:picLocks noChangeAspect="1"/>
          </p:cNvPicPr>
          <p:nvPr/>
        </p:nvPicPr>
        <p:blipFill>
          <a:blip r:embed="rId2"/>
          <a:stretch>
            <a:fillRect/>
          </a:stretch>
        </p:blipFill>
        <p:spPr>
          <a:xfrm>
            <a:off x="2141378" y="1384722"/>
            <a:ext cx="7552745" cy="5189814"/>
          </a:xfrm>
          <a:prstGeom prst="rect">
            <a:avLst/>
          </a:prstGeom>
        </p:spPr>
      </p:pic>
      <p:sp>
        <p:nvSpPr>
          <p:cNvPr id="4" name="Slide Number Placeholder 3">
            <a:extLst>
              <a:ext uri="{FF2B5EF4-FFF2-40B4-BE49-F238E27FC236}">
                <a16:creationId xmlns:a16="http://schemas.microsoft.com/office/drawing/2014/main" id="{B0F75527-BA69-4CC6-9AA6-A330189BC22E}"/>
              </a:ext>
            </a:extLst>
          </p:cNvPr>
          <p:cNvSpPr>
            <a:spLocks noGrp="1"/>
          </p:cNvSpPr>
          <p:nvPr>
            <p:ph type="sldNum" sz="quarter" idx="12"/>
          </p:nvPr>
        </p:nvSpPr>
        <p:spPr/>
        <p:txBody>
          <a:bodyPr/>
          <a:lstStyle/>
          <a:p>
            <a:fld id="{401CF334-2D5C-4859-84A6-CA7E6E43FAEB}" type="slidenum">
              <a:rPr lang="en-US" smtClean="0"/>
              <a:t>34</a:t>
            </a:fld>
            <a:endParaRPr lang="en-US" dirty="0"/>
          </a:p>
        </p:txBody>
      </p:sp>
    </p:spTree>
    <p:extLst>
      <p:ext uri="{BB962C8B-B14F-4D97-AF65-F5344CB8AC3E}">
        <p14:creationId xmlns:p14="http://schemas.microsoft.com/office/powerpoint/2010/main" val="740591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29B4B-72E7-4936-B6CB-22C4B89B1E7B}"/>
              </a:ext>
            </a:extLst>
          </p:cNvPr>
          <p:cNvSpPr>
            <a:spLocks noGrp="1"/>
          </p:cNvSpPr>
          <p:nvPr>
            <p:ph type="title"/>
          </p:nvPr>
        </p:nvSpPr>
        <p:spPr/>
        <p:txBody>
          <a:bodyPr>
            <a:normAutofit/>
          </a:bodyPr>
          <a:lstStyle/>
          <a:p>
            <a:r>
              <a:rPr lang="en-US" dirty="0"/>
              <a:t>B2: Provide or Improve Right-Turn Channelization</a:t>
            </a:r>
          </a:p>
        </p:txBody>
      </p:sp>
      <p:sp>
        <p:nvSpPr>
          <p:cNvPr id="3" name="Content Placeholder 2">
            <a:extLst>
              <a:ext uri="{FF2B5EF4-FFF2-40B4-BE49-F238E27FC236}">
                <a16:creationId xmlns:a16="http://schemas.microsoft.com/office/drawing/2014/main" id="{1A7778C7-892B-43E3-9040-8F782295C19B}"/>
              </a:ext>
            </a:extLst>
          </p:cNvPr>
          <p:cNvSpPr>
            <a:spLocks noGrp="1"/>
          </p:cNvSpPr>
          <p:nvPr>
            <p:ph idx="1"/>
          </p:nvPr>
        </p:nvSpPr>
        <p:spPr/>
        <p:txBody>
          <a:bodyPr>
            <a:normAutofit/>
          </a:bodyPr>
          <a:lstStyle/>
          <a:p>
            <a:pPr marL="0" indent="0">
              <a:lnSpc>
                <a:spcPct val="110000"/>
              </a:lnSpc>
              <a:buNone/>
            </a:pPr>
            <a:r>
              <a:rPr lang="en-US" dirty="0"/>
              <a:t>Many collisions at signalized intersections are related to right-turn maneuvers. A key strategy for minimizing such collisions is to provide exclusive right-turn lanes. It is also important to ensure that the right-turn lanes are of sufficient length to allow vehicles to decelerate before turning, ideally without affecting the flow of through traffic. Right-turn lanes remove slow vehicles that are decelerating to turn right from the through-traffic stream, thus reducing the potential for rear-end collisions.</a:t>
            </a:r>
          </a:p>
        </p:txBody>
      </p:sp>
      <p:sp>
        <p:nvSpPr>
          <p:cNvPr id="4" name="Slide Number Placeholder 3">
            <a:extLst>
              <a:ext uri="{FF2B5EF4-FFF2-40B4-BE49-F238E27FC236}">
                <a16:creationId xmlns:a16="http://schemas.microsoft.com/office/drawing/2014/main" id="{F00788F3-4B4F-4E5C-9B03-95F801BFDBEF}"/>
              </a:ext>
            </a:extLst>
          </p:cNvPr>
          <p:cNvSpPr>
            <a:spLocks noGrp="1"/>
          </p:cNvSpPr>
          <p:nvPr>
            <p:ph type="sldNum" sz="quarter" idx="12"/>
          </p:nvPr>
        </p:nvSpPr>
        <p:spPr/>
        <p:txBody>
          <a:bodyPr/>
          <a:lstStyle/>
          <a:p>
            <a:fld id="{401CF334-2D5C-4859-84A6-CA7E6E43FAEB}" type="slidenum">
              <a:rPr lang="en-US" smtClean="0"/>
              <a:t>35</a:t>
            </a:fld>
            <a:endParaRPr lang="en-US" dirty="0"/>
          </a:p>
        </p:txBody>
      </p:sp>
    </p:spTree>
    <p:extLst>
      <p:ext uri="{BB962C8B-B14F-4D97-AF65-F5344CB8AC3E}">
        <p14:creationId xmlns:p14="http://schemas.microsoft.com/office/powerpoint/2010/main" val="2689633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29B4B-72E7-4936-B6CB-22C4B89B1E7B}"/>
              </a:ext>
            </a:extLst>
          </p:cNvPr>
          <p:cNvSpPr>
            <a:spLocks noGrp="1"/>
          </p:cNvSpPr>
          <p:nvPr>
            <p:ph type="title"/>
          </p:nvPr>
        </p:nvSpPr>
        <p:spPr>
          <a:xfrm>
            <a:off x="609600" y="614680"/>
            <a:ext cx="10972800" cy="1066800"/>
          </a:xfrm>
        </p:spPr>
        <p:txBody>
          <a:bodyPr>
            <a:normAutofit/>
          </a:bodyPr>
          <a:lstStyle/>
          <a:p>
            <a:r>
              <a:rPr lang="en-US" dirty="0"/>
              <a:t>B3: Improve Geometry of Ped and Bike Facilities</a:t>
            </a:r>
          </a:p>
        </p:txBody>
      </p:sp>
      <p:sp>
        <p:nvSpPr>
          <p:cNvPr id="3" name="Content Placeholder 2">
            <a:extLst>
              <a:ext uri="{FF2B5EF4-FFF2-40B4-BE49-F238E27FC236}">
                <a16:creationId xmlns:a16="http://schemas.microsoft.com/office/drawing/2014/main" id="{1A7778C7-892B-43E3-9040-8F782295C19B}"/>
              </a:ext>
            </a:extLst>
          </p:cNvPr>
          <p:cNvSpPr>
            <a:spLocks noGrp="1"/>
          </p:cNvSpPr>
          <p:nvPr>
            <p:ph idx="1"/>
          </p:nvPr>
        </p:nvSpPr>
        <p:spPr>
          <a:xfrm>
            <a:off x="367469" y="1719179"/>
            <a:ext cx="11553914" cy="5014762"/>
          </a:xfrm>
        </p:spPr>
        <p:txBody>
          <a:bodyPr>
            <a:normAutofit/>
          </a:bodyPr>
          <a:lstStyle/>
          <a:p>
            <a:pPr marL="0" indent="0">
              <a:lnSpc>
                <a:spcPct val="110000"/>
              </a:lnSpc>
              <a:buNone/>
            </a:pPr>
            <a:r>
              <a:rPr lang="en-US" dirty="0"/>
              <a:t>Geometric or physical improvements that can be made to an intersection to increase pedestrian safety include the provision of the following:</a:t>
            </a:r>
          </a:p>
          <a:p>
            <a:pPr>
              <a:lnSpc>
                <a:spcPct val="110000"/>
              </a:lnSpc>
            </a:pPr>
            <a:r>
              <a:rPr lang="en-US" dirty="0"/>
              <a:t>Continuous sidewalks,</a:t>
            </a:r>
          </a:p>
          <a:p>
            <a:pPr>
              <a:lnSpc>
                <a:spcPct val="110000"/>
              </a:lnSpc>
            </a:pPr>
            <a:r>
              <a:rPr lang="en-US" dirty="0"/>
              <a:t>Signed and marked crosswalks,</a:t>
            </a:r>
          </a:p>
          <a:p>
            <a:pPr>
              <a:lnSpc>
                <a:spcPct val="110000"/>
              </a:lnSpc>
            </a:pPr>
            <a:r>
              <a:rPr lang="en-US" dirty="0"/>
              <a:t>Sidewalk set-backs,</a:t>
            </a:r>
          </a:p>
          <a:p>
            <a:pPr>
              <a:lnSpc>
                <a:spcPct val="110000"/>
              </a:lnSpc>
            </a:pPr>
            <a:r>
              <a:rPr lang="en-US" dirty="0"/>
              <a:t>Median refuge areas,</a:t>
            </a:r>
          </a:p>
          <a:p>
            <a:pPr>
              <a:lnSpc>
                <a:spcPct val="110000"/>
              </a:lnSpc>
            </a:pPr>
            <a:r>
              <a:rPr lang="en-US" dirty="0"/>
              <a:t>Physical barriers to restrict pedestrian crossing maneuvers at higher-risk locations</a:t>
            </a:r>
          </a:p>
        </p:txBody>
      </p:sp>
      <p:sp>
        <p:nvSpPr>
          <p:cNvPr id="4" name="Slide Number Placeholder 3">
            <a:extLst>
              <a:ext uri="{FF2B5EF4-FFF2-40B4-BE49-F238E27FC236}">
                <a16:creationId xmlns:a16="http://schemas.microsoft.com/office/drawing/2014/main" id="{055C0C2C-93DB-4B64-9479-F8BFB23DC554}"/>
              </a:ext>
            </a:extLst>
          </p:cNvPr>
          <p:cNvSpPr>
            <a:spLocks noGrp="1"/>
          </p:cNvSpPr>
          <p:nvPr>
            <p:ph type="sldNum" sz="quarter" idx="12"/>
          </p:nvPr>
        </p:nvSpPr>
        <p:spPr/>
        <p:txBody>
          <a:bodyPr/>
          <a:lstStyle/>
          <a:p>
            <a:fld id="{401CF334-2D5C-4859-84A6-CA7E6E43FAEB}" type="slidenum">
              <a:rPr lang="en-US" smtClean="0"/>
              <a:t>36</a:t>
            </a:fld>
            <a:endParaRPr lang="en-US" dirty="0"/>
          </a:p>
        </p:txBody>
      </p:sp>
    </p:spTree>
    <p:extLst>
      <p:ext uri="{BB962C8B-B14F-4D97-AF65-F5344CB8AC3E}">
        <p14:creationId xmlns:p14="http://schemas.microsoft.com/office/powerpoint/2010/main" val="2480855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29B4B-72E7-4936-B6CB-22C4B89B1E7B}"/>
              </a:ext>
            </a:extLst>
          </p:cNvPr>
          <p:cNvSpPr>
            <a:spLocks noGrp="1"/>
          </p:cNvSpPr>
          <p:nvPr>
            <p:ph type="title"/>
          </p:nvPr>
        </p:nvSpPr>
        <p:spPr/>
        <p:txBody>
          <a:bodyPr>
            <a:normAutofit fontScale="90000"/>
          </a:bodyPr>
          <a:lstStyle/>
          <a:p>
            <a:r>
              <a:rPr lang="en-US" dirty="0"/>
              <a:t>B3: Improve Geometry of Ped and Bike Facilities </a:t>
            </a:r>
            <a:r>
              <a:rPr lang="en-US" sz="3100" dirty="0"/>
              <a:t>(cont.)</a:t>
            </a:r>
          </a:p>
        </p:txBody>
      </p:sp>
      <p:sp>
        <p:nvSpPr>
          <p:cNvPr id="3" name="Content Placeholder 2">
            <a:extLst>
              <a:ext uri="{FF2B5EF4-FFF2-40B4-BE49-F238E27FC236}">
                <a16:creationId xmlns:a16="http://schemas.microsoft.com/office/drawing/2014/main" id="{1A7778C7-892B-43E3-9040-8F782295C19B}"/>
              </a:ext>
            </a:extLst>
          </p:cNvPr>
          <p:cNvSpPr>
            <a:spLocks noGrp="1"/>
          </p:cNvSpPr>
          <p:nvPr>
            <p:ph idx="1"/>
          </p:nvPr>
        </p:nvSpPr>
        <p:spPr/>
        <p:txBody>
          <a:bodyPr/>
          <a:lstStyle/>
          <a:p>
            <a:pPr marL="0" indent="0">
              <a:lnSpc>
                <a:spcPct val="110000"/>
              </a:lnSpc>
              <a:buNone/>
            </a:pPr>
            <a:r>
              <a:rPr lang="en-US" dirty="0"/>
              <a:t>Possible improvement projects for bikes would include the following:</a:t>
            </a:r>
          </a:p>
          <a:p>
            <a:pPr>
              <a:lnSpc>
                <a:spcPct val="110000"/>
              </a:lnSpc>
            </a:pPr>
            <a:r>
              <a:rPr lang="en-US" dirty="0"/>
              <a:t>Widening outside through lanes (or adding bike lanes),</a:t>
            </a:r>
          </a:p>
          <a:p>
            <a:pPr>
              <a:lnSpc>
                <a:spcPct val="110000"/>
              </a:lnSpc>
            </a:pPr>
            <a:r>
              <a:rPr lang="en-US" dirty="0"/>
              <a:t>Providing median refuge areas,</a:t>
            </a:r>
          </a:p>
          <a:p>
            <a:pPr>
              <a:lnSpc>
                <a:spcPct val="110000"/>
              </a:lnSpc>
            </a:pPr>
            <a:r>
              <a:rPr lang="en-US" dirty="0"/>
              <a:t>Providing independent crossing structures,</a:t>
            </a:r>
          </a:p>
          <a:p>
            <a:pPr>
              <a:lnSpc>
                <a:spcPct val="110000"/>
              </a:lnSpc>
            </a:pPr>
            <a:r>
              <a:rPr lang="en-US" dirty="0"/>
              <a:t>Upgrading storm drain grates with bicycle-safe designs, and</a:t>
            </a:r>
          </a:p>
          <a:p>
            <a:pPr>
              <a:lnSpc>
                <a:spcPct val="110000"/>
              </a:lnSpc>
            </a:pPr>
            <a:r>
              <a:rPr lang="en-US" dirty="0"/>
              <a:t>Implementing lighting.</a:t>
            </a:r>
          </a:p>
        </p:txBody>
      </p:sp>
      <p:sp>
        <p:nvSpPr>
          <p:cNvPr id="4" name="Slide Number Placeholder 3">
            <a:extLst>
              <a:ext uri="{FF2B5EF4-FFF2-40B4-BE49-F238E27FC236}">
                <a16:creationId xmlns:a16="http://schemas.microsoft.com/office/drawing/2014/main" id="{0A765BFD-305F-4A53-9A75-B1ECAE8BD3A1}"/>
              </a:ext>
            </a:extLst>
          </p:cNvPr>
          <p:cNvSpPr>
            <a:spLocks noGrp="1"/>
          </p:cNvSpPr>
          <p:nvPr>
            <p:ph type="sldNum" sz="quarter" idx="12"/>
          </p:nvPr>
        </p:nvSpPr>
        <p:spPr/>
        <p:txBody>
          <a:bodyPr/>
          <a:lstStyle/>
          <a:p>
            <a:fld id="{401CF334-2D5C-4859-84A6-CA7E6E43FAEB}" type="slidenum">
              <a:rPr lang="en-US" smtClean="0"/>
              <a:t>37</a:t>
            </a:fld>
            <a:endParaRPr lang="en-US" dirty="0"/>
          </a:p>
        </p:txBody>
      </p:sp>
    </p:spTree>
    <p:extLst>
      <p:ext uri="{BB962C8B-B14F-4D97-AF65-F5344CB8AC3E}">
        <p14:creationId xmlns:p14="http://schemas.microsoft.com/office/powerpoint/2010/main" val="736033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29B4B-72E7-4936-B6CB-22C4B89B1E7B}"/>
              </a:ext>
            </a:extLst>
          </p:cNvPr>
          <p:cNvSpPr>
            <a:spLocks noGrp="1"/>
          </p:cNvSpPr>
          <p:nvPr>
            <p:ph type="title"/>
          </p:nvPr>
        </p:nvSpPr>
        <p:spPr/>
        <p:txBody>
          <a:bodyPr>
            <a:normAutofit/>
          </a:bodyPr>
          <a:lstStyle/>
          <a:p>
            <a:r>
              <a:rPr lang="en-US" dirty="0"/>
              <a:t>B4: Revise Geometry of Complex Intersections</a:t>
            </a:r>
          </a:p>
        </p:txBody>
      </p:sp>
      <p:sp>
        <p:nvSpPr>
          <p:cNvPr id="3" name="Content Placeholder 2">
            <a:extLst>
              <a:ext uri="{FF2B5EF4-FFF2-40B4-BE49-F238E27FC236}">
                <a16:creationId xmlns:a16="http://schemas.microsoft.com/office/drawing/2014/main" id="{1A7778C7-892B-43E3-9040-8F782295C19B}"/>
              </a:ext>
            </a:extLst>
          </p:cNvPr>
          <p:cNvSpPr>
            <a:spLocks noGrp="1"/>
          </p:cNvSpPr>
          <p:nvPr>
            <p:ph idx="1"/>
          </p:nvPr>
        </p:nvSpPr>
        <p:spPr/>
        <p:txBody>
          <a:bodyPr>
            <a:normAutofit/>
          </a:bodyPr>
          <a:lstStyle/>
          <a:p>
            <a:pPr marL="0" indent="0">
              <a:lnSpc>
                <a:spcPct val="110000"/>
              </a:lnSpc>
              <a:buNone/>
            </a:pPr>
            <a:r>
              <a:rPr lang="en-US" sz="3200" dirty="0"/>
              <a:t>This strategy includes a series of mostly higher-cost solutions:</a:t>
            </a:r>
          </a:p>
          <a:p>
            <a:pPr>
              <a:lnSpc>
                <a:spcPct val="110000"/>
              </a:lnSpc>
            </a:pPr>
            <a:r>
              <a:rPr lang="en-US" sz="3200" dirty="0"/>
              <a:t>Converting a four-leg intersection to two T intersections,</a:t>
            </a:r>
          </a:p>
        </p:txBody>
      </p:sp>
      <p:sp>
        <p:nvSpPr>
          <p:cNvPr id="4" name="Slide Number Placeholder 3">
            <a:extLst>
              <a:ext uri="{FF2B5EF4-FFF2-40B4-BE49-F238E27FC236}">
                <a16:creationId xmlns:a16="http://schemas.microsoft.com/office/drawing/2014/main" id="{5DE29F53-51E4-42BC-976D-9D0768D868E5}"/>
              </a:ext>
            </a:extLst>
          </p:cNvPr>
          <p:cNvSpPr>
            <a:spLocks noGrp="1"/>
          </p:cNvSpPr>
          <p:nvPr>
            <p:ph type="sldNum" sz="quarter" idx="12"/>
          </p:nvPr>
        </p:nvSpPr>
        <p:spPr/>
        <p:txBody>
          <a:bodyPr/>
          <a:lstStyle/>
          <a:p>
            <a:fld id="{401CF334-2D5C-4859-84A6-CA7E6E43FAEB}" type="slidenum">
              <a:rPr lang="en-US" smtClean="0"/>
              <a:t>38</a:t>
            </a:fld>
            <a:endParaRPr lang="en-US" dirty="0"/>
          </a:p>
        </p:txBody>
      </p:sp>
    </p:spTree>
    <p:extLst>
      <p:ext uri="{BB962C8B-B14F-4D97-AF65-F5344CB8AC3E}">
        <p14:creationId xmlns:p14="http://schemas.microsoft.com/office/powerpoint/2010/main" val="785025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29B4B-72E7-4936-B6CB-22C4B89B1E7B}"/>
              </a:ext>
            </a:extLst>
          </p:cNvPr>
          <p:cNvSpPr>
            <a:spLocks noGrp="1"/>
          </p:cNvSpPr>
          <p:nvPr>
            <p:ph type="title"/>
          </p:nvPr>
        </p:nvSpPr>
        <p:spPr>
          <a:xfrm>
            <a:off x="367469" y="365126"/>
            <a:ext cx="11712236" cy="660370"/>
          </a:xfrm>
        </p:spPr>
        <p:txBody>
          <a:bodyPr>
            <a:normAutofit fontScale="90000"/>
          </a:bodyPr>
          <a:lstStyle/>
          <a:p>
            <a:r>
              <a:rPr lang="en-US" dirty="0"/>
              <a:t>Convert a 4-legged Intersection to Two T Intersections</a:t>
            </a:r>
          </a:p>
        </p:txBody>
      </p:sp>
      <p:sp>
        <p:nvSpPr>
          <p:cNvPr id="3" name="Content Placeholder 2">
            <a:extLst>
              <a:ext uri="{FF2B5EF4-FFF2-40B4-BE49-F238E27FC236}">
                <a16:creationId xmlns:a16="http://schemas.microsoft.com/office/drawing/2014/main" id="{1A7778C7-892B-43E3-9040-8F782295C19B}"/>
              </a:ext>
            </a:extLst>
          </p:cNvPr>
          <p:cNvSpPr>
            <a:spLocks noGrp="1"/>
          </p:cNvSpPr>
          <p:nvPr>
            <p:ph idx="1"/>
          </p:nvPr>
        </p:nvSpPr>
        <p:spPr/>
        <p:txBody>
          <a:bodyPr/>
          <a:lstStyle/>
          <a:p>
            <a:pPr>
              <a:lnSpc>
                <a:spcPct val="110000"/>
              </a:lnSpc>
            </a:pPr>
            <a:endParaRPr lang="en-US" dirty="0"/>
          </a:p>
        </p:txBody>
      </p:sp>
      <p:pic>
        <p:nvPicPr>
          <p:cNvPr id="4" name="Picture 3">
            <a:extLst>
              <a:ext uri="{FF2B5EF4-FFF2-40B4-BE49-F238E27FC236}">
                <a16:creationId xmlns:a16="http://schemas.microsoft.com/office/drawing/2014/main" id="{419F7BAC-7151-4181-99C8-FA90485EDB30}"/>
              </a:ext>
            </a:extLst>
          </p:cNvPr>
          <p:cNvPicPr>
            <a:picLocks noChangeAspect="1"/>
          </p:cNvPicPr>
          <p:nvPr/>
        </p:nvPicPr>
        <p:blipFill>
          <a:blip r:embed="rId3"/>
          <a:stretch>
            <a:fillRect/>
          </a:stretch>
        </p:blipFill>
        <p:spPr>
          <a:xfrm>
            <a:off x="2390573" y="1232585"/>
            <a:ext cx="7507705" cy="4921718"/>
          </a:xfrm>
          <a:prstGeom prst="rect">
            <a:avLst/>
          </a:prstGeom>
        </p:spPr>
      </p:pic>
      <p:sp>
        <p:nvSpPr>
          <p:cNvPr id="5" name="Slide Number Placeholder 4">
            <a:extLst>
              <a:ext uri="{FF2B5EF4-FFF2-40B4-BE49-F238E27FC236}">
                <a16:creationId xmlns:a16="http://schemas.microsoft.com/office/drawing/2014/main" id="{45F34AFB-8647-48D5-8BE4-1B30E0D279FF}"/>
              </a:ext>
            </a:extLst>
          </p:cNvPr>
          <p:cNvSpPr>
            <a:spLocks noGrp="1"/>
          </p:cNvSpPr>
          <p:nvPr>
            <p:ph type="sldNum" sz="quarter" idx="12"/>
          </p:nvPr>
        </p:nvSpPr>
        <p:spPr/>
        <p:txBody>
          <a:bodyPr/>
          <a:lstStyle/>
          <a:p>
            <a:fld id="{401CF334-2D5C-4859-84A6-CA7E6E43FAEB}" type="slidenum">
              <a:rPr lang="en-US" smtClean="0"/>
              <a:t>39</a:t>
            </a:fld>
            <a:endParaRPr lang="en-US" dirty="0"/>
          </a:p>
        </p:txBody>
      </p:sp>
    </p:spTree>
    <p:extLst>
      <p:ext uri="{BB962C8B-B14F-4D97-AF65-F5344CB8AC3E}">
        <p14:creationId xmlns:p14="http://schemas.microsoft.com/office/powerpoint/2010/main" val="600327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Single Corner Snipped 4">
            <a:extLst>
              <a:ext uri="{FF2B5EF4-FFF2-40B4-BE49-F238E27FC236}">
                <a16:creationId xmlns:a16="http://schemas.microsoft.com/office/drawing/2014/main" id="{A083FE5A-ACA6-429C-8D68-0EE5565F256F}"/>
              </a:ext>
            </a:extLst>
          </p:cNvPr>
          <p:cNvSpPr/>
          <p:nvPr/>
        </p:nvSpPr>
        <p:spPr>
          <a:xfrm flipV="1">
            <a:off x="0" y="1808480"/>
            <a:ext cx="10292080" cy="2082800"/>
          </a:xfrm>
          <a:prstGeom prst="snip1Rect">
            <a:avLst>
              <a:gd name="adj" fmla="val 46585"/>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Single Corner Snipped 1">
            <a:extLst>
              <a:ext uri="{FF2B5EF4-FFF2-40B4-BE49-F238E27FC236}">
                <a16:creationId xmlns:a16="http://schemas.microsoft.com/office/drawing/2014/main" id="{FB9D3ECE-0AF9-4057-ACAE-0B6ED9957560}"/>
              </a:ext>
            </a:extLst>
          </p:cNvPr>
          <p:cNvSpPr/>
          <p:nvPr/>
        </p:nvSpPr>
        <p:spPr>
          <a:xfrm flipV="1">
            <a:off x="0" y="1991360"/>
            <a:ext cx="10129520" cy="1676400"/>
          </a:xfrm>
          <a:prstGeom prst="snip1Rect">
            <a:avLst>
              <a:gd name="adj" fmla="val 500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9ECF93C8-ADB2-4DC2-A6DA-73258DE551CB}"/>
              </a:ext>
            </a:extLst>
          </p:cNvPr>
          <p:cNvSpPr>
            <a:spLocks noGrp="1"/>
          </p:cNvSpPr>
          <p:nvPr>
            <p:ph type="title"/>
          </p:nvPr>
        </p:nvSpPr>
        <p:spPr>
          <a:xfrm>
            <a:off x="240029" y="1476779"/>
            <a:ext cx="10363200" cy="1362075"/>
          </a:xfrm>
        </p:spPr>
        <p:txBody>
          <a:bodyPr/>
          <a:lstStyle/>
          <a:p>
            <a:r>
              <a:rPr lang="en-US" dirty="0">
                <a:effectLst>
                  <a:outerShdw blurRad="38100" dist="38100" dir="2700000" algn="tl">
                    <a:srgbClr val="000000">
                      <a:alpha val="43137"/>
                    </a:srgbClr>
                  </a:outerShdw>
                </a:effectLst>
              </a:rPr>
              <a:t>Signalized Intersection Safety</a:t>
            </a:r>
          </a:p>
        </p:txBody>
      </p:sp>
      <p:sp>
        <p:nvSpPr>
          <p:cNvPr id="4" name="Text Placeholder 3">
            <a:extLst>
              <a:ext uri="{FF2B5EF4-FFF2-40B4-BE49-F238E27FC236}">
                <a16:creationId xmlns:a16="http://schemas.microsoft.com/office/drawing/2014/main" id="{2C0E82D8-5F1C-4863-B7D6-F2B4A211DB5E}"/>
              </a:ext>
            </a:extLst>
          </p:cNvPr>
          <p:cNvSpPr>
            <a:spLocks noGrp="1"/>
          </p:cNvSpPr>
          <p:nvPr>
            <p:ph type="body" idx="1"/>
          </p:nvPr>
        </p:nvSpPr>
        <p:spPr>
          <a:xfrm>
            <a:off x="240029" y="2838854"/>
            <a:ext cx="9163051" cy="590146"/>
          </a:xfrm>
        </p:spPr>
        <p:txBody>
          <a:bodyPr>
            <a:normAutofit/>
          </a:bodyPr>
          <a:lstStyle/>
          <a:p>
            <a:r>
              <a:rPr lang="en-US" sz="2800" dirty="0"/>
              <a:t>What can we do to make our signalized intersections safer?</a:t>
            </a:r>
          </a:p>
        </p:txBody>
      </p:sp>
    </p:spTree>
    <p:extLst>
      <p:ext uri="{BB962C8B-B14F-4D97-AF65-F5344CB8AC3E}">
        <p14:creationId xmlns:p14="http://schemas.microsoft.com/office/powerpoint/2010/main" val="2033363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29B4B-72E7-4936-B6CB-22C4B89B1E7B}"/>
              </a:ext>
            </a:extLst>
          </p:cNvPr>
          <p:cNvSpPr>
            <a:spLocks noGrp="1"/>
          </p:cNvSpPr>
          <p:nvPr>
            <p:ph type="title"/>
          </p:nvPr>
        </p:nvSpPr>
        <p:spPr>
          <a:xfrm>
            <a:off x="367469" y="365126"/>
            <a:ext cx="11712236" cy="660370"/>
          </a:xfrm>
        </p:spPr>
        <p:txBody>
          <a:bodyPr>
            <a:normAutofit fontScale="90000"/>
          </a:bodyPr>
          <a:lstStyle/>
          <a:p>
            <a:r>
              <a:rPr lang="en-US" dirty="0"/>
              <a:t>Convert a 4-legged Intersection to Two T Intersections</a:t>
            </a:r>
          </a:p>
        </p:txBody>
      </p:sp>
      <p:pic>
        <p:nvPicPr>
          <p:cNvPr id="4" name="Picture 3">
            <a:extLst>
              <a:ext uri="{FF2B5EF4-FFF2-40B4-BE49-F238E27FC236}">
                <a16:creationId xmlns:a16="http://schemas.microsoft.com/office/drawing/2014/main" id="{419F7BAC-7151-4181-99C8-FA90485EDB30}"/>
              </a:ext>
            </a:extLst>
          </p:cNvPr>
          <p:cNvPicPr>
            <a:picLocks noChangeAspect="1"/>
          </p:cNvPicPr>
          <p:nvPr/>
        </p:nvPicPr>
        <p:blipFill>
          <a:blip r:embed="rId3"/>
          <a:stretch>
            <a:fillRect/>
          </a:stretch>
        </p:blipFill>
        <p:spPr>
          <a:xfrm flipH="1">
            <a:off x="2390573" y="1232585"/>
            <a:ext cx="7507705" cy="4921718"/>
          </a:xfrm>
          <a:prstGeom prst="rect">
            <a:avLst/>
          </a:prstGeom>
        </p:spPr>
      </p:pic>
      <p:sp>
        <p:nvSpPr>
          <p:cNvPr id="5" name="Rectangle 4">
            <a:extLst>
              <a:ext uri="{FF2B5EF4-FFF2-40B4-BE49-F238E27FC236}">
                <a16:creationId xmlns:a16="http://schemas.microsoft.com/office/drawing/2014/main" id="{F9279FC9-F8F9-4259-8874-D1F374107B85}"/>
              </a:ext>
            </a:extLst>
          </p:cNvPr>
          <p:cNvSpPr/>
          <p:nvPr/>
        </p:nvSpPr>
        <p:spPr>
          <a:xfrm>
            <a:off x="7045693" y="4581625"/>
            <a:ext cx="3176336" cy="15590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F5712BF-646C-45BD-8255-92A704AA7858}"/>
              </a:ext>
            </a:extLst>
          </p:cNvPr>
          <p:cNvSpPr txBox="1"/>
          <p:nvPr/>
        </p:nvSpPr>
        <p:spPr>
          <a:xfrm>
            <a:off x="586210" y="1362075"/>
            <a:ext cx="5764655" cy="830997"/>
          </a:xfrm>
          <a:prstGeom prst="rect">
            <a:avLst/>
          </a:prstGeom>
          <a:noFill/>
        </p:spPr>
        <p:txBody>
          <a:bodyPr wrap="none" rtlCol="0">
            <a:spAutoFit/>
          </a:bodyPr>
          <a:lstStyle/>
          <a:p>
            <a:r>
              <a:rPr lang="en-US" sz="4800" b="1" dirty="0">
                <a:solidFill>
                  <a:srgbClr val="FF0000"/>
                </a:solidFill>
                <a:effectLst>
                  <a:outerShdw blurRad="38100" dist="38100" dir="2700000" algn="tl">
                    <a:srgbClr val="000000">
                      <a:alpha val="43137"/>
                    </a:srgbClr>
                  </a:outerShdw>
                </a:effectLst>
              </a:rPr>
              <a:t>Don’t do it this way!!!</a:t>
            </a:r>
          </a:p>
        </p:txBody>
      </p:sp>
      <p:sp>
        <p:nvSpPr>
          <p:cNvPr id="3" name="Slide Number Placeholder 2">
            <a:extLst>
              <a:ext uri="{FF2B5EF4-FFF2-40B4-BE49-F238E27FC236}">
                <a16:creationId xmlns:a16="http://schemas.microsoft.com/office/drawing/2014/main" id="{220B0641-A016-44FA-85BA-C24F64CF7453}"/>
              </a:ext>
            </a:extLst>
          </p:cNvPr>
          <p:cNvSpPr>
            <a:spLocks noGrp="1"/>
          </p:cNvSpPr>
          <p:nvPr>
            <p:ph type="sldNum" sz="quarter" idx="12"/>
          </p:nvPr>
        </p:nvSpPr>
        <p:spPr/>
        <p:txBody>
          <a:bodyPr/>
          <a:lstStyle/>
          <a:p>
            <a:fld id="{401CF334-2D5C-4859-84A6-CA7E6E43FAEB}" type="slidenum">
              <a:rPr lang="en-US" smtClean="0"/>
              <a:t>40</a:t>
            </a:fld>
            <a:endParaRPr lang="en-US" dirty="0"/>
          </a:p>
        </p:txBody>
      </p:sp>
    </p:spTree>
    <p:extLst>
      <p:ext uri="{BB962C8B-B14F-4D97-AF65-F5344CB8AC3E}">
        <p14:creationId xmlns:p14="http://schemas.microsoft.com/office/powerpoint/2010/main" val="3779575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29B4B-72E7-4936-B6CB-22C4B89B1E7B}"/>
              </a:ext>
            </a:extLst>
          </p:cNvPr>
          <p:cNvSpPr>
            <a:spLocks noGrp="1"/>
          </p:cNvSpPr>
          <p:nvPr>
            <p:ph type="title"/>
          </p:nvPr>
        </p:nvSpPr>
        <p:spPr/>
        <p:txBody>
          <a:bodyPr>
            <a:normAutofit/>
          </a:bodyPr>
          <a:lstStyle/>
          <a:p>
            <a:r>
              <a:rPr lang="en-US" dirty="0"/>
              <a:t>B4: Revise Geometry of Complex Intersections</a:t>
            </a:r>
          </a:p>
        </p:txBody>
      </p:sp>
      <p:sp>
        <p:nvSpPr>
          <p:cNvPr id="3" name="Content Placeholder 2">
            <a:extLst>
              <a:ext uri="{FF2B5EF4-FFF2-40B4-BE49-F238E27FC236}">
                <a16:creationId xmlns:a16="http://schemas.microsoft.com/office/drawing/2014/main" id="{1A7778C7-892B-43E3-9040-8F782295C19B}"/>
              </a:ext>
            </a:extLst>
          </p:cNvPr>
          <p:cNvSpPr>
            <a:spLocks noGrp="1"/>
          </p:cNvSpPr>
          <p:nvPr>
            <p:ph idx="1"/>
          </p:nvPr>
        </p:nvSpPr>
        <p:spPr/>
        <p:txBody>
          <a:bodyPr/>
          <a:lstStyle/>
          <a:p>
            <a:pPr marL="0" indent="0">
              <a:lnSpc>
                <a:spcPct val="110000"/>
              </a:lnSpc>
              <a:buNone/>
            </a:pPr>
            <a:r>
              <a:rPr lang="en-US" sz="3200" dirty="0"/>
              <a:t>This strategy includes a series of mostly higher-cost solutions:</a:t>
            </a:r>
          </a:p>
          <a:p>
            <a:pPr>
              <a:lnSpc>
                <a:spcPct val="110000"/>
              </a:lnSpc>
            </a:pPr>
            <a:r>
              <a:rPr lang="en-US" sz="3200" dirty="0"/>
              <a:t>Converting a four-leg intersection to two T intersections,</a:t>
            </a:r>
          </a:p>
          <a:p>
            <a:pPr>
              <a:lnSpc>
                <a:spcPct val="110000"/>
              </a:lnSpc>
            </a:pPr>
            <a:r>
              <a:rPr lang="en-US" sz="3200" dirty="0"/>
              <a:t>Converting two T intersections to one four-leg intersection,</a:t>
            </a:r>
          </a:p>
          <a:p>
            <a:pPr>
              <a:lnSpc>
                <a:spcPct val="110000"/>
              </a:lnSpc>
            </a:pPr>
            <a:r>
              <a:rPr lang="en-US" sz="3200" dirty="0"/>
              <a:t>Improving intersection skew angle, and</a:t>
            </a:r>
          </a:p>
          <a:p>
            <a:pPr>
              <a:lnSpc>
                <a:spcPct val="110000"/>
              </a:lnSpc>
            </a:pPr>
            <a:r>
              <a:rPr lang="en-US" sz="3200" dirty="0"/>
              <a:t>Improving deflection in the through-vehicle travel path.</a:t>
            </a:r>
          </a:p>
          <a:p>
            <a:pPr>
              <a:lnSpc>
                <a:spcPct val="110000"/>
              </a:lnSpc>
            </a:pPr>
            <a:r>
              <a:rPr lang="en-US" sz="4400" dirty="0"/>
              <a:t>Closing an intersection leg</a:t>
            </a:r>
          </a:p>
        </p:txBody>
      </p:sp>
      <p:sp>
        <p:nvSpPr>
          <p:cNvPr id="4" name="Slide Number Placeholder 3">
            <a:extLst>
              <a:ext uri="{FF2B5EF4-FFF2-40B4-BE49-F238E27FC236}">
                <a16:creationId xmlns:a16="http://schemas.microsoft.com/office/drawing/2014/main" id="{FE93F565-64AE-45AC-A525-9FFFEB5F4EE5}"/>
              </a:ext>
            </a:extLst>
          </p:cNvPr>
          <p:cNvSpPr>
            <a:spLocks noGrp="1"/>
          </p:cNvSpPr>
          <p:nvPr>
            <p:ph type="sldNum" sz="quarter" idx="12"/>
          </p:nvPr>
        </p:nvSpPr>
        <p:spPr/>
        <p:txBody>
          <a:bodyPr/>
          <a:lstStyle/>
          <a:p>
            <a:fld id="{401CF334-2D5C-4859-84A6-CA7E6E43FAEB}" type="slidenum">
              <a:rPr lang="en-US" smtClean="0"/>
              <a:t>41</a:t>
            </a:fld>
            <a:endParaRPr lang="en-US" dirty="0"/>
          </a:p>
        </p:txBody>
      </p:sp>
    </p:spTree>
    <p:extLst>
      <p:ext uri="{BB962C8B-B14F-4D97-AF65-F5344CB8AC3E}">
        <p14:creationId xmlns:p14="http://schemas.microsoft.com/office/powerpoint/2010/main" val="2721433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29B4B-72E7-4936-B6CB-22C4B89B1E7B}"/>
              </a:ext>
            </a:extLst>
          </p:cNvPr>
          <p:cNvSpPr>
            <a:spLocks noGrp="1"/>
          </p:cNvSpPr>
          <p:nvPr>
            <p:ph type="title"/>
          </p:nvPr>
        </p:nvSpPr>
        <p:spPr/>
        <p:txBody>
          <a:bodyPr>
            <a:normAutofit/>
          </a:bodyPr>
          <a:lstStyle/>
          <a:p>
            <a:r>
              <a:rPr lang="en-US" dirty="0"/>
              <a:t>B5: Construct Special Solutions</a:t>
            </a:r>
          </a:p>
        </p:txBody>
      </p:sp>
      <p:sp>
        <p:nvSpPr>
          <p:cNvPr id="3" name="Content Placeholder 2">
            <a:extLst>
              <a:ext uri="{FF2B5EF4-FFF2-40B4-BE49-F238E27FC236}">
                <a16:creationId xmlns:a16="http://schemas.microsoft.com/office/drawing/2014/main" id="{1A7778C7-892B-43E3-9040-8F782295C19B}"/>
              </a:ext>
            </a:extLst>
          </p:cNvPr>
          <p:cNvSpPr>
            <a:spLocks noGrp="1"/>
          </p:cNvSpPr>
          <p:nvPr>
            <p:ph idx="1"/>
          </p:nvPr>
        </p:nvSpPr>
        <p:spPr/>
        <p:txBody>
          <a:bodyPr>
            <a:normAutofit/>
          </a:bodyPr>
          <a:lstStyle/>
          <a:p>
            <a:pPr marL="0" indent="0">
              <a:lnSpc>
                <a:spcPct val="110000"/>
              </a:lnSpc>
              <a:buNone/>
            </a:pPr>
            <a:r>
              <a:rPr lang="en-US" sz="3600" dirty="0"/>
              <a:t>This strategy includes the following:</a:t>
            </a:r>
          </a:p>
          <a:p>
            <a:pPr>
              <a:lnSpc>
                <a:spcPct val="110000"/>
              </a:lnSpc>
            </a:pPr>
            <a:r>
              <a:rPr lang="en-US" sz="3600" dirty="0"/>
              <a:t>Providing indirect left turn,</a:t>
            </a:r>
          </a:p>
        </p:txBody>
      </p:sp>
      <p:sp>
        <p:nvSpPr>
          <p:cNvPr id="4" name="Slide Number Placeholder 3">
            <a:extLst>
              <a:ext uri="{FF2B5EF4-FFF2-40B4-BE49-F238E27FC236}">
                <a16:creationId xmlns:a16="http://schemas.microsoft.com/office/drawing/2014/main" id="{E96D8958-46B1-4503-9B41-08E365A7FAC0}"/>
              </a:ext>
            </a:extLst>
          </p:cNvPr>
          <p:cNvSpPr>
            <a:spLocks noGrp="1"/>
          </p:cNvSpPr>
          <p:nvPr>
            <p:ph type="sldNum" sz="quarter" idx="12"/>
          </p:nvPr>
        </p:nvSpPr>
        <p:spPr/>
        <p:txBody>
          <a:bodyPr/>
          <a:lstStyle/>
          <a:p>
            <a:fld id="{401CF334-2D5C-4859-84A6-CA7E6E43FAEB}" type="slidenum">
              <a:rPr lang="en-US" smtClean="0"/>
              <a:t>42</a:t>
            </a:fld>
            <a:endParaRPr lang="en-US" dirty="0"/>
          </a:p>
        </p:txBody>
      </p:sp>
    </p:spTree>
    <p:extLst>
      <p:ext uri="{BB962C8B-B14F-4D97-AF65-F5344CB8AC3E}">
        <p14:creationId xmlns:p14="http://schemas.microsoft.com/office/powerpoint/2010/main" val="2947487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95D7B-EBA2-41BE-AABA-AD2B87860ACA}"/>
              </a:ext>
            </a:extLst>
          </p:cNvPr>
          <p:cNvSpPr>
            <a:spLocks noGrp="1"/>
          </p:cNvSpPr>
          <p:nvPr>
            <p:ph type="title"/>
          </p:nvPr>
        </p:nvSpPr>
        <p:spPr>
          <a:xfrm>
            <a:off x="609600" y="309385"/>
            <a:ext cx="10972800" cy="1066800"/>
          </a:xfrm>
        </p:spPr>
        <p:txBody>
          <a:bodyPr>
            <a:normAutofit/>
          </a:bodyPr>
          <a:lstStyle/>
          <a:p>
            <a:r>
              <a:rPr lang="en-US" b="1" dirty="0">
                <a:effectLst>
                  <a:outerShdw blurRad="38100" dist="38100" dir="2700000" algn="tl">
                    <a:srgbClr val="000000">
                      <a:alpha val="43137"/>
                    </a:srgbClr>
                  </a:outerShdw>
                </a:effectLst>
              </a:rPr>
              <a:t>Indirect Left Turns</a:t>
            </a:r>
          </a:p>
        </p:txBody>
      </p:sp>
      <p:pic>
        <p:nvPicPr>
          <p:cNvPr id="7" name="Content Placeholder 6">
            <a:extLst>
              <a:ext uri="{FF2B5EF4-FFF2-40B4-BE49-F238E27FC236}">
                <a16:creationId xmlns:a16="http://schemas.microsoft.com/office/drawing/2014/main" id="{B9F8EE6E-24E8-47F9-ACFD-245C7A0DF233}"/>
              </a:ext>
            </a:extLst>
          </p:cNvPr>
          <p:cNvPicPr>
            <a:picLocks noGrp="1" noChangeAspect="1"/>
          </p:cNvPicPr>
          <p:nvPr>
            <p:ph idx="1"/>
          </p:nvPr>
        </p:nvPicPr>
        <p:blipFill>
          <a:blip r:embed="rId3"/>
          <a:stretch>
            <a:fillRect/>
          </a:stretch>
        </p:blipFill>
        <p:spPr>
          <a:xfrm>
            <a:off x="4066860" y="1651714"/>
            <a:ext cx="8092821" cy="2920286"/>
          </a:xfrm>
        </p:spPr>
      </p:pic>
      <p:pic>
        <p:nvPicPr>
          <p:cNvPr id="5" name="Picture 4">
            <a:extLst>
              <a:ext uri="{FF2B5EF4-FFF2-40B4-BE49-F238E27FC236}">
                <a16:creationId xmlns:a16="http://schemas.microsoft.com/office/drawing/2014/main" id="{CD4CDCF8-8458-46E1-9581-645BD8BB5D34}"/>
              </a:ext>
            </a:extLst>
          </p:cNvPr>
          <p:cNvPicPr>
            <a:picLocks noChangeAspect="1"/>
          </p:cNvPicPr>
          <p:nvPr/>
        </p:nvPicPr>
        <p:blipFill>
          <a:blip r:embed="rId4"/>
          <a:stretch>
            <a:fillRect/>
          </a:stretch>
        </p:blipFill>
        <p:spPr>
          <a:xfrm>
            <a:off x="75061" y="1176961"/>
            <a:ext cx="3996425" cy="4968770"/>
          </a:xfrm>
          <a:prstGeom prst="rect">
            <a:avLst/>
          </a:prstGeom>
        </p:spPr>
      </p:pic>
      <p:sp>
        <p:nvSpPr>
          <p:cNvPr id="3" name="Slide Number Placeholder 2">
            <a:extLst>
              <a:ext uri="{FF2B5EF4-FFF2-40B4-BE49-F238E27FC236}">
                <a16:creationId xmlns:a16="http://schemas.microsoft.com/office/drawing/2014/main" id="{62E41E11-5D9C-45B1-BA7B-5EC0AE7763DD}"/>
              </a:ext>
            </a:extLst>
          </p:cNvPr>
          <p:cNvSpPr>
            <a:spLocks noGrp="1"/>
          </p:cNvSpPr>
          <p:nvPr>
            <p:ph type="sldNum" sz="quarter" idx="12"/>
          </p:nvPr>
        </p:nvSpPr>
        <p:spPr/>
        <p:txBody>
          <a:bodyPr/>
          <a:lstStyle/>
          <a:p>
            <a:fld id="{401CF334-2D5C-4859-84A6-CA7E6E43FAEB}" type="slidenum">
              <a:rPr lang="en-US" smtClean="0"/>
              <a:t>43</a:t>
            </a:fld>
            <a:endParaRPr lang="en-US" dirty="0"/>
          </a:p>
        </p:txBody>
      </p:sp>
      <p:sp>
        <p:nvSpPr>
          <p:cNvPr id="4" name="TextBox 3">
            <a:extLst>
              <a:ext uri="{FF2B5EF4-FFF2-40B4-BE49-F238E27FC236}">
                <a16:creationId xmlns:a16="http://schemas.microsoft.com/office/drawing/2014/main" id="{EB2F4944-46BD-4D31-B051-79160DC03EB2}"/>
              </a:ext>
            </a:extLst>
          </p:cNvPr>
          <p:cNvSpPr txBox="1"/>
          <p:nvPr/>
        </p:nvSpPr>
        <p:spPr>
          <a:xfrm>
            <a:off x="1087120" y="6145731"/>
            <a:ext cx="1736373" cy="523220"/>
          </a:xfrm>
          <a:prstGeom prst="rect">
            <a:avLst/>
          </a:prstGeom>
          <a:noFill/>
        </p:spPr>
        <p:txBody>
          <a:bodyPr wrap="none" rtlCol="0">
            <a:spAutoFit/>
          </a:bodyPr>
          <a:lstStyle/>
          <a:p>
            <a:r>
              <a:rPr lang="en-US" sz="2800" dirty="0"/>
              <a:t>Jug handle</a:t>
            </a:r>
          </a:p>
        </p:txBody>
      </p:sp>
      <p:sp>
        <p:nvSpPr>
          <p:cNvPr id="9" name="TextBox 8">
            <a:extLst>
              <a:ext uri="{FF2B5EF4-FFF2-40B4-BE49-F238E27FC236}">
                <a16:creationId xmlns:a16="http://schemas.microsoft.com/office/drawing/2014/main" id="{6035D93B-01C2-42C5-B07F-B2B2B29FE093}"/>
              </a:ext>
            </a:extLst>
          </p:cNvPr>
          <p:cNvSpPr txBox="1"/>
          <p:nvPr/>
        </p:nvSpPr>
        <p:spPr>
          <a:xfrm>
            <a:off x="6734169" y="4835645"/>
            <a:ext cx="3361818" cy="523220"/>
          </a:xfrm>
          <a:prstGeom prst="rect">
            <a:avLst/>
          </a:prstGeom>
          <a:noFill/>
        </p:spPr>
        <p:txBody>
          <a:bodyPr wrap="none" rtlCol="0">
            <a:spAutoFit/>
          </a:bodyPr>
          <a:lstStyle/>
          <a:p>
            <a:r>
              <a:rPr lang="en-US" sz="2800" dirty="0"/>
              <a:t>Median U-turn (MUT)</a:t>
            </a:r>
          </a:p>
        </p:txBody>
      </p:sp>
    </p:spTree>
    <p:extLst>
      <p:ext uri="{BB962C8B-B14F-4D97-AF65-F5344CB8AC3E}">
        <p14:creationId xmlns:p14="http://schemas.microsoft.com/office/powerpoint/2010/main" val="990552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54E98-1818-489C-95A6-174F02561E7A}"/>
              </a:ext>
            </a:extLst>
          </p:cNvPr>
          <p:cNvSpPr>
            <a:spLocks noGrp="1"/>
          </p:cNvSpPr>
          <p:nvPr>
            <p:ph type="title"/>
          </p:nvPr>
        </p:nvSpPr>
        <p:spPr/>
        <p:txBody>
          <a:bodyPr>
            <a:normAutofit/>
          </a:bodyPr>
          <a:lstStyle/>
          <a:p>
            <a:r>
              <a:rPr lang="en-US" dirty="0"/>
              <a:t>Indirect Left Turns</a:t>
            </a:r>
          </a:p>
        </p:txBody>
      </p:sp>
      <p:pic>
        <p:nvPicPr>
          <p:cNvPr id="5" name="Picture 4">
            <a:extLst>
              <a:ext uri="{FF2B5EF4-FFF2-40B4-BE49-F238E27FC236}">
                <a16:creationId xmlns:a16="http://schemas.microsoft.com/office/drawing/2014/main" id="{798543A3-F367-40AF-983A-6964FB5B9D0D}"/>
              </a:ext>
            </a:extLst>
          </p:cNvPr>
          <p:cNvPicPr>
            <a:picLocks noChangeAspect="1"/>
          </p:cNvPicPr>
          <p:nvPr/>
        </p:nvPicPr>
        <p:blipFill rotWithShape="1">
          <a:blip r:embed="rId3"/>
          <a:srcRect t="1824"/>
          <a:stretch/>
        </p:blipFill>
        <p:spPr>
          <a:xfrm>
            <a:off x="423510" y="1188790"/>
            <a:ext cx="5026431" cy="4941047"/>
          </a:xfrm>
          <a:prstGeom prst="rect">
            <a:avLst/>
          </a:prstGeom>
        </p:spPr>
      </p:pic>
      <p:pic>
        <p:nvPicPr>
          <p:cNvPr id="7" name="Picture 6">
            <a:extLst>
              <a:ext uri="{FF2B5EF4-FFF2-40B4-BE49-F238E27FC236}">
                <a16:creationId xmlns:a16="http://schemas.microsoft.com/office/drawing/2014/main" id="{F3B4C5B8-C2B0-4040-BD54-8189EA9F3F5B}"/>
              </a:ext>
            </a:extLst>
          </p:cNvPr>
          <p:cNvPicPr>
            <a:picLocks noChangeAspect="1"/>
          </p:cNvPicPr>
          <p:nvPr/>
        </p:nvPicPr>
        <p:blipFill>
          <a:blip r:embed="rId4"/>
          <a:stretch>
            <a:fillRect/>
          </a:stretch>
        </p:blipFill>
        <p:spPr>
          <a:xfrm>
            <a:off x="6608929" y="838333"/>
            <a:ext cx="4947385" cy="4968114"/>
          </a:xfrm>
          <a:prstGeom prst="rect">
            <a:avLst/>
          </a:prstGeom>
        </p:spPr>
      </p:pic>
      <p:sp>
        <p:nvSpPr>
          <p:cNvPr id="4" name="Slide Number Placeholder 3">
            <a:extLst>
              <a:ext uri="{FF2B5EF4-FFF2-40B4-BE49-F238E27FC236}">
                <a16:creationId xmlns:a16="http://schemas.microsoft.com/office/drawing/2014/main" id="{CFD3106F-1C86-40C4-A0A2-F4848BF58741}"/>
              </a:ext>
            </a:extLst>
          </p:cNvPr>
          <p:cNvSpPr>
            <a:spLocks noGrp="1"/>
          </p:cNvSpPr>
          <p:nvPr>
            <p:ph type="sldNum" sz="quarter" idx="12"/>
          </p:nvPr>
        </p:nvSpPr>
        <p:spPr/>
        <p:txBody>
          <a:bodyPr/>
          <a:lstStyle/>
          <a:p>
            <a:fld id="{401CF334-2D5C-4859-84A6-CA7E6E43FAEB}" type="slidenum">
              <a:rPr lang="en-US" smtClean="0"/>
              <a:t>44</a:t>
            </a:fld>
            <a:endParaRPr lang="en-US" dirty="0"/>
          </a:p>
        </p:txBody>
      </p:sp>
      <p:sp>
        <p:nvSpPr>
          <p:cNvPr id="8" name="Title 1">
            <a:extLst>
              <a:ext uri="{FF2B5EF4-FFF2-40B4-BE49-F238E27FC236}">
                <a16:creationId xmlns:a16="http://schemas.microsoft.com/office/drawing/2014/main" id="{9E86695F-841E-4DD4-AD94-AA8ACF470297}"/>
              </a:ext>
            </a:extLst>
          </p:cNvPr>
          <p:cNvSpPr txBox="1">
            <a:spLocks/>
          </p:cNvSpPr>
          <p:nvPr/>
        </p:nvSpPr>
        <p:spPr>
          <a:xfrm>
            <a:off x="609600" y="309385"/>
            <a:ext cx="10972800" cy="1066800"/>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b="1">
                <a:effectLst>
                  <a:outerShdw blurRad="38100" dist="38100" dir="2700000" algn="tl">
                    <a:srgbClr val="000000">
                      <a:alpha val="43137"/>
                    </a:srgbClr>
                  </a:outerShdw>
                </a:effectLst>
              </a:rPr>
              <a:t>Indirect Left Turns</a:t>
            </a:r>
            <a:endParaRPr lang="en-US" b="1" dirty="0">
              <a:effectLst>
                <a:outerShdw blurRad="38100" dist="38100" dir="2700000" algn="tl">
                  <a:srgbClr val="000000">
                    <a:alpha val="43137"/>
                  </a:srgbClr>
                </a:outerShdw>
              </a:effectLst>
            </a:endParaRPr>
          </a:p>
        </p:txBody>
      </p:sp>
      <p:sp>
        <p:nvSpPr>
          <p:cNvPr id="9" name="TextBox 8">
            <a:extLst>
              <a:ext uri="{FF2B5EF4-FFF2-40B4-BE49-F238E27FC236}">
                <a16:creationId xmlns:a16="http://schemas.microsoft.com/office/drawing/2014/main" id="{D4F48532-62A6-4F12-B275-1E30A841D5AD}"/>
              </a:ext>
            </a:extLst>
          </p:cNvPr>
          <p:cNvSpPr txBox="1"/>
          <p:nvPr/>
        </p:nvSpPr>
        <p:spPr>
          <a:xfrm>
            <a:off x="1380291" y="6164251"/>
            <a:ext cx="3393878" cy="523220"/>
          </a:xfrm>
          <a:prstGeom prst="rect">
            <a:avLst/>
          </a:prstGeom>
          <a:noFill/>
        </p:spPr>
        <p:txBody>
          <a:bodyPr wrap="none" rtlCol="0">
            <a:spAutoFit/>
          </a:bodyPr>
          <a:lstStyle/>
          <a:p>
            <a:r>
              <a:rPr lang="en-US" sz="2800" dirty="0"/>
              <a:t>Quadrant Intersection</a:t>
            </a:r>
          </a:p>
        </p:txBody>
      </p:sp>
      <p:sp>
        <p:nvSpPr>
          <p:cNvPr id="10" name="TextBox 9">
            <a:extLst>
              <a:ext uri="{FF2B5EF4-FFF2-40B4-BE49-F238E27FC236}">
                <a16:creationId xmlns:a16="http://schemas.microsoft.com/office/drawing/2014/main" id="{D334D93D-858D-4A57-98DC-0B4D8264D90E}"/>
              </a:ext>
            </a:extLst>
          </p:cNvPr>
          <p:cNvSpPr txBox="1"/>
          <p:nvPr/>
        </p:nvSpPr>
        <p:spPr>
          <a:xfrm>
            <a:off x="6860121" y="5849384"/>
            <a:ext cx="4444999" cy="523220"/>
          </a:xfrm>
          <a:prstGeom prst="rect">
            <a:avLst/>
          </a:prstGeom>
          <a:noFill/>
        </p:spPr>
        <p:txBody>
          <a:bodyPr wrap="none" rtlCol="0">
            <a:spAutoFit/>
          </a:bodyPr>
          <a:lstStyle/>
          <a:p>
            <a:r>
              <a:rPr lang="en-US" sz="2800" dirty="0"/>
              <a:t>Continuous Flow Intersection</a:t>
            </a:r>
          </a:p>
        </p:txBody>
      </p:sp>
    </p:spTree>
    <p:extLst>
      <p:ext uri="{BB962C8B-B14F-4D97-AF65-F5344CB8AC3E}">
        <p14:creationId xmlns:p14="http://schemas.microsoft.com/office/powerpoint/2010/main" val="2432024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29B4B-72E7-4936-B6CB-22C4B89B1E7B}"/>
              </a:ext>
            </a:extLst>
          </p:cNvPr>
          <p:cNvSpPr>
            <a:spLocks noGrp="1"/>
          </p:cNvSpPr>
          <p:nvPr>
            <p:ph type="title"/>
          </p:nvPr>
        </p:nvSpPr>
        <p:spPr/>
        <p:txBody>
          <a:bodyPr>
            <a:normAutofit/>
          </a:bodyPr>
          <a:lstStyle/>
          <a:p>
            <a:r>
              <a:rPr lang="en-US" dirty="0"/>
              <a:t>B5: Construct Special Solutions</a:t>
            </a:r>
          </a:p>
        </p:txBody>
      </p:sp>
      <p:sp>
        <p:nvSpPr>
          <p:cNvPr id="3" name="Content Placeholder 2">
            <a:extLst>
              <a:ext uri="{FF2B5EF4-FFF2-40B4-BE49-F238E27FC236}">
                <a16:creationId xmlns:a16="http://schemas.microsoft.com/office/drawing/2014/main" id="{1A7778C7-892B-43E3-9040-8F782295C19B}"/>
              </a:ext>
            </a:extLst>
          </p:cNvPr>
          <p:cNvSpPr>
            <a:spLocks noGrp="1"/>
          </p:cNvSpPr>
          <p:nvPr>
            <p:ph idx="1"/>
          </p:nvPr>
        </p:nvSpPr>
        <p:spPr/>
        <p:txBody>
          <a:bodyPr>
            <a:normAutofit/>
          </a:bodyPr>
          <a:lstStyle/>
          <a:p>
            <a:pPr marL="0" indent="0">
              <a:lnSpc>
                <a:spcPct val="110000"/>
              </a:lnSpc>
              <a:buNone/>
            </a:pPr>
            <a:r>
              <a:rPr lang="en-US" sz="3600" dirty="0"/>
              <a:t>This strategy includes the following:</a:t>
            </a:r>
          </a:p>
          <a:p>
            <a:pPr>
              <a:lnSpc>
                <a:spcPct val="110000"/>
              </a:lnSpc>
            </a:pPr>
            <a:r>
              <a:rPr lang="en-US" sz="3600" dirty="0"/>
              <a:t>Providing indirect left turn,</a:t>
            </a:r>
          </a:p>
          <a:p>
            <a:pPr>
              <a:lnSpc>
                <a:spcPct val="110000"/>
              </a:lnSpc>
            </a:pPr>
            <a:r>
              <a:rPr lang="en-US" sz="3600" dirty="0"/>
              <a:t>Reconstructing intersections, converting signalized intersections to roundabouts,</a:t>
            </a:r>
          </a:p>
          <a:p>
            <a:pPr>
              <a:lnSpc>
                <a:spcPct val="110000"/>
              </a:lnSpc>
            </a:pPr>
            <a:r>
              <a:rPr lang="en-US" sz="3600" dirty="0"/>
              <a:t>Convert two-way streets to a one-way pair, and</a:t>
            </a:r>
          </a:p>
          <a:p>
            <a:pPr>
              <a:lnSpc>
                <a:spcPct val="110000"/>
              </a:lnSpc>
            </a:pPr>
            <a:r>
              <a:rPr lang="en-US" sz="3600" dirty="0"/>
              <a:t>Constructing interchanges.</a:t>
            </a:r>
          </a:p>
        </p:txBody>
      </p:sp>
      <p:sp>
        <p:nvSpPr>
          <p:cNvPr id="4" name="Slide Number Placeholder 3">
            <a:extLst>
              <a:ext uri="{FF2B5EF4-FFF2-40B4-BE49-F238E27FC236}">
                <a16:creationId xmlns:a16="http://schemas.microsoft.com/office/drawing/2014/main" id="{6C068DF9-46D1-48E4-9E8C-5ED0AC9FB33D}"/>
              </a:ext>
            </a:extLst>
          </p:cNvPr>
          <p:cNvSpPr>
            <a:spLocks noGrp="1"/>
          </p:cNvSpPr>
          <p:nvPr>
            <p:ph type="sldNum" sz="quarter" idx="12"/>
          </p:nvPr>
        </p:nvSpPr>
        <p:spPr/>
        <p:txBody>
          <a:bodyPr/>
          <a:lstStyle/>
          <a:p>
            <a:fld id="{401CF334-2D5C-4859-84A6-CA7E6E43FAEB}" type="slidenum">
              <a:rPr lang="en-US" smtClean="0"/>
              <a:t>45</a:t>
            </a:fld>
            <a:endParaRPr lang="en-US" dirty="0"/>
          </a:p>
        </p:txBody>
      </p:sp>
    </p:spTree>
    <p:extLst>
      <p:ext uri="{BB962C8B-B14F-4D97-AF65-F5344CB8AC3E}">
        <p14:creationId xmlns:p14="http://schemas.microsoft.com/office/powerpoint/2010/main" val="4246029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42EEE-9D1C-4D33-B5A0-B1A0493242D8}"/>
              </a:ext>
            </a:extLst>
          </p:cNvPr>
          <p:cNvSpPr>
            <a:spLocks noGrp="1"/>
          </p:cNvSpPr>
          <p:nvPr>
            <p:ph type="title"/>
          </p:nvPr>
        </p:nvSpPr>
        <p:spPr/>
        <p:txBody>
          <a:bodyPr>
            <a:normAutofit/>
          </a:bodyPr>
          <a:lstStyle/>
          <a:p>
            <a:pPr algn="ctr"/>
            <a:r>
              <a:rPr lang="en-US" dirty="0"/>
              <a:t>Questions?</a:t>
            </a:r>
          </a:p>
        </p:txBody>
      </p:sp>
      <p:sp>
        <p:nvSpPr>
          <p:cNvPr id="3" name="Content Placeholder 2">
            <a:extLst>
              <a:ext uri="{FF2B5EF4-FFF2-40B4-BE49-F238E27FC236}">
                <a16:creationId xmlns:a16="http://schemas.microsoft.com/office/drawing/2014/main" id="{BABD520E-2544-4886-A8AE-4BA5685B0F3E}"/>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FD0D382B-9CC0-4FA2-84B4-21AABD97871E}"/>
              </a:ext>
            </a:extLst>
          </p:cNvPr>
          <p:cNvPicPr>
            <a:picLocks noChangeAspect="1"/>
          </p:cNvPicPr>
          <p:nvPr/>
        </p:nvPicPr>
        <p:blipFill>
          <a:blip r:embed="rId2"/>
          <a:stretch>
            <a:fillRect/>
          </a:stretch>
        </p:blipFill>
        <p:spPr>
          <a:xfrm>
            <a:off x="3629954" y="1180615"/>
            <a:ext cx="4932091" cy="4925995"/>
          </a:xfrm>
          <a:prstGeom prst="rect">
            <a:avLst/>
          </a:prstGeom>
        </p:spPr>
      </p:pic>
      <p:sp>
        <p:nvSpPr>
          <p:cNvPr id="5" name="Slide Number Placeholder 4">
            <a:extLst>
              <a:ext uri="{FF2B5EF4-FFF2-40B4-BE49-F238E27FC236}">
                <a16:creationId xmlns:a16="http://schemas.microsoft.com/office/drawing/2014/main" id="{CB819659-D20C-485C-87A3-89BA69CED355}"/>
              </a:ext>
            </a:extLst>
          </p:cNvPr>
          <p:cNvSpPr>
            <a:spLocks noGrp="1"/>
          </p:cNvSpPr>
          <p:nvPr>
            <p:ph type="sldNum" sz="quarter" idx="12"/>
          </p:nvPr>
        </p:nvSpPr>
        <p:spPr/>
        <p:txBody>
          <a:bodyPr/>
          <a:lstStyle/>
          <a:p>
            <a:fld id="{401CF334-2D5C-4859-84A6-CA7E6E43FAEB}" type="slidenum">
              <a:rPr lang="en-US" smtClean="0"/>
              <a:t>46</a:t>
            </a:fld>
            <a:endParaRPr lang="en-US" dirty="0"/>
          </a:p>
        </p:txBody>
      </p:sp>
    </p:spTree>
    <p:extLst>
      <p:ext uri="{BB962C8B-B14F-4D97-AF65-F5344CB8AC3E}">
        <p14:creationId xmlns:p14="http://schemas.microsoft.com/office/powerpoint/2010/main" val="571946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Single Corner Snipped 2">
            <a:extLst>
              <a:ext uri="{FF2B5EF4-FFF2-40B4-BE49-F238E27FC236}">
                <a16:creationId xmlns:a16="http://schemas.microsoft.com/office/drawing/2014/main" id="{E49C2956-5C4F-46A3-A948-236D3B7E0097}"/>
              </a:ext>
            </a:extLst>
          </p:cNvPr>
          <p:cNvSpPr/>
          <p:nvPr/>
        </p:nvSpPr>
        <p:spPr>
          <a:xfrm flipV="1">
            <a:off x="0" y="1808480"/>
            <a:ext cx="10292080" cy="2082800"/>
          </a:xfrm>
          <a:prstGeom prst="snip1Rect">
            <a:avLst>
              <a:gd name="adj" fmla="val 46585"/>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Single Corner Snipped 4">
            <a:extLst>
              <a:ext uri="{FF2B5EF4-FFF2-40B4-BE49-F238E27FC236}">
                <a16:creationId xmlns:a16="http://schemas.microsoft.com/office/drawing/2014/main" id="{FF156A42-A393-4675-8414-E62E6CCD5760}"/>
              </a:ext>
            </a:extLst>
          </p:cNvPr>
          <p:cNvSpPr/>
          <p:nvPr/>
        </p:nvSpPr>
        <p:spPr>
          <a:xfrm flipV="1">
            <a:off x="0" y="1991360"/>
            <a:ext cx="10129520" cy="1676400"/>
          </a:xfrm>
          <a:prstGeom prst="snip1Rect">
            <a:avLst>
              <a:gd name="adj" fmla="val 500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84250120-6946-4133-881C-B66E39CD68E4}"/>
              </a:ext>
            </a:extLst>
          </p:cNvPr>
          <p:cNvSpPr>
            <a:spLocks noGrp="1"/>
          </p:cNvSpPr>
          <p:nvPr>
            <p:ph type="title"/>
          </p:nvPr>
        </p:nvSpPr>
        <p:spPr>
          <a:xfrm>
            <a:off x="285749" y="2472129"/>
            <a:ext cx="9277351" cy="906762"/>
          </a:xfrm>
        </p:spPr>
        <p:txBody>
          <a:bodyPr>
            <a:normAutofit fontScale="90000"/>
          </a:bodyPr>
          <a:lstStyle/>
          <a:p>
            <a:r>
              <a:rPr lang="en-US" dirty="0"/>
              <a:t>Category C - Improve Sight Distance at Signalized Intersections</a:t>
            </a:r>
          </a:p>
        </p:txBody>
      </p:sp>
    </p:spTree>
    <p:extLst>
      <p:ext uri="{BB962C8B-B14F-4D97-AF65-F5344CB8AC3E}">
        <p14:creationId xmlns:p14="http://schemas.microsoft.com/office/powerpoint/2010/main" val="1156169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29B4B-72E7-4936-B6CB-22C4B89B1E7B}"/>
              </a:ext>
            </a:extLst>
          </p:cNvPr>
          <p:cNvSpPr>
            <a:spLocks noGrp="1"/>
          </p:cNvSpPr>
          <p:nvPr>
            <p:ph type="title"/>
          </p:nvPr>
        </p:nvSpPr>
        <p:spPr>
          <a:xfrm>
            <a:off x="609600" y="441960"/>
            <a:ext cx="10972800" cy="1066800"/>
          </a:xfrm>
        </p:spPr>
        <p:txBody>
          <a:bodyPr>
            <a:normAutofit/>
          </a:bodyPr>
          <a:lstStyle/>
          <a:p>
            <a:r>
              <a:rPr lang="en-US" dirty="0"/>
              <a:t>C1: Clear Sight Triangles</a:t>
            </a:r>
          </a:p>
        </p:txBody>
      </p:sp>
      <p:sp>
        <p:nvSpPr>
          <p:cNvPr id="3" name="Content Placeholder 2">
            <a:extLst>
              <a:ext uri="{FF2B5EF4-FFF2-40B4-BE49-F238E27FC236}">
                <a16:creationId xmlns:a16="http://schemas.microsoft.com/office/drawing/2014/main" id="{1A7778C7-892B-43E3-9040-8F782295C19B}"/>
              </a:ext>
            </a:extLst>
          </p:cNvPr>
          <p:cNvSpPr>
            <a:spLocks noGrp="1"/>
          </p:cNvSpPr>
          <p:nvPr>
            <p:ph idx="1"/>
          </p:nvPr>
        </p:nvSpPr>
        <p:spPr>
          <a:xfrm>
            <a:off x="367469" y="1594483"/>
            <a:ext cx="11553914" cy="4622368"/>
          </a:xfrm>
        </p:spPr>
        <p:txBody>
          <a:bodyPr>
            <a:normAutofit/>
          </a:bodyPr>
          <a:lstStyle/>
          <a:p>
            <a:pPr marL="0" indent="0">
              <a:lnSpc>
                <a:spcPct val="110000"/>
              </a:lnSpc>
              <a:buNone/>
            </a:pPr>
            <a:r>
              <a:rPr lang="en-US" dirty="0"/>
              <a:t>Sight distance improvements can often be achieved at relatively low cost by clearing sight triangles to restore sight distance obstructed by vegetation, roadside appurtenances, buildings, bus stations, or other natural or man-made objects.</a:t>
            </a:r>
          </a:p>
          <a:p>
            <a:pPr marL="0" indent="0">
              <a:lnSpc>
                <a:spcPct val="110000"/>
              </a:lnSpc>
              <a:buNone/>
            </a:pPr>
            <a:r>
              <a:rPr lang="en-US" dirty="0"/>
              <a:t>The most difficult aspect of this strategy is the removal of sight restrictions located on private property. The legal authority of highway agencies to deal with such sight obstructions varies widely, and the time (and possibly the cost) to implement sight distance improvements by clearing obstructions may be longer if those obstructions are located on private property.</a:t>
            </a:r>
          </a:p>
        </p:txBody>
      </p:sp>
      <p:sp>
        <p:nvSpPr>
          <p:cNvPr id="4" name="Slide Number Placeholder 3">
            <a:extLst>
              <a:ext uri="{FF2B5EF4-FFF2-40B4-BE49-F238E27FC236}">
                <a16:creationId xmlns:a16="http://schemas.microsoft.com/office/drawing/2014/main" id="{AAC1CE0B-5D2D-497C-A948-C8E14170BF3D}"/>
              </a:ext>
            </a:extLst>
          </p:cNvPr>
          <p:cNvSpPr>
            <a:spLocks noGrp="1"/>
          </p:cNvSpPr>
          <p:nvPr>
            <p:ph type="sldNum" sz="quarter" idx="12"/>
          </p:nvPr>
        </p:nvSpPr>
        <p:spPr/>
        <p:txBody>
          <a:bodyPr/>
          <a:lstStyle/>
          <a:p>
            <a:fld id="{401CF334-2D5C-4859-84A6-CA7E6E43FAEB}" type="slidenum">
              <a:rPr lang="en-US" smtClean="0"/>
              <a:t>48</a:t>
            </a:fld>
            <a:endParaRPr lang="en-US" dirty="0"/>
          </a:p>
        </p:txBody>
      </p:sp>
    </p:spTree>
    <p:extLst>
      <p:ext uri="{BB962C8B-B14F-4D97-AF65-F5344CB8AC3E}">
        <p14:creationId xmlns:p14="http://schemas.microsoft.com/office/powerpoint/2010/main" val="3360301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29B4B-72E7-4936-B6CB-22C4B89B1E7B}"/>
              </a:ext>
            </a:extLst>
          </p:cNvPr>
          <p:cNvSpPr>
            <a:spLocks noGrp="1"/>
          </p:cNvSpPr>
          <p:nvPr>
            <p:ph type="title"/>
          </p:nvPr>
        </p:nvSpPr>
        <p:spPr/>
        <p:txBody>
          <a:bodyPr>
            <a:normAutofit/>
          </a:bodyPr>
          <a:lstStyle/>
          <a:p>
            <a:r>
              <a:rPr lang="en-US" dirty="0"/>
              <a:t>C2: Redesign Intersection Approaches</a:t>
            </a:r>
          </a:p>
        </p:txBody>
      </p:sp>
      <p:sp>
        <p:nvSpPr>
          <p:cNvPr id="3" name="Content Placeholder 2">
            <a:extLst>
              <a:ext uri="{FF2B5EF4-FFF2-40B4-BE49-F238E27FC236}">
                <a16:creationId xmlns:a16="http://schemas.microsoft.com/office/drawing/2014/main" id="{1A7778C7-892B-43E3-9040-8F782295C19B}"/>
              </a:ext>
            </a:extLst>
          </p:cNvPr>
          <p:cNvSpPr>
            <a:spLocks noGrp="1"/>
          </p:cNvSpPr>
          <p:nvPr>
            <p:ph idx="1"/>
          </p:nvPr>
        </p:nvSpPr>
        <p:spPr/>
        <p:txBody>
          <a:bodyPr/>
          <a:lstStyle/>
          <a:p>
            <a:pPr marL="0" indent="0">
              <a:lnSpc>
                <a:spcPct val="110000"/>
              </a:lnSpc>
              <a:buNone/>
            </a:pPr>
            <a:r>
              <a:rPr lang="en-US" dirty="0"/>
              <a:t>Signalized intersections with sight-distance-related safety problems that cannot be addressed with less expensive methods (such as clearing sight triangles, adjusting signal phasing, or prohibiting turning movements) may require horizontal or vertical (or both) realignment of approaches. Realigning both of the minor-road approaches so that they intersect the major road at a different location, or a different angle, can help address horizontal sight distance issues.</a:t>
            </a:r>
          </a:p>
        </p:txBody>
      </p:sp>
      <p:sp>
        <p:nvSpPr>
          <p:cNvPr id="4" name="Slide Number Placeholder 3">
            <a:extLst>
              <a:ext uri="{FF2B5EF4-FFF2-40B4-BE49-F238E27FC236}">
                <a16:creationId xmlns:a16="http://schemas.microsoft.com/office/drawing/2014/main" id="{073323C4-E7DF-4F23-ABB1-E6669F739A54}"/>
              </a:ext>
            </a:extLst>
          </p:cNvPr>
          <p:cNvSpPr>
            <a:spLocks noGrp="1"/>
          </p:cNvSpPr>
          <p:nvPr>
            <p:ph type="sldNum" sz="quarter" idx="12"/>
          </p:nvPr>
        </p:nvSpPr>
        <p:spPr/>
        <p:txBody>
          <a:bodyPr/>
          <a:lstStyle/>
          <a:p>
            <a:fld id="{401CF334-2D5C-4859-84A6-CA7E6E43FAEB}" type="slidenum">
              <a:rPr lang="en-US" smtClean="0"/>
              <a:t>49</a:t>
            </a:fld>
            <a:endParaRPr lang="en-US" dirty="0"/>
          </a:p>
        </p:txBody>
      </p:sp>
    </p:spTree>
    <p:extLst>
      <p:ext uri="{BB962C8B-B14F-4D97-AF65-F5344CB8AC3E}">
        <p14:creationId xmlns:p14="http://schemas.microsoft.com/office/powerpoint/2010/main" val="339275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ED944-FEF9-48D1-8ADF-1C37220E1AC3}"/>
              </a:ext>
            </a:extLst>
          </p:cNvPr>
          <p:cNvSpPr>
            <a:spLocks noGrp="1"/>
          </p:cNvSpPr>
          <p:nvPr>
            <p:ph type="title"/>
          </p:nvPr>
        </p:nvSpPr>
        <p:spPr>
          <a:xfrm>
            <a:off x="5418306" y="1143000"/>
            <a:ext cx="6164094" cy="1066800"/>
          </a:xfrm>
        </p:spPr>
        <p:txBody>
          <a:bodyPr>
            <a:normAutofit/>
          </a:bodyPr>
          <a:lstStyle/>
          <a:p>
            <a:r>
              <a:rPr lang="en-US" sz="6000" b="1" dirty="0">
                <a:solidFill>
                  <a:srgbClr val="002060"/>
                </a:solidFill>
                <a:effectLst>
                  <a:outerShdw blurRad="38100" dist="38100" dir="2700000" algn="tl">
                    <a:srgbClr val="000000">
                      <a:alpha val="43137"/>
                    </a:srgbClr>
                  </a:outerShdw>
                </a:effectLst>
              </a:rPr>
              <a:t>NCHRP 500 Series</a:t>
            </a:r>
          </a:p>
        </p:txBody>
      </p:sp>
      <p:sp>
        <p:nvSpPr>
          <p:cNvPr id="3" name="Content Placeholder 2">
            <a:extLst>
              <a:ext uri="{FF2B5EF4-FFF2-40B4-BE49-F238E27FC236}">
                <a16:creationId xmlns:a16="http://schemas.microsoft.com/office/drawing/2014/main" id="{6CD11654-C515-4C91-BB3A-EF79DCD7B582}"/>
              </a:ext>
            </a:extLst>
          </p:cNvPr>
          <p:cNvSpPr>
            <a:spLocks noGrp="1"/>
          </p:cNvSpPr>
          <p:nvPr>
            <p:ph idx="1"/>
          </p:nvPr>
        </p:nvSpPr>
        <p:spPr>
          <a:xfrm>
            <a:off x="5496128" y="2249424"/>
            <a:ext cx="6342434" cy="4325112"/>
          </a:xfrm>
        </p:spPr>
        <p:txBody>
          <a:bodyPr>
            <a:normAutofit/>
          </a:bodyPr>
          <a:lstStyle/>
          <a:p>
            <a:pPr>
              <a:lnSpc>
                <a:spcPct val="114000"/>
              </a:lnSpc>
              <a:spcBef>
                <a:spcPts val="1200"/>
              </a:spcBef>
            </a:pPr>
            <a:r>
              <a:rPr lang="en-US" sz="3600" b="1" dirty="0"/>
              <a:t>Volume 12: A Guide for Reducing Collisions at Signalized Intersections</a:t>
            </a:r>
          </a:p>
        </p:txBody>
      </p:sp>
      <p:pic>
        <p:nvPicPr>
          <p:cNvPr id="5" name="Picture 4">
            <a:extLst>
              <a:ext uri="{FF2B5EF4-FFF2-40B4-BE49-F238E27FC236}">
                <a16:creationId xmlns:a16="http://schemas.microsoft.com/office/drawing/2014/main" id="{155812E1-9020-4BA7-8926-7DBB328472CD}"/>
              </a:ext>
            </a:extLst>
          </p:cNvPr>
          <p:cNvPicPr>
            <a:picLocks noChangeAspect="1"/>
          </p:cNvPicPr>
          <p:nvPr/>
        </p:nvPicPr>
        <p:blipFill>
          <a:blip r:embed="rId3"/>
          <a:stretch>
            <a:fillRect/>
          </a:stretch>
        </p:blipFill>
        <p:spPr>
          <a:xfrm>
            <a:off x="0" y="0"/>
            <a:ext cx="5291132" cy="6858000"/>
          </a:xfrm>
          <a:prstGeom prst="rect">
            <a:avLst/>
          </a:prstGeom>
        </p:spPr>
      </p:pic>
      <p:sp>
        <p:nvSpPr>
          <p:cNvPr id="4" name="Slide Number Placeholder 3">
            <a:extLst>
              <a:ext uri="{FF2B5EF4-FFF2-40B4-BE49-F238E27FC236}">
                <a16:creationId xmlns:a16="http://schemas.microsoft.com/office/drawing/2014/main" id="{7092AE53-9C53-450A-BF09-9839566FA376}"/>
              </a:ext>
            </a:extLst>
          </p:cNvPr>
          <p:cNvSpPr>
            <a:spLocks noGrp="1"/>
          </p:cNvSpPr>
          <p:nvPr>
            <p:ph type="sldNum" sz="quarter" idx="12"/>
          </p:nvPr>
        </p:nvSpPr>
        <p:spPr/>
        <p:txBody>
          <a:bodyPr/>
          <a:lstStyle/>
          <a:p>
            <a:fld id="{401CF334-2D5C-4859-84A6-CA7E6E43FAEB}" type="slidenum">
              <a:rPr lang="en-US" smtClean="0"/>
              <a:t>5</a:t>
            </a:fld>
            <a:endParaRPr lang="en-US" dirty="0"/>
          </a:p>
        </p:txBody>
      </p:sp>
    </p:spTree>
    <p:extLst>
      <p:ext uri="{BB962C8B-B14F-4D97-AF65-F5344CB8AC3E}">
        <p14:creationId xmlns:p14="http://schemas.microsoft.com/office/powerpoint/2010/main" val="966738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42EEE-9D1C-4D33-B5A0-B1A0493242D8}"/>
              </a:ext>
            </a:extLst>
          </p:cNvPr>
          <p:cNvSpPr>
            <a:spLocks noGrp="1"/>
          </p:cNvSpPr>
          <p:nvPr>
            <p:ph type="title"/>
          </p:nvPr>
        </p:nvSpPr>
        <p:spPr/>
        <p:txBody>
          <a:bodyPr>
            <a:normAutofit/>
          </a:bodyPr>
          <a:lstStyle/>
          <a:p>
            <a:pPr algn="ctr"/>
            <a:r>
              <a:rPr lang="en-US" dirty="0"/>
              <a:t>Questions?</a:t>
            </a:r>
          </a:p>
        </p:txBody>
      </p:sp>
      <p:sp>
        <p:nvSpPr>
          <p:cNvPr id="3" name="Content Placeholder 2">
            <a:extLst>
              <a:ext uri="{FF2B5EF4-FFF2-40B4-BE49-F238E27FC236}">
                <a16:creationId xmlns:a16="http://schemas.microsoft.com/office/drawing/2014/main" id="{BABD520E-2544-4886-A8AE-4BA5685B0F3E}"/>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FD0D382B-9CC0-4FA2-84B4-21AABD97871E}"/>
              </a:ext>
            </a:extLst>
          </p:cNvPr>
          <p:cNvPicPr>
            <a:picLocks noChangeAspect="1"/>
          </p:cNvPicPr>
          <p:nvPr/>
        </p:nvPicPr>
        <p:blipFill>
          <a:blip r:embed="rId2"/>
          <a:stretch>
            <a:fillRect/>
          </a:stretch>
        </p:blipFill>
        <p:spPr>
          <a:xfrm>
            <a:off x="3629954" y="1180615"/>
            <a:ext cx="4932091" cy="4925995"/>
          </a:xfrm>
          <a:prstGeom prst="rect">
            <a:avLst/>
          </a:prstGeom>
        </p:spPr>
      </p:pic>
      <p:sp>
        <p:nvSpPr>
          <p:cNvPr id="5" name="Slide Number Placeholder 4">
            <a:extLst>
              <a:ext uri="{FF2B5EF4-FFF2-40B4-BE49-F238E27FC236}">
                <a16:creationId xmlns:a16="http://schemas.microsoft.com/office/drawing/2014/main" id="{E4AD7127-97EB-427E-B8EE-17379C2CB304}"/>
              </a:ext>
            </a:extLst>
          </p:cNvPr>
          <p:cNvSpPr>
            <a:spLocks noGrp="1"/>
          </p:cNvSpPr>
          <p:nvPr>
            <p:ph type="sldNum" sz="quarter" idx="12"/>
          </p:nvPr>
        </p:nvSpPr>
        <p:spPr/>
        <p:txBody>
          <a:bodyPr/>
          <a:lstStyle/>
          <a:p>
            <a:fld id="{401CF334-2D5C-4859-84A6-CA7E6E43FAEB}" type="slidenum">
              <a:rPr lang="en-US" smtClean="0"/>
              <a:t>50</a:t>
            </a:fld>
            <a:endParaRPr lang="en-US" dirty="0"/>
          </a:p>
        </p:txBody>
      </p:sp>
    </p:spTree>
    <p:extLst>
      <p:ext uri="{BB962C8B-B14F-4D97-AF65-F5344CB8AC3E}">
        <p14:creationId xmlns:p14="http://schemas.microsoft.com/office/powerpoint/2010/main" val="1991082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Single Corner Snipped 2">
            <a:extLst>
              <a:ext uri="{FF2B5EF4-FFF2-40B4-BE49-F238E27FC236}">
                <a16:creationId xmlns:a16="http://schemas.microsoft.com/office/drawing/2014/main" id="{D6D2E43E-C657-4F82-B185-2AD1BAC82C19}"/>
              </a:ext>
            </a:extLst>
          </p:cNvPr>
          <p:cNvSpPr/>
          <p:nvPr/>
        </p:nvSpPr>
        <p:spPr>
          <a:xfrm flipV="1">
            <a:off x="0" y="1808480"/>
            <a:ext cx="10292080" cy="2082800"/>
          </a:xfrm>
          <a:prstGeom prst="snip1Rect">
            <a:avLst>
              <a:gd name="adj" fmla="val 46585"/>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Single Corner Snipped 4">
            <a:extLst>
              <a:ext uri="{FF2B5EF4-FFF2-40B4-BE49-F238E27FC236}">
                <a16:creationId xmlns:a16="http://schemas.microsoft.com/office/drawing/2014/main" id="{15DC9C42-5102-4449-83CA-F84C5AFB71DD}"/>
              </a:ext>
            </a:extLst>
          </p:cNvPr>
          <p:cNvSpPr/>
          <p:nvPr/>
        </p:nvSpPr>
        <p:spPr>
          <a:xfrm flipV="1">
            <a:off x="0" y="1991360"/>
            <a:ext cx="10129520" cy="1676400"/>
          </a:xfrm>
          <a:prstGeom prst="snip1Rect">
            <a:avLst>
              <a:gd name="adj" fmla="val 500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8AA891AE-0DC3-4489-A9F3-B324F4B2E6ED}"/>
              </a:ext>
            </a:extLst>
          </p:cNvPr>
          <p:cNvSpPr>
            <a:spLocks noGrp="1"/>
          </p:cNvSpPr>
          <p:nvPr>
            <p:ph type="title"/>
          </p:nvPr>
        </p:nvSpPr>
        <p:spPr>
          <a:xfrm>
            <a:off x="285749" y="2472531"/>
            <a:ext cx="9277351" cy="906762"/>
          </a:xfrm>
        </p:spPr>
        <p:txBody>
          <a:bodyPr>
            <a:normAutofit fontScale="90000"/>
          </a:bodyPr>
          <a:lstStyle/>
          <a:p>
            <a:r>
              <a:rPr lang="en-US" dirty="0"/>
              <a:t>Category D - Improve Driver Awareness of Intersections and Signal Control</a:t>
            </a:r>
          </a:p>
        </p:txBody>
      </p:sp>
    </p:spTree>
    <p:extLst>
      <p:ext uri="{BB962C8B-B14F-4D97-AF65-F5344CB8AC3E}">
        <p14:creationId xmlns:p14="http://schemas.microsoft.com/office/powerpoint/2010/main" val="3886512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29B4B-72E7-4936-B6CB-22C4B89B1E7B}"/>
              </a:ext>
            </a:extLst>
          </p:cNvPr>
          <p:cNvSpPr>
            <a:spLocks noGrp="1"/>
          </p:cNvSpPr>
          <p:nvPr>
            <p:ph type="title"/>
          </p:nvPr>
        </p:nvSpPr>
        <p:spPr>
          <a:xfrm>
            <a:off x="367468" y="619126"/>
            <a:ext cx="11824531" cy="660370"/>
          </a:xfrm>
        </p:spPr>
        <p:txBody>
          <a:bodyPr>
            <a:normAutofit fontScale="90000"/>
          </a:bodyPr>
          <a:lstStyle/>
          <a:p>
            <a:r>
              <a:rPr lang="en-US" dirty="0"/>
              <a:t>D1: Improve Visibility of Intersections on Approach(es)</a:t>
            </a:r>
          </a:p>
        </p:txBody>
      </p:sp>
      <p:sp>
        <p:nvSpPr>
          <p:cNvPr id="3" name="Content Placeholder 2">
            <a:extLst>
              <a:ext uri="{FF2B5EF4-FFF2-40B4-BE49-F238E27FC236}">
                <a16:creationId xmlns:a16="http://schemas.microsoft.com/office/drawing/2014/main" id="{1A7778C7-892B-43E3-9040-8F782295C19B}"/>
              </a:ext>
            </a:extLst>
          </p:cNvPr>
          <p:cNvSpPr>
            <a:spLocks noGrp="1"/>
          </p:cNvSpPr>
          <p:nvPr>
            <p:ph idx="1"/>
          </p:nvPr>
        </p:nvSpPr>
        <p:spPr>
          <a:xfrm>
            <a:off x="1684421" y="1431923"/>
            <a:ext cx="10236962" cy="4497239"/>
          </a:xfrm>
        </p:spPr>
        <p:txBody>
          <a:bodyPr>
            <a:normAutofit/>
          </a:bodyPr>
          <a:lstStyle/>
          <a:p>
            <a:pPr marL="0" indent="0">
              <a:lnSpc>
                <a:spcPct val="110000"/>
              </a:lnSpc>
              <a:buNone/>
            </a:pPr>
            <a:r>
              <a:rPr lang="en-US" sz="3600" dirty="0"/>
              <a:t>This strategy includes the following:</a:t>
            </a:r>
          </a:p>
          <a:p>
            <a:pPr>
              <a:lnSpc>
                <a:spcPct val="110000"/>
              </a:lnSpc>
            </a:pPr>
            <a:r>
              <a:rPr lang="en-US" sz="3600" dirty="0"/>
              <a:t>Improving signing and delineation,</a:t>
            </a:r>
          </a:p>
          <a:p>
            <a:pPr>
              <a:lnSpc>
                <a:spcPct val="110000"/>
              </a:lnSpc>
            </a:pPr>
            <a:r>
              <a:rPr lang="en-US" sz="3600" dirty="0"/>
              <a:t>Installing larger signs,</a:t>
            </a:r>
          </a:p>
          <a:p>
            <a:pPr>
              <a:lnSpc>
                <a:spcPct val="110000"/>
              </a:lnSpc>
            </a:pPr>
            <a:r>
              <a:rPr lang="en-US" sz="3600" dirty="0"/>
              <a:t>Providing intersection lighting,</a:t>
            </a:r>
          </a:p>
          <a:p>
            <a:pPr>
              <a:lnSpc>
                <a:spcPct val="110000"/>
              </a:lnSpc>
            </a:pPr>
            <a:r>
              <a:rPr lang="en-US" sz="3600" dirty="0"/>
              <a:t>Installing rumble strips on approaches, and</a:t>
            </a:r>
          </a:p>
          <a:p>
            <a:pPr>
              <a:lnSpc>
                <a:spcPct val="110000"/>
              </a:lnSpc>
            </a:pPr>
            <a:r>
              <a:rPr lang="en-US" sz="3600" dirty="0"/>
              <a:t>Installing queue detection system.</a:t>
            </a:r>
          </a:p>
        </p:txBody>
      </p:sp>
      <p:sp>
        <p:nvSpPr>
          <p:cNvPr id="4" name="Slide Number Placeholder 3">
            <a:extLst>
              <a:ext uri="{FF2B5EF4-FFF2-40B4-BE49-F238E27FC236}">
                <a16:creationId xmlns:a16="http://schemas.microsoft.com/office/drawing/2014/main" id="{C5F8D6E7-F292-47F9-AE60-C9447039DE3B}"/>
              </a:ext>
            </a:extLst>
          </p:cNvPr>
          <p:cNvSpPr>
            <a:spLocks noGrp="1"/>
          </p:cNvSpPr>
          <p:nvPr>
            <p:ph type="sldNum" sz="quarter" idx="12"/>
          </p:nvPr>
        </p:nvSpPr>
        <p:spPr/>
        <p:txBody>
          <a:bodyPr/>
          <a:lstStyle/>
          <a:p>
            <a:fld id="{401CF334-2D5C-4859-84A6-CA7E6E43FAEB}" type="slidenum">
              <a:rPr lang="en-US" smtClean="0"/>
              <a:t>52</a:t>
            </a:fld>
            <a:endParaRPr lang="en-US" dirty="0"/>
          </a:p>
        </p:txBody>
      </p:sp>
    </p:spTree>
    <p:extLst>
      <p:ext uri="{BB962C8B-B14F-4D97-AF65-F5344CB8AC3E}">
        <p14:creationId xmlns:p14="http://schemas.microsoft.com/office/powerpoint/2010/main" val="3855830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29B4B-72E7-4936-B6CB-22C4B89B1E7B}"/>
              </a:ext>
            </a:extLst>
          </p:cNvPr>
          <p:cNvSpPr>
            <a:spLocks noGrp="1"/>
          </p:cNvSpPr>
          <p:nvPr>
            <p:ph type="title"/>
          </p:nvPr>
        </p:nvSpPr>
        <p:spPr>
          <a:xfrm>
            <a:off x="609600" y="452120"/>
            <a:ext cx="10972800" cy="1066800"/>
          </a:xfrm>
        </p:spPr>
        <p:txBody>
          <a:bodyPr>
            <a:normAutofit/>
          </a:bodyPr>
          <a:lstStyle/>
          <a:p>
            <a:r>
              <a:rPr lang="en-US" dirty="0"/>
              <a:t>Improving Signing and Delineation</a:t>
            </a:r>
          </a:p>
        </p:txBody>
      </p:sp>
      <p:sp>
        <p:nvSpPr>
          <p:cNvPr id="3" name="Content Placeholder 2">
            <a:extLst>
              <a:ext uri="{FF2B5EF4-FFF2-40B4-BE49-F238E27FC236}">
                <a16:creationId xmlns:a16="http://schemas.microsoft.com/office/drawing/2014/main" id="{1A7778C7-892B-43E3-9040-8F782295C19B}"/>
              </a:ext>
            </a:extLst>
          </p:cNvPr>
          <p:cNvSpPr>
            <a:spLocks noGrp="1"/>
          </p:cNvSpPr>
          <p:nvPr>
            <p:ph idx="1"/>
          </p:nvPr>
        </p:nvSpPr>
        <p:spPr/>
        <p:txBody>
          <a:bodyPr/>
          <a:lstStyle/>
          <a:p>
            <a:pPr marL="0" indent="0">
              <a:lnSpc>
                <a:spcPct val="110000"/>
              </a:lnSpc>
              <a:buNone/>
            </a:pPr>
            <a:endParaRPr lang="en-US" dirty="0"/>
          </a:p>
        </p:txBody>
      </p:sp>
      <p:pic>
        <p:nvPicPr>
          <p:cNvPr id="5" name="Picture 4">
            <a:extLst>
              <a:ext uri="{FF2B5EF4-FFF2-40B4-BE49-F238E27FC236}">
                <a16:creationId xmlns:a16="http://schemas.microsoft.com/office/drawing/2014/main" id="{515CC322-9D5B-49E8-AD0A-9D93578671FB}"/>
              </a:ext>
            </a:extLst>
          </p:cNvPr>
          <p:cNvPicPr>
            <a:picLocks noChangeAspect="1"/>
          </p:cNvPicPr>
          <p:nvPr/>
        </p:nvPicPr>
        <p:blipFill>
          <a:blip r:embed="rId3"/>
          <a:stretch>
            <a:fillRect/>
          </a:stretch>
        </p:blipFill>
        <p:spPr>
          <a:xfrm>
            <a:off x="2467088" y="1587761"/>
            <a:ext cx="7257823" cy="4782024"/>
          </a:xfrm>
          <a:prstGeom prst="rect">
            <a:avLst/>
          </a:prstGeom>
        </p:spPr>
      </p:pic>
      <p:sp>
        <p:nvSpPr>
          <p:cNvPr id="4" name="Slide Number Placeholder 3">
            <a:extLst>
              <a:ext uri="{FF2B5EF4-FFF2-40B4-BE49-F238E27FC236}">
                <a16:creationId xmlns:a16="http://schemas.microsoft.com/office/drawing/2014/main" id="{3614BFE6-0940-46D6-850A-39E71F754A39}"/>
              </a:ext>
            </a:extLst>
          </p:cNvPr>
          <p:cNvSpPr>
            <a:spLocks noGrp="1"/>
          </p:cNvSpPr>
          <p:nvPr>
            <p:ph type="sldNum" sz="quarter" idx="12"/>
          </p:nvPr>
        </p:nvSpPr>
        <p:spPr/>
        <p:txBody>
          <a:bodyPr/>
          <a:lstStyle/>
          <a:p>
            <a:fld id="{401CF334-2D5C-4859-84A6-CA7E6E43FAEB}" type="slidenum">
              <a:rPr lang="en-US" smtClean="0"/>
              <a:t>53</a:t>
            </a:fld>
            <a:endParaRPr lang="en-US" dirty="0"/>
          </a:p>
        </p:txBody>
      </p:sp>
    </p:spTree>
    <p:extLst>
      <p:ext uri="{BB962C8B-B14F-4D97-AF65-F5344CB8AC3E}">
        <p14:creationId xmlns:p14="http://schemas.microsoft.com/office/powerpoint/2010/main" val="3353450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29B4B-72E7-4936-B6CB-22C4B89B1E7B}"/>
              </a:ext>
            </a:extLst>
          </p:cNvPr>
          <p:cNvSpPr>
            <a:spLocks noGrp="1"/>
          </p:cNvSpPr>
          <p:nvPr>
            <p:ph type="title"/>
          </p:nvPr>
        </p:nvSpPr>
        <p:spPr>
          <a:xfrm>
            <a:off x="367469" y="944246"/>
            <a:ext cx="11824530" cy="660370"/>
          </a:xfrm>
        </p:spPr>
        <p:txBody>
          <a:bodyPr>
            <a:normAutofit/>
          </a:bodyPr>
          <a:lstStyle/>
          <a:p>
            <a:r>
              <a:rPr lang="en-US" sz="3600" dirty="0"/>
              <a:t>D2: Improve Visibility of Signals and Signs at Intersections</a:t>
            </a:r>
          </a:p>
        </p:txBody>
      </p:sp>
      <p:sp>
        <p:nvSpPr>
          <p:cNvPr id="3" name="Content Placeholder 2">
            <a:extLst>
              <a:ext uri="{FF2B5EF4-FFF2-40B4-BE49-F238E27FC236}">
                <a16:creationId xmlns:a16="http://schemas.microsoft.com/office/drawing/2014/main" id="{1A7778C7-892B-43E3-9040-8F782295C19B}"/>
              </a:ext>
            </a:extLst>
          </p:cNvPr>
          <p:cNvSpPr>
            <a:spLocks noGrp="1"/>
          </p:cNvSpPr>
          <p:nvPr>
            <p:ph idx="1"/>
          </p:nvPr>
        </p:nvSpPr>
        <p:spPr>
          <a:xfrm>
            <a:off x="609600" y="1782064"/>
            <a:ext cx="10972800" cy="4325112"/>
          </a:xfrm>
        </p:spPr>
        <p:txBody>
          <a:bodyPr>
            <a:noAutofit/>
          </a:bodyPr>
          <a:lstStyle/>
          <a:p>
            <a:pPr marL="0" indent="0">
              <a:lnSpc>
                <a:spcPct val="110000"/>
              </a:lnSpc>
              <a:buNone/>
            </a:pPr>
            <a:r>
              <a:rPr lang="en-US" sz="3200" dirty="0"/>
              <a:t>Visibility of traffic signals and signs at intersections may be obstructed by physical objects (such as signs or other vehicles) or may be obscured by weather conditions, such as fog or bright sunlight. Also, drivers’ attention may be focused on other objects at the intersection, such as extraneous signs. Poor visibility of signs and signals may result in vehicles not being able to stop in time for a signal change or otherwise violating the intended message of a regulatory or directional sign.</a:t>
            </a:r>
          </a:p>
        </p:txBody>
      </p:sp>
      <p:sp>
        <p:nvSpPr>
          <p:cNvPr id="4" name="Slide Number Placeholder 3">
            <a:extLst>
              <a:ext uri="{FF2B5EF4-FFF2-40B4-BE49-F238E27FC236}">
                <a16:creationId xmlns:a16="http://schemas.microsoft.com/office/drawing/2014/main" id="{E304D776-3709-4790-B917-91DE1A9F2640}"/>
              </a:ext>
            </a:extLst>
          </p:cNvPr>
          <p:cNvSpPr>
            <a:spLocks noGrp="1"/>
          </p:cNvSpPr>
          <p:nvPr>
            <p:ph type="sldNum" sz="quarter" idx="12"/>
          </p:nvPr>
        </p:nvSpPr>
        <p:spPr/>
        <p:txBody>
          <a:bodyPr/>
          <a:lstStyle/>
          <a:p>
            <a:fld id="{401CF334-2D5C-4859-84A6-CA7E6E43FAEB}" type="slidenum">
              <a:rPr lang="en-US" smtClean="0"/>
              <a:t>54</a:t>
            </a:fld>
            <a:endParaRPr lang="en-US" dirty="0"/>
          </a:p>
        </p:txBody>
      </p:sp>
    </p:spTree>
    <p:extLst>
      <p:ext uri="{BB962C8B-B14F-4D97-AF65-F5344CB8AC3E}">
        <p14:creationId xmlns:p14="http://schemas.microsoft.com/office/powerpoint/2010/main" val="556142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29B4B-72E7-4936-B6CB-22C4B89B1E7B}"/>
              </a:ext>
            </a:extLst>
          </p:cNvPr>
          <p:cNvSpPr>
            <a:spLocks noGrp="1"/>
          </p:cNvSpPr>
          <p:nvPr>
            <p:ph type="title"/>
          </p:nvPr>
        </p:nvSpPr>
        <p:spPr>
          <a:xfrm>
            <a:off x="609600" y="614680"/>
            <a:ext cx="10972800" cy="1066800"/>
          </a:xfrm>
        </p:spPr>
        <p:txBody>
          <a:bodyPr>
            <a:normAutofit/>
          </a:bodyPr>
          <a:lstStyle/>
          <a:p>
            <a:r>
              <a:rPr lang="en-US" sz="3600" dirty="0"/>
              <a:t>D2: Improve Visibility of Signals and Signs at Intersections</a:t>
            </a:r>
          </a:p>
        </p:txBody>
      </p:sp>
      <p:sp>
        <p:nvSpPr>
          <p:cNvPr id="3" name="Content Placeholder 2">
            <a:extLst>
              <a:ext uri="{FF2B5EF4-FFF2-40B4-BE49-F238E27FC236}">
                <a16:creationId xmlns:a16="http://schemas.microsoft.com/office/drawing/2014/main" id="{1A7778C7-892B-43E3-9040-8F782295C19B}"/>
              </a:ext>
            </a:extLst>
          </p:cNvPr>
          <p:cNvSpPr>
            <a:spLocks noGrp="1"/>
          </p:cNvSpPr>
          <p:nvPr>
            <p:ph idx="1"/>
          </p:nvPr>
        </p:nvSpPr>
        <p:spPr>
          <a:xfrm>
            <a:off x="609599" y="1675763"/>
            <a:ext cx="11311783" cy="4564616"/>
          </a:xfrm>
        </p:spPr>
        <p:txBody>
          <a:bodyPr>
            <a:normAutofit/>
          </a:bodyPr>
          <a:lstStyle/>
          <a:p>
            <a:pPr marL="0" indent="0">
              <a:lnSpc>
                <a:spcPct val="110000"/>
              </a:lnSpc>
              <a:buNone/>
            </a:pPr>
            <a:r>
              <a:rPr lang="en-US" sz="3600" dirty="0"/>
              <a:t>Methods for improving visibility of traffic signals and signs include the following:</a:t>
            </a:r>
          </a:p>
          <a:p>
            <a:pPr>
              <a:lnSpc>
                <a:spcPct val="110000"/>
              </a:lnSpc>
            </a:pPr>
            <a:r>
              <a:rPr lang="en-US" sz="3600" dirty="0"/>
              <a:t>Install additional signal head (supplementary head),</a:t>
            </a:r>
          </a:p>
          <a:p>
            <a:pPr>
              <a:lnSpc>
                <a:spcPct val="110000"/>
              </a:lnSpc>
            </a:pPr>
            <a:r>
              <a:rPr lang="en-US" sz="3600" dirty="0"/>
              <a:t>Provide visors to shade signal lenses from sunlight,</a:t>
            </a:r>
          </a:p>
          <a:p>
            <a:pPr>
              <a:lnSpc>
                <a:spcPct val="110000"/>
              </a:lnSpc>
            </a:pPr>
            <a:r>
              <a:rPr lang="en-US" sz="3600" dirty="0"/>
              <a:t>Install backplates,</a:t>
            </a:r>
          </a:p>
          <a:p>
            <a:pPr>
              <a:lnSpc>
                <a:spcPct val="110000"/>
              </a:lnSpc>
            </a:pPr>
            <a:r>
              <a:rPr lang="en-US" sz="3600" dirty="0"/>
              <a:t>Remove or relocate unnecessary signs, and</a:t>
            </a:r>
          </a:p>
          <a:p>
            <a:pPr>
              <a:lnSpc>
                <a:spcPct val="110000"/>
              </a:lnSpc>
            </a:pPr>
            <a:r>
              <a:rPr lang="en-US" sz="3600" dirty="0"/>
              <a:t>Provide far-side left-turn signal.</a:t>
            </a:r>
          </a:p>
        </p:txBody>
      </p:sp>
      <p:sp>
        <p:nvSpPr>
          <p:cNvPr id="4" name="Slide Number Placeholder 3">
            <a:extLst>
              <a:ext uri="{FF2B5EF4-FFF2-40B4-BE49-F238E27FC236}">
                <a16:creationId xmlns:a16="http://schemas.microsoft.com/office/drawing/2014/main" id="{2C476AEE-E84A-494E-B666-5984C75A2E4F}"/>
              </a:ext>
            </a:extLst>
          </p:cNvPr>
          <p:cNvSpPr>
            <a:spLocks noGrp="1"/>
          </p:cNvSpPr>
          <p:nvPr>
            <p:ph type="sldNum" sz="quarter" idx="12"/>
          </p:nvPr>
        </p:nvSpPr>
        <p:spPr/>
        <p:txBody>
          <a:bodyPr/>
          <a:lstStyle/>
          <a:p>
            <a:fld id="{401CF334-2D5C-4859-84A6-CA7E6E43FAEB}" type="slidenum">
              <a:rPr lang="en-US" smtClean="0"/>
              <a:t>55</a:t>
            </a:fld>
            <a:endParaRPr lang="en-US" dirty="0"/>
          </a:p>
        </p:txBody>
      </p:sp>
    </p:spTree>
    <p:extLst>
      <p:ext uri="{BB962C8B-B14F-4D97-AF65-F5344CB8AC3E}">
        <p14:creationId xmlns:p14="http://schemas.microsoft.com/office/powerpoint/2010/main" val="732948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42EEE-9D1C-4D33-B5A0-B1A0493242D8}"/>
              </a:ext>
            </a:extLst>
          </p:cNvPr>
          <p:cNvSpPr>
            <a:spLocks noGrp="1"/>
          </p:cNvSpPr>
          <p:nvPr>
            <p:ph type="title"/>
          </p:nvPr>
        </p:nvSpPr>
        <p:spPr/>
        <p:txBody>
          <a:bodyPr>
            <a:normAutofit/>
          </a:bodyPr>
          <a:lstStyle/>
          <a:p>
            <a:pPr algn="ctr"/>
            <a:r>
              <a:rPr lang="en-US" dirty="0"/>
              <a:t>Questions?</a:t>
            </a:r>
          </a:p>
        </p:txBody>
      </p:sp>
      <p:sp>
        <p:nvSpPr>
          <p:cNvPr id="3" name="Content Placeholder 2">
            <a:extLst>
              <a:ext uri="{FF2B5EF4-FFF2-40B4-BE49-F238E27FC236}">
                <a16:creationId xmlns:a16="http://schemas.microsoft.com/office/drawing/2014/main" id="{BABD520E-2544-4886-A8AE-4BA5685B0F3E}"/>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FD0D382B-9CC0-4FA2-84B4-21AABD97871E}"/>
              </a:ext>
            </a:extLst>
          </p:cNvPr>
          <p:cNvPicPr>
            <a:picLocks noChangeAspect="1"/>
          </p:cNvPicPr>
          <p:nvPr/>
        </p:nvPicPr>
        <p:blipFill>
          <a:blip r:embed="rId2"/>
          <a:stretch>
            <a:fillRect/>
          </a:stretch>
        </p:blipFill>
        <p:spPr>
          <a:xfrm>
            <a:off x="3629954" y="1180615"/>
            <a:ext cx="4932091" cy="4925995"/>
          </a:xfrm>
          <a:prstGeom prst="rect">
            <a:avLst/>
          </a:prstGeom>
        </p:spPr>
      </p:pic>
      <p:sp>
        <p:nvSpPr>
          <p:cNvPr id="5" name="Slide Number Placeholder 4">
            <a:extLst>
              <a:ext uri="{FF2B5EF4-FFF2-40B4-BE49-F238E27FC236}">
                <a16:creationId xmlns:a16="http://schemas.microsoft.com/office/drawing/2014/main" id="{783A49E1-3D55-4ACF-8007-75EC785D68B9}"/>
              </a:ext>
            </a:extLst>
          </p:cNvPr>
          <p:cNvSpPr>
            <a:spLocks noGrp="1"/>
          </p:cNvSpPr>
          <p:nvPr>
            <p:ph type="sldNum" sz="quarter" idx="12"/>
          </p:nvPr>
        </p:nvSpPr>
        <p:spPr/>
        <p:txBody>
          <a:bodyPr/>
          <a:lstStyle/>
          <a:p>
            <a:fld id="{401CF334-2D5C-4859-84A6-CA7E6E43FAEB}" type="slidenum">
              <a:rPr lang="en-US" smtClean="0"/>
              <a:t>56</a:t>
            </a:fld>
            <a:endParaRPr lang="en-US" dirty="0"/>
          </a:p>
        </p:txBody>
      </p:sp>
    </p:spTree>
    <p:extLst>
      <p:ext uri="{BB962C8B-B14F-4D97-AF65-F5344CB8AC3E}">
        <p14:creationId xmlns:p14="http://schemas.microsoft.com/office/powerpoint/2010/main" val="3330997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Single Corner Snipped 2">
            <a:extLst>
              <a:ext uri="{FF2B5EF4-FFF2-40B4-BE49-F238E27FC236}">
                <a16:creationId xmlns:a16="http://schemas.microsoft.com/office/drawing/2014/main" id="{1F384A7E-2C45-4937-A918-F6E8B43848BC}"/>
              </a:ext>
            </a:extLst>
          </p:cNvPr>
          <p:cNvSpPr/>
          <p:nvPr/>
        </p:nvSpPr>
        <p:spPr>
          <a:xfrm flipV="1">
            <a:off x="0" y="1808480"/>
            <a:ext cx="10292080" cy="2082800"/>
          </a:xfrm>
          <a:prstGeom prst="snip1Rect">
            <a:avLst>
              <a:gd name="adj" fmla="val 46585"/>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Single Corner Snipped 4">
            <a:extLst>
              <a:ext uri="{FF2B5EF4-FFF2-40B4-BE49-F238E27FC236}">
                <a16:creationId xmlns:a16="http://schemas.microsoft.com/office/drawing/2014/main" id="{029D11BC-170F-49C4-AE53-2E956E0266A8}"/>
              </a:ext>
            </a:extLst>
          </p:cNvPr>
          <p:cNvSpPr/>
          <p:nvPr/>
        </p:nvSpPr>
        <p:spPr>
          <a:xfrm flipV="1">
            <a:off x="0" y="1991360"/>
            <a:ext cx="10129520" cy="1676400"/>
          </a:xfrm>
          <a:prstGeom prst="snip1Rect">
            <a:avLst>
              <a:gd name="adj" fmla="val 500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27E45B5-954B-4E80-AB51-112C14B0B43D}"/>
              </a:ext>
            </a:extLst>
          </p:cNvPr>
          <p:cNvSpPr>
            <a:spLocks noGrp="1"/>
          </p:cNvSpPr>
          <p:nvPr>
            <p:ph type="title"/>
          </p:nvPr>
        </p:nvSpPr>
        <p:spPr>
          <a:xfrm>
            <a:off x="285749" y="2459428"/>
            <a:ext cx="9277351" cy="906762"/>
          </a:xfrm>
        </p:spPr>
        <p:txBody>
          <a:bodyPr>
            <a:normAutofit fontScale="90000"/>
          </a:bodyPr>
          <a:lstStyle/>
          <a:p>
            <a:r>
              <a:rPr lang="en-US" dirty="0"/>
              <a:t>Category E - Improve Driver Compliance with Traffic Control Devices</a:t>
            </a:r>
          </a:p>
        </p:txBody>
      </p:sp>
    </p:spTree>
    <p:extLst>
      <p:ext uri="{BB962C8B-B14F-4D97-AF65-F5344CB8AC3E}">
        <p14:creationId xmlns:p14="http://schemas.microsoft.com/office/powerpoint/2010/main" val="1705625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29B4B-72E7-4936-B6CB-22C4B89B1E7B}"/>
              </a:ext>
            </a:extLst>
          </p:cNvPr>
          <p:cNvSpPr>
            <a:spLocks noGrp="1"/>
          </p:cNvSpPr>
          <p:nvPr>
            <p:ph type="title"/>
          </p:nvPr>
        </p:nvSpPr>
        <p:spPr>
          <a:xfrm>
            <a:off x="609600" y="533400"/>
            <a:ext cx="10972800" cy="1066800"/>
          </a:xfrm>
        </p:spPr>
        <p:txBody>
          <a:bodyPr>
            <a:normAutofit/>
          </a:bodyPr>
          <a:lstStyle/>
          <a:p>
            <a:r>
              <a:rPr lang="en-US" b="1" dirty="0"/>
              <a:t>E1: Provide Public Information and Education</a:t>
            </a:r>
          </a:p>
        </p:txBody>
      </p:sp>
      <p:sp>
        <p:nvSpPr>
          <p:cNvPr id="3" name="Content Placeholder 2">
            <a:extLst>
              <a:ext uri="{FF2B5EF4-FFF2-40B4-BE49-F238E27FC236}">
                <a16:creationId xmlns:a16="http://schemas.microsoft.com/office/drawing/2014/main" id="{1A7778C7-892B-43E3-9040-8F782295C19B}"/>
              </a:ext>
            </a:extLst>
          </p:cNvPr>
          <p:cNvSpPr>
            <a:spLocks noGrp="1"/>
          </p:cNvSpPr>
          <p:nvPr>
            <p:ph idx="1"/>
          </p:nvPr>
        </p:nvSpPr>
        <p:spPr>
          <a:xfrm>
            <a:off x="367469" y="1746882"/>
            <a:ext cx="11553914" cy="4728245"/>
          </a:xfrm>
        </p:spPr>
        <p:txBody>
          <a:bodyPr>
            <a:normAutofit/>
          </a:bodyPr>
          <a:lstStyle/>
          <a:p>
            <a:pPr marL="0" indent="0">
              <a:lnSpc>
                <a:spcPct val="110000"/>
              </a:lnSpc>
              <a:buNone/>
            </a:pPr>
            <a:r>
              <a:rPr lang="en-US" sz="3200" dirty="0"/>
              <a:t>Safety problems at signalized intersections cannot always be solved only with engineering countermeasures. Enforcement of traffic regulations or public information campaigns may be the best way to improve intersection safety.</a:t>
            </a:r>
          </a:p>
          <a:p>
            <a:pPr marL="0" indent="0">
              <a:lnSpc>
                <a:spcPct val="110000"/>
              </a:lnSpc>
              <a:buNone/>
            </a:pPr>
            <a:r>
              <a:rPr lang="en-US" sz="3200" dirty="0"/>
              <a:t>Providing targeted public information and education on safety problems at intersections is a preventive measure that can help improve driver compliance with traffic control devices and traffic laws.</a:t>
            </a:r>
          </a:p>
        </p:txBody>
      </p:sp>
      <p:sp>
        <p:nvSpPr>
          <p:cNvPr id="4" name="Slide Number Placeholder 3">
            <a:extLst>
              <a:ext uri="{FF2B5EF4-FFF2-40B4-BE49-F238E27FC236}">
                <a16:creationId xmlns:a16="http://schemas.microsoft.com/office/drawing/2014/main" id="{958A0A90-5C4F-4E6F-962A-638C22FD2B86}"/>
              </a:ext>
            </a:extLst>
          </p:cNvPr>
          <p:cNvSpPr>
            <a:spLocks noGrp="1"/>
          </p:cNvSpPr>
          <p:nvPr>
            <p:ph type="sldNum" sz="quarter" idx="12"/>
          </p:nvPr>
        </p:nvSpPr>
        <p:spPr/>
        <p:txBody>
          <a:bodyPr/>
          <a:lstStyle/>
          <a:p>
            <a:fld id="{401CF334-2D5C-4859-84A6-CA7E6E43FAEB}" type="slidenum">
              <a:rPr lang="en-US" smtClean="0"/>
              <a:t>58</a:t>
            </a:fld>
            <a:endParaRPr lang="en-US" dirty="0"/>
          </a:p>
        </p:txBody>
      </p:sp>
    </p:spTree>
    <p:extLst>
      <p:ext uri="{BB962C8B-B14F-4D97-AF65-F5344CB8AC3E}">
        <p14:creationId xmlns:p14="http://schemas.microsoft.com/office/powerpoint/2010/main" val="595911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29B4B-72E7-4936-B6CB-22C4B89B1E7B}"/>
              </a:ext>
            </a:extLst>
          </p:cNvPr>
          <p:cNvSpPr>
            <a:spLocks noGrp="1"/>
          </p:cNvSpPr>
          <p:nvPr>
            <p:ph type="title"/>
          </p:nvPr>
        </p:nvSpPr>
        <p:spPr/>
        <p:txBody>
          <a:bodyPr>
            <a:noAutofit/>
          </a:bodyPr>
          <a:lstStyle/>
          <a:p>
            <a:r>
              <a:rPr lang="en-US" sz="3200" b="1" dirty="0"/>
              <a:t>E2: Provide Targeted Conventional Enforcement of Traffic Laws</a:t>
            </a:r>
          </a:p>
        </p:txBody>
      </p:sp>
      <p:sp>
        <p:nvSpPr>
          <p:cNvPr id="3" name="Content Placeholder 2">
            <a:extLst>
              <a:ext uri="{FF2B5EF4-FFF2-40B4-BE49-F238E27FC236}">
                <a16:creationId xmlns:a16="http://schemas.microsoft.com/office/drawing/2014/main" id="{1A7778C7-892B-43E3-9040-8F782295C19B}"/>
              </a:ext>
            </a:extLst>
          </p:cNvPr>
          <p:cNvSpPr>
            <a:spLocks noGrp="1"/>
          </p:cNvSpPr>
          <p:nvPr>
            <p:ph idx="1"/>
          </p:nvPr>
        </p:nvSpPr>
        <p:spPr/>
        <p:txBody>
          <a:bodyPr>
            <a:normAutofit/>
          </a:bodyPr>
          <a:lstStyle/>
          <a:p>
            <a:pPr marL="0" indent="0">
              <a:lnSpc>
                <a:spcPct val="110000"/>
              </a:lnSpc>
              <a:buNone/>
            </a:pPr>
            <a:r>
              <a:rPr lang="en-US" sz="3200" dirty="0"/>
              <a:t>Enforcement is a potential countermeasure to unsafe and illegal motorist behavior at intersections. Studies report the reduction of traffic law violations when enforcement is used. Traffic law enforcement agencies will often select locations for targeted enforcement when crash, citation, or other sources of information suggest that the site is unusually hazardous due to illegal driving practices, such as speeding or red-light running.</a:t>
            </a:r>
          </a:p>
        </p:txBody>
      </p:sp>
      <p:sp>
        <p:nvSpPr>
          <p:cNvPr id="4" name="Slide Number Placeholder 3">
            <a:extLst>
              <a:ext uri="{FF2B5EF4-FFF2-40B4-BE49-F238E27FC236}">
                <a16:creationId xmlns:a16="http://schemas.microsoft.com/office/drawing/2014/main" id="{57091457-8D83-448C-95FE-D9706E2ABE66}"/>
              </a:ext>
            </a:extLst>
          </p:cNvPr>
          <p:cNvSpPr>
            <a:spLocks noGrp="1"/>
          </p:cNvSpPr>
          <p:nvPr>
            <p:ph type="sldNum" sz="quarter" idx="12"/>
          </p:nvPr>
        </p:nvSpPr>
        <p:spPr/>
        <p:txBody>
          <a:bodyPr/>
          <a:lstStyle/>
          <a:p>
            <a:fld id="{401CF334-2D5C-4859-84A6-CA7E6E43FAEB}" type="slidenum">
              <a:rPr lang="en-US" smtClean="0"/>
              <a:t>59</a:t>
            </a:fld>
            <a:endParaRPr lang="en-US" dirty="0"/>
          </a:p>
        </p:txBody>
      </p:sp>
    </p:spTree>
    <p:extLst>
      <p:ext uri="{BB962C8B-B14F-4D97-AF65-F5344CB8AC3E}">
        <p14:creationId xmlns:p14="http://schemas.microsoft.com/office/powerpoint/2010/main" val="3220031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44CCF4-4D61-40D9-9A0B-967287CEFE32}"/>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24EDF268-BBE1-426D-A50B-D13A477A2FF9}"/>
              </a:ext>
            </a:extLst>
          </p:cNvPr>
          <p:cNvPicPr>
            <a:picLocks noChangeAspect="1"/>
          </p:cNvPicPr>
          <p:nvPr/>
        </p:nvPicPr>
        <p:blipFill>
          <a:blip r:embed="rId2"/>
          <a:stretch>
            <a:fillRect/>
          </a:stretch>
        </p:blipFill>
        <p:spPr>
          <a:xfrm>
            <a:off x="2072329" y="1199415"/>
            <a:ext cx="8047342" cy="4896274"/>
          </a:xfrm>
          <a:prstGeom prst="rect">
            <a:avLst/>
          </a:prstGeom>
        </p:spPr>
      </p:pic>
      <p:sp>
        <p:nvSpPr>
          <p:cNvPr id="6" name="TextBox 5">
            <a:extLst>
              <a:ext uri="{FF2B5EF4-FFF2-40B4-BE49-F238E27FC236}">
                <a16:creationId xmlns:a16="http://schemas.microsoft.com/office/drawing/2014/main" id="{8E3C6CBC-BEC0-467A-BAA8-47882DC12EA0}"/>
              </a:ext>
            </a:extLst>
          </p:cNvPr>
          <p:cNvSpPr txBox="1"/>
          <p:nvPr/>
        </p:nvSpPr>
        <p:spPr>
          <a:xfrm>
            <a:off x="10277822" y="5782070"/>
            <a:ext cx="1914178" cy="369332"/>
          </a:xfrm>
          <a:prstGeom prst="rect">
            <a:avLst/>
          </a:prstGeom>
          <a:noFill/>
        </p:spPr>
        <p:txBody>
          <a:bodyPr wrap="none" rtlCol="0">
            <a:spAutoFit/>
          </a:bodyPr>
          <a:lstStyle/>
          <a:p>
            <a:r>
              <a:rPr lang="en-US" dirty="0"/>
              <a:t>Source: 2002 FARS</a:t>
            </a:r>
          </a:p>
        </p:txBody>
      </p:sp>
      <p:sp>
        <p:nvSpPr>
          <p:cNvPr id="2" name="Title 1">
            <a:extLst>
              <a:ext uri="{FF2B5EF4-FFF2-40B4-BE49-F238E27FC236}">
                <a16:creationId xmlns:a16="http://schemas.microsoft.com/office/drawing/2014/main" id="{7B3075BC-9274-4BE6-9BC0-1D8A55E21A05}"/>
              </a:ext>
            </a:extLst>
          </p:cNvPr>
          <p:cNvSpPr>
            <a:spLocks noGrp="1"/>
          </p:cNvSpPr>
          <p:nvPr>
            <p:ph type="title"/>
          </p:nvPr>
        </p:nvSpPr>
        <p:spPr>
          <a:xfrm>
            <a:off x="469900" y="334264"/>
            <a:ext cx="10972800" cy="1066800"/>
          </a:xfrm>
        </p:spPr>
        <p:txBody>
          <a:bodyPr>
            <a:normAutofit/>
          </a:bodyPr>
          <a:lstStyle/>
          <a:p>
            <a:r>
              <a:rPr lang="en-US" dirty="0"/>
              <a:t>Fatal Crashes by relationship to junction</a:t>
            </a:r>
          </a:p>
        </p:txBody>
      </p:sp>
      <p:sp>
        <p:nvSpPr>
          <p:cNvPr id="4" name="Slide Number Placeholder 3">
            <a:extLst>
              <a:ext uri="{FF2B5EF4-FFF2-40B4-BE49-F238E27FC236}">
                <a16:creationId xmlns:a16="http://schemas.microsoft.com/office/drawing/2014/main" id="{26BB96D6-ECB2-4BB0-BFAF-48BB22F3D677}"/>
              </a:ext>
            </a:extLst>
          </p:cNvPr>
          <p:cNvSpPr>
            <a:spLocks noGrp="1"/>
          </p:cNvSpPr>
          <p:nvPr>
            <p:ph type="sldNum" sz="quarter" idx="12"/>
          </p:nvPr>
        </p:nvSpPr>
        <p:spPr/>
        <p:txBody>
          <a:bodyPr/>
          <a:lstStyle/>
          <a:p>
            <a:fld id="{401CF334-2D5C-4859-84A6-CA7E6E43FAEB}" type="slidenum">
              <a:rPr lang="en-US" smtClean="0"/>
              <a:t>6</a:t>
            </a:fld>
            <a:endParaRPr lang="en-US" dirty="0"/>
          </a:p>
        </p:txBody>
      </p:sp>
    </p:spTree>
    <p:extLst>
      <p:ext uri="{BB962C8B-B14F-4D97-AF65-F5344CB8AC3E}">
        <p14:creationId xmlns:p14="http://schemas.microsoft.com/office/powerpoint/2010/main" val="208838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29B4B-72E7-4936-B6CB-22C4B89B1E7B}"/>
              </a:ext>
            </a:extLst>
          </p:cNvPr>
          <p:cNvSpPr>
            <a:spLocks noGrp="1"/>
          </p:cNvSpPr>
          <p:nvPr>
            <p:ph type="title"/>
          </p:nvPr>
        </p:nvSpPr>
        <p:spPr>
          <a:xfrm>
            <a:off x="609600" y="624840"/>
            <a:ext cx="10972800" cy="1066800"/>
          </a:xfrm>
        </p:spPr>
        <p:txBody>
          <a:bodyPr>
            <a:normAutofit/>
          </a:bodyPr>
          <a:lstStyle/>
          <a:p>
            <a:r>
              <a:rPr lang="en-US" sz="3200" b="1" dirty="0"/>
              <a:t>E3: Implement Automated Enforcement of Red-Light Running</a:t>
            </a:r>
          </a:p>
        </p:txBody>
      </p:sp>
      <p:sp>
        <p:nvSpPr>
          <p:cNvPr id="3" name="Content Placeholder 2">
            <a:extLst>
              <a:ext uri="{FF2B5EF4-FFF2-40B4-BE49-F238E27FC236}">
                <a16:creationId xmlns:a16="http://schemas.microsoft.com/office/drawing/2014/main" id="{1A7778C7-892B-43E3-9040-8F782295C19B}"/>
              </a:ext>
            </a:extLst>
          </p:cNvPr>
          <p:cNvSpPr>
            <a:spLocks noGrp="1"/>
          </p:cNvSpPr>
          <p:nvPr>
            <p:ph idx="1"/>
          </p:nvPr>
        </p:nvSpPr>
        <p:spPr>
          <a:xfrm>
            <a:off x="367469" y="1696083"/>
            <a:ext cx="11553914" cy="4708995"/>
          </a:xfrm>
        </p:spPr>
        <p:txBody>
          <a:bodyPr>
            <a:noAutofit/>
          </a:bodyPr>
          <a:lstStyle/>
          <a:p>
            <a:pPr marL="0" indent="0">
              <a:lnSpc>
                <a:spcPct val="110000"/>
              </a:lnSpc>
              <a:buNone/>
            </a:pPr>
            <a:r>
              <a:rPr lang="en-US" dirty="0"/>
              <a:t>Automated enforcement refers to the use of photo radar and video camera systems connected to the signal control. Such systems record vehicles proceeding through the intersection after the signal displays red. Red-light-running cameras turn on after the signal turns red. A detector senses approaching vehicles and sends a signal to the camera, which photographs the vehicles as they enter the intersection. It is possible to set a grace period (generally one second) so that the cameras do not photograph people who were caught in the dilemma zone and enter the intersection just after the signal turns red.</a:t>
            </a:r>
          </a:p>
        </p:txBody>
      </p:sp>
      <p:sp>
        <p:nvSpPr>
          <p:cNvPr id="4" name="Slide Number Placeholder 3">
            <a:extLst>
              <a:ext uri="{FF2B5EF4-FFF2-40B4-BE49-F238E27FC236}">
                <a16:creationId xmlns:a16="http://schemas.microsoft.com/office/drawing/2014/main" id="{EC1C8899-1F3D-4C43-AB70-1D4320F62B83}"/>
              </a:ext>
            </a:extLst>
          </p:cNvPr>
          <p:cNvSpPr>
            <a:spLocks noGrp="1"/>
          </p:cNvSpPr>
          <p:nvPr>
            <p:ph type="sldNum" sz="quarter" idx="12"/>
          </p:nvPr>
        </p:nvSpPr>
        <p:spPr/>
        <p:txBody>
          <a:bodyPr/>
          <a:lstStyle/>
          <a:p>
            <a:fld id="{401CF334-2D5C-4859-84A6-CA7E6E43FAEB}" type="slidenum">
              <a:rPr lang="en-US" smtClean="0"/>
              <a:t>60</a:t>
            </a:fld>
            <a:endParaRPr lang="en-US" dirty="0"/>
          </a:p>
        </p:txBody>
      </p:sp>
    </p:spTree>
    <p:extLst>
      <p:ext uri="{BB962C8B-B14F-4D97-AF65-F5344CB8AC3E}">
        <p14:creationId xmlns:p14="http://schemas.microsoft.com/office/powerpoint/2010/main" val="1868953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29B4B-72E7-4936-B6CB-22C4B89B1E7B}"/>
              </a:ext>
            </a:extLst>
          </p:cNvPr>
          <p:cNvSpPr>
            <a:spLocks noGrp="1"/>
          </p:cNvSpPr>
          <p:nvPr>
            <p:ph type="title"/>
          </p:nvPr>
        </p:nvSpPr>
        <p:spPr>
          <a:xfrm>
            <a:off x="609600" y="614680"/>
            <a:ext cx="10972800" cy="1066800"/>
          </a:xfrm>
        </p:spPr>
        <p:txBody>
          <a:bodyPr>
            <a:noAutofit/>
          </a:bodyPr>
          <a:lstStyle/>
          <a:p>
            <a:r>
              <a:rPr lang="en-US" sz="3200" b="1" dirty="0"/>
              <a:t>E4: Implement Automated Enforcement of Approach Speeds</a:t>
            </a:r>
          </a:p>
        </p:txBody>
      </p:sp>
      <p:sp>
        <p:nvSpPr>
          <p:cNvPr id="3" name="Content Placeholder 2">
            <a:extLst>
              <a:ext uri="{FF2B5EF4-FFF2-40B4-BE49-F238E27FC236}">
                <a16:creationId xmlns:a16="http://schemas.microsoft.com/office/drawing/2014/main" id="{1A7778C7-892B-43E3-9040-8F782295C19B}"/>
              </a:ext>
            </a:extLst>
          </p:cNvPr>
          <p:cNvSpPr>
            <a:spLocks noGrp="1"/>
          </p:cNvSpPr>
          <p:nvPr>
            <p:ph idx="1"/>
          </p:nvPr>
        </p:nvSpPr>
        <p:spPr>
          <a:xfrm>
            <a:off x="609599" y="1681213"/>
            <a:ext cx="11155681" cy="5005136"/>
          </a:xfrm>
        </p:spPr>
        <p:txBody>
          <a:bodyPr>
            <a:normAutofit/>
          </a:bodyPr>
          <a:lstStyle/>
          <a:p>
            <a:pPr marL="0" indent="0">
              <a:lnSpc>
                <a:spcPct val="110000"/>
              </a:lnSpc>
              <a:buNone/>
            </a:pPr>
            <a:r>
              <a:rPr lang="en-US" dirty="0"/>
              <a:t>Enforcement of traffic regulations is an important part of an overall intersection safety improvement strategy, but limited resources constrain the efforts police can devote to providing speed enforcement. Traffic law enforcement agencies will often select locations for targeted enforcement when crash, situation, or other sources of information suggest that the site is unusually hazardous due to illegal driving practices. Crash types that might indicate speeding as a concern include right-angle and rear-end collisions. Speed-enforcement cameras (also known as photo radar) are a potential method to use in these locations.</a:t>
            </a:r>
          </a:p>
        </p:txBody>
      </p:sp>
      <p:sp>
        <p:nvSpPr>
          <p:cNvPr id="4" name="Slide Number Placeholder 3">
            <a:extLst>
              <a:ext uri="{FF2B5EF4-FFF2-40B4-BE49-F238E27FC236}">
                <a16:creationId xmlns:a16="http://schemas.microsoft.com/office/drawing/2014/main" id="{2162B081-8611-49C5-8ED0-DFBF13603419}"/>
              </a:ext>
            </a:extLst>
          </p:cNvPr>
          <p:cNvSpPr>
            <a:spLocks noGrp="1"/>
          </p:cNvSpPr>
          <p:nvPr>
            <p:ph type="sldNum" sz="quarter" idx="12"/>
          </p:nvPr>
        </p:nvSpPr>
        <p:spPr/>
        <p:txBody>
          <a:bodyPr/>
          <a:lstStyle/>
          <a:p>
            <a:fld id="{401CF334-2D5C-4859-84A6-CA7E6E43FAEB}" type="slidenum">
              <a:rPr lang="en-US" smtClean="0"/>
              <a:t>61</a:t>
            </a:fld>
            <a:endParaRPr lang="en-US" dirty="0"/>
          </a:p>
        </p:txBody>
      </p:sp>
    </p:spTree>
    <p:extLst>
      <p:ext uri="{BB962C8B-B14F-4D97-AF65-F5344CB8AC3E}">
        <p14:creationId xmlns:p14="http://schemas.microsoft.com/office/powerpoint/2010/main" val="3002553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29B4B-72E7-4936-B6CB-22C4B89B1E7B}"/>
              </a:ext>
            </a:extLst>
          </p:cNvPr>
          <p:cNvSpPr>
            <a:spLocks noGrp="1"/>
          </p:cNvSpPr>
          <p:nvPr>
            <p:ph type="title"/>
          </p:nvPr>
        </p:nvSpPr>
        <p:spPr/>
        <p:txBody>
          <a:bodyPr>
            <a:normAutofit/>
          </a:bodyPr>
          <a:lstStyle/>
          <a:p>
            <a:r>
              <a:rPr lang="en-US" dirty="0"/>
              <a:t>E5: Control Speed on Approaches</a:t>
            </a:r>
          </a:p>
        </p:txBody>
      </p:sp>
      <p:sp>
        <p:nvSpPr>
          <p:cNvPr id="3" name="Content Placeholder 2">
            <a:extLst>
              <a:ext uri="{FF2B5EF4-FFF2-40B4-BE49-F238E27FC236}">
                <a16:creationId xmlns:a16="http://schemas.microsoft.com/office/drawing/2014/main" id="{1A7778C7-892B-43E3-9040-8F782295C19B}"/>
              </a:ext>
            </a:extLst>
          </p:cNvPr>
          <p:cNvSpPr>
            <a:spLocks noGrp="1"/>
          </p:cNvSpPr>
          <p:nvPr>
            <p:ph idx="1"/>
          </p:nvPr>
        </p:nvSpPr>
        <p:spPr/>
        <p:txBody>
          <a:bodyPr>
            <a:normAutofit/>
          </a:bodyPr>
          <a:lstStyle/>
          <a:p>
            <a:pPr marL="0" indent="0">
              <a:lnSpc>
                <a:spcPct val="110000"/>
              </a:lnSpc>
              <a:buNone/>
            </a:pPr>
            <a:r>
              <a:rPr lang="en-US" dirty="0"/>
              <a:t>Since speed contributes to crash severity, lowering speeds on approaches to intersections can help reduce the severity of crashes. Slowing vehicle speeds on intersection approaches can improve safety for motorists, pedestrians, and bicyclists. Various techniques for attempting to control speeds on approaches involve geometric design, signal control technology, and other traffic calming treatments.</a:t>
            </a:r>
          </a:p>
        </p:txBody>
      </p:sp>
      <p:sp>
        <p:nvSpPr>
          <p:cNvPr id="4" name="Slide Number Placeholder 3">
            <a:extLst>
              <a:ext uri="{FF2B5EF4-FFF2-40B4-BE49-F238E27FC236}">
                <a16:creationId xmlns:a16="http://schemas.microsoft.com/office/drawing/2014/main" id="{82178CA8-EB05-4088-A22E-D4CA605B82BE}"/>
              </a:ext>
            </a:extLst>
          </p:cNvPr>
          <p:cNvSpPr>
            <a:spLocks noGrp="1"/>
          </p:cNvSpPr>
          <p:nvPr>
            <p:ph type="sldNum" sz="quarter" idx="12"/>
          </p:nvPr>
        </p:nvSpPr>
        <p:spPr/>
        <p:txBody>
          <a:bodyPr/>
          <a:lstStyle/>
          <a:p>
            <a:fld id="{401CF334-2D5C-4859-84A6-CA7E6E43FAEB}" type="slidenum">
              <a:rPr lang="en-US" smtClean="0"/>
              <a:t>62</a:t>
            </a:fld>
            <a:endParaRPr lang="en-US" dirty="0"/>
          </a:p>
        </p:txBody>
      </p:sp>
    </p:spTree>
    <p:extLst>
      <p:ext uri="{BB962C8B-B14F-4D97-AF65-F5344CB8AC3E}">
        <p14:creationId xmlns:p14="http://schemas.microsoft.com/office/powerpoint/2010/main" val="174404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42EEE-9D1C-4D33-B5A0-B1A0493242D8}"/>
              </a:ext>
            </a:extLst>
          </p:cNvPr>
          <p:cNvSpPr>
            <a:spLocks noGrp="1"/>
          </p:cNvSpPr>
          <p:nvPr>
            <p:ph type="title"/>
          </p:nvPr>
        </p:nvSpPr>
        <p:spPr/>
        <p:txBody>
          <a:bodyPr>
            <a:normAutofit/>
          </a:bodyPr>
          <a:lstStyle/>
          <a:p>
            <a:pPr algn="ctr"/>
            <a:r>
              <a:rPr lang="en-US" dirty="0"/>
              <a:t>Questions?</a:t>
            </a:r>
          </a:p>
        </p:txBody>
      </p:sp>
      <p:sp>
        <p:nvSpPr>
          <p:cNvPr id="3" name="Content Placeholder 2">
            <a:extLst>
              <a:ext uri="{FF2B5EF4-FFF2-40B4-BE49-F238E27FC236}">
                <a16:creationId xmlns:a16="http://schemas.microsoft.com/office/drawing/2014/main" id="{BABD520E-2544-4886-A8AE-4BA5685B0F3E}"/>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FD0D382B-9CC0-4FA2-84B4-21AABD97871E}"/>
              </a:ext>
            </a:extLst>
          </p:cNvPr>
          <p:cNvPicPr>
            <a:picLocks noChangeAspect="1"/>
          </p:cNvPicPr>
          <p:nvPr/>
        </p:nvPicPr>
        <p:blipFill>
          <a:blip r:embed="rId2"/>
          <a:stretch>
            <a:fillRect/>
          </a:stretch>
        </p:blipFill>
        <p:spPr>
          <a:xfrm>
            <a:off x="3629954" y="1180615"/>
            <a:ext cx="4932091" cy="4925995"/>
          </a:xfrm>
          <a:prstGeom prst="rect">
            <a:avLst/>
          </a:prstGeom>
        </p:spPr>
      </p:pic>
      <p:sp>
        <p:nvSpPr>
          <p:cNvPr id="5" name="Slide Number Placeholder 4">
            <a:extLst>
              <a:ext uri="{FF2B5EF4-FFF2-40B4-BE49-F238E27FC236}">
                <a16:creationId xmlns:a16="http://schemas.microsoft.com/office/drawing/2014/main" id="{97D1DBE7-65CF-45F1-B247-22C563CA4ABC}"/>
              </a:ext>
            </a:extLst>
          </p:cNvPr>
          <p:cNvSpPr>
            <a:spLocks noGrp="1"/>
          </p:cNvSpPr>
          <p:nvPr>
            <p:ph type="sldNum" sz="quarter" idx="12"/>
          </p:nvPr>
        </p:nvSpPr>
        <p:spPr/>
        <p:txBody>
          <a:bodyPr/>
          <a:lstStyle/>
          <a:p>
            <a:fld id="{401CF334-2D5C-4859-84A6-CA7E6E43FAEB}" type="slidenum">
              <a:rPr lang="en-US" smtClean="0"/>
              <a:t>63</a:t>
            </a:fld>
            <a:endParaRPr lang="en-US" dirty="0"/>
          </a:p>
        </p:txBody>
      </p:sp>
    </p:spTree>
    <p:extLst>
      <p:ext uri="{BB962C8B-B14F-4D97-AF65-F5344CB8AC3E}">
        <p14:creationId xmlns:p14="http://schemas.microsoft.com/office/powerpoint/2010/main" val="3587904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Single Corner Snipped 2">
            <a:extLst>
              <a:ext uri="{FF2B5EF4-FFF2-40B4-BE49-F238E27FC236}">
                <a16:creationId xmlns:a16="http://schemas.microsoft.com/office/drawing/2014/main" id="{BC14CA53-7A5E-4440-A16D-1C8D838316E1}"/>
              </a:ext>
            </a:extLst>
          </p:cNvPr>
          <p:cNvSpPr/>
          <p:nvPr/>
        </p:nvSpPr>
        <p:spPr>
          <a:xfrm flipV="1">
            <a:off x="0" y="1808480"/>
            <a:ext cx="10292080" cy="2082800"/>
          </a:xfrm>
          <a:prstGeom prst="snip1Rect">
            <a:avLst>
              <a:gd name="adj" fmla="val 46585"/>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Single Corner Snipped 4">
            <a:extLst>
              <a:ext uri="{FF2B5EF4-FFF2-40B4-BE49-F238E27FC236}">
                <a16:creationId xmlns:a16="http://schemas.microsoft.com/office/drawing/2014/main" id="{EE843208-249F-4ED2-85D8-4FE0C3EB46C5}"/>
              </a:ext>
            </a:extLst>
          </p:cNvPr>
          <p:cNvSpPr/>
          <p:nvPr/>
        </p:nvSpPr>
        <p:spPr>
          <a:xfrm flipV="1">
            <a:off x="0" y="1991360"/>
            <a:ext cx="10129520" cy="1676400"/>
          </a:xfrm>
          <a:prstGeom prst="snip1Rect">
            <a:avLst>
              <a:gd name="adj" fmla="val 500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19912E60-9EAC-4E08-9544-BA00A9245B79}"/>
              </a:ext>
            </a:extLst>
          </p:cNvPr>
          <p:cNvSpPr>
            <a:spLocks noGrp="1"/>
          </p:cNvSpPr>
          <p:nvPr>
            <p:ph type="title"/>
          </p:nvPr>
        </p:nvSpPr>
        <p:spPr>
          <a:xfrm>
            <a:off x="285749" y="2488707"/>
            <a:ext cx="9277351" cy="906762"/>
          </a:xfrm>
        </p:spPr>
        <p:txBody>
          <a:bodyPr>
            <a:normAutofit fontScale="90000"/>
          </a:bodyPr>
          <a:lstStyle/>
          <a:p>
            <a:r>
              <a:rPr lang="en-US" dirty="0"/>
              <a:t>Category F - Improve Access Management near Signalized Intersections</a:t>
            </a:r>
          </a:p>
        </p:txBody>
      </p:sp>
    </p:spTree>
    <p:extLst>
      <p:ext uri="{BB962C8B-B14F-4D97-AF65-F5344CB8AC3E}">
        <p14:creationId xmlns:p14="http://schemas.microsoft.com/office/powerpoint/2010/main" val="3248552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29B4B-72E7-4936-B6CB-22C4B89B1E7B}"/>
              </a:ext>
            </a:extLst>
          </p:cNvPr>
          <p:cNvSpPr>
            <a:spLocks noGrp="1"/>
          </p:cNvSpPr>
          <p:nvPr>
            <p:ph type="title"/>
          </p:nvPr>
        </p:nvSpPr>
        <p:spPr>
          <a:xfrm>
            <a:off x="367468" y="700406"/>
            <a:ext cx="11824531" cy="660370"/>
          </a:xfrm>
        </p:spPr>
        <p:txBody>
          <a:bodyPr>
            <a:noAutofit/>
          </a:bodyPr>
          <a:lstStyle/>
          <a:p>
            <a:r>
              <a:rPr lang="en-US" sz="2800" b="1" dirty="0"/>
              <a:t>F1: Restrict Access to Properties Using Driveway Closures or Turn Restrictions</a:t>
            </a:r>
          </a:p>
        </p:txBody>
      </p:sp>
      <p:sp>
        <p:nvSpPr>
          <p:cNvPr id="3" name="Content Placeholder 2">
            <a:extLst>
              <a:ext uri="{FF2B5EF4-FFF2-40B4-BE49-F238E27FC236}">
                <a16:creationId xmlns:a16="http://schemas.microsoft.com/office/drawing/2014/main" id="{1A7778C7-892B-43E3-9040-8F782295C19B}"/>
              </a:ext>
            </a:extLst>
          </p:cNvPr>
          <p:cNvSpPr>
            <a:spLocks noGrp="1"/>
          </p:cNvSpPr>
          <p:nvPr>
            <p:ph idx="1"/>
          </p:nvPr>
        </p:nvSpPr>
        <p:spPr>
          <a:xfrm>
            <a:off x="609600" y="1693150"/>
            <a:ext cx="10972800" cy="4325112"/>
          </a:xfrm>
        </p:spPr>
        <p:txBody>
          <a:bodyPr>
            <a:normAutofit/>
          </a:bodyPr>
          <a:lstStyle/>
          <a:p>
            <a:pPr marL="0" indent="0">
              <a:lnSpc>
                <a:spcPct val="110000"/>
              </a:lnSpc>
              <a:buNone/>
            </a:pPr>
            <a:r>
              <a:rPr lang="en-US" sz="3200" dirty="0"/>
              <a:t>Restricting access to commercial properties near intersections by closing driveways on major streets, moving them to cross streets, or restricting turns into and out of driveways will help reduce conflicts between through and turning traffic. Such conflicts can lead to rear-end and angle crashes related to vehicles turning into and out of driveways and speed changes near the intersection and the driveway(s).</a:t>
            </a:r>
          </a:p>
        </p:txBody>
      </p:sp>
      <p:sp>
        <p:nvSpPr>
          <p:cNvPr id="4" name="Slide Number Placeholder 3">
            <a:extLst>
              <a:ext uri="{FF2B5EF4-FFF2-40B4-BE49-F238E27FC236}">
                <a16:creationId xmlns:a16="http://schemas.microsoft.com/office/drawing/2014/main" id="{14526BA6-3A3B-4788-AD69-0367481EF74C}"/>
              </a:ext>
            </a:extLst>
          </p:cNvPr>
          <p:cNvSpPr>
            <a:spLocks noGrp="1"/>
          </p:cNvSpPr>
          <p:nvPr>
            <p:ph type="sldNum" sz="quarter" idx="12"/>
          </p:nvPr>
        </p:nvSpPr>
        <p:spPr/>
        <p:txBody>
          <a:bodyPr/>
          <a:lstStyle/>
          <a:p>
            <a:fld id="{401CF334-2D5C-4859-84A6-CA7E6E43FAEB}" type="slidenum">
              <a:rPr lang="en-US" smtClean="0"/>
              <a:t>65</a:t>
            </a:fld>
            <a:endParaRPr lang="en-US" dirty="0"/>
          </a:p>
        </p:txBody>
      </p:sp>
    </p:spTree>
    <p:extLst>
      <p:ext uri="{BB962C8B-B14F-4D97-AF65-F5344CB8AC3E}">
        <p14:creationId xmlns:p14="http://schemas.microsoft.com/office/powerpoint/2010/main" val="1543034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29B4B-72E7-4936-B6CB-22C4B89B1E7B}"/>
              </a:ext>
            </a:extLst>
          </p:cNvPr>
          <p:cNvSpPr>
            <a:spLocks noGrp="1"/>
          </p:cNvSpPr>
          <p:nvPr>
            <p:ph type="title"/>
          </p:nvPr>
        </p:nvSpPr>
        <p:spPr>
          <a:xfrm>
            <a:off x="609600" y="624840"/>
            <a:ext cx="10972800" cy="1066800"/>
          </a:xfrm>
        </p:spPr>
        <p:txBody>
          <a:bodyPr>
            <a:normAutofit/>
          </a:bodyPr>
          <a:lstStyle/>
          <a:p>
            <a:r>
              <a:rPr lang="en-US" dirty="0"/>
              <a:t>F2: Restrict Cross-Median Access near Intersections</a:t>
            </a:r>
          </a:p>
        </p:txBody>
      </p:sp>
      <p:sp>
        <p:nvSpPr>
          <p:cNvPr id="3" name="Content Placeholder 2">
            <a:extLst>
              <a:ext uri="{FF2B5EF4-FFF2-40B4-BE49-F238E27FC236}">
                <a16:creationId xmlns:a16="http://schemas.microsoft.com/office/drawing/2014/main" id="{1A7778C7-892B-43E3-9040-8F782295C19B}"/>
              </a:ext>
            </a:extLst>
          </p:cNvPr>
          <p:cNvSpPr>
            <a:spLocks noGrp="1"/>
          </p:cNvSpPr>
          <p:nvPr>
            <p:ph idx="1"/>
          </p:nvPr>
        </p:nvSpPr>
        <p:spPr>
          <a:xfrm>
            <a:off x="367469" y="1716403"/>
            <a:ext cx="11553914" cy="4622368"/>
          </a:xfrm>
        </p:spPr>
        <p:txBody>
          <a:bodyPr>
            <a:normAutofit/>
          </a:bodyPr>
          <a:lstStyle/>
          <a:p>
            <a:pPr marL="0" indent="0">
              <a:lnSpc>
                <a:spcPct val="110000"/>
              </a:lnSpc>
              <a:buNone/>
            </a:pPr>
            <a:r>
              <a:rPr lang="en-US" sz="3200" dirty="0"/>
              <a:t>When a median opening on a high-volume street is near a signalized intersection, it may be appropriate to restrict cross-median access for adjacent driveways. For example, left and U-turns can be prohibited from the through traffic stream, and left turns from adjacent driveways can be eliminated. Restrictions can be implemented by signing, by redesign of driveway channelization, or by closing the median access point via raised channelization.</a:t>
            </a:r>
          </a:p>
        </p:txBody>
      </p:sp>
      <p:sp>
        <p:nvSpPr>
          <p:cNvPr id="4" name="Slide Number Placeholder 3">
            <a:extLst>
              <a:ext uri="{FF2B5EF4-FFF2-40B4-BE49-F238E27FC236}">
                <a16:creationId xmlns:a16="http://schemas.microsoft.com/office/drawing/2014/main" id="{7CC1F494-6F4D-49D5-B070-147BFC6B13A9}"/>
              </a:ext>
            </a:extLst>
          </p:cNvPr>
          <p:cNvSpPr>
            <a:spLocks noGrp="1"/>
          </p:cNvSpPr>
          <p:nvPr>
            <p:ph type="sldNum" sz="quarter" idx="12"/>
          </p:nvPr>
        </p:nvSpPr>
        <p:spPr/>
        <p:txBody>
          <a:bodyPr/>
          <a:lstStyle/>
          <a:p>
            <a:fld id="{401CF334-2D5C-4859-84A6-CA7E6E43FAEB}" type="slidenum">
              <a:rPr lang="en-US" smtClean="0"/>
              <a:t>66</a:t>
            </a:fld>
            <a:endParaRPr lang="en-US" dirty="0"/>
          </a:p>
        </p:txBody>
      </p:sp>
    </p:spTree>
    <p:extLst>
      <p:ext uri="{BB962C8B-B14F-4D97-AF65-F5344CB8AC3E}">
        <p14:creationId xmlns:p14="http://schemas.microsoft.com/office/powerpoint/2010/main" val="1858151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Single Corner Snipped 2">
            <a:extLst>
              <a:ext uri="{FF2B5EF4-FFF2-40B4-BE49-F238E27FC236}">
                <a16:creationId xmlns:a16="http://schemas.microsoft.com/office/drawing/2014/main" id="{A24B89FD-0F4B-40E3-BE2D-E8BB7142CB85}"/>
              </a:ext>
            </a:extLst>
          </p:cNvPr>
          <p:cNvSpPr/>
          <p:nvPr/>
        </p:nvSpPr>
        <p:spPr>
          <a:xfrm flipV="1">
            <a:off x="0" y="1808480"/>
            <a:ext cx="10292080" cy="2082800"/>
          </a:xfrm>
          <a:prstGeom prst="snip1Rect">
            <a:avLst>
              <a:gd name="adj" fmla="val 46585"/>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Single Corner Snipped 4">
            <a:extLst>
              <a:ext uri="{FF2B5EF4-FFF2-40B4-BE49-F238E27FC236}">
                <a16:creationId xmlns:a16="http://schemas.microsoft.com/office/drawing/2014/main" id="{534C93FD-3967-439D-AE91-CC812B03FE76}"/>
              </a:ext>
            </a:extLst>
          </p:cNvPr>
          <p:cNvSpPr/>
          <p:nvPr/>
        </p:nvSpPr>
        <p:spPr>
          <a:xfrm flipV="1">
            <a:off x="0" y="1991360"/>
            <a:ext cx="10129520" cy="1676400"/>
          </a:xfrm>
          <a:prstGeom prst="snip1Rect">
            <a:avLst>
              <a:gd name="adj" fmla="val 500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D045F246-B949-4481-9D54-E9E394A8DE5E}"/>
              </a:ext>
            </a:extLst>
          </p:cNvPr>
          <p:cNvSpPr>
            <a:spLocks noGrp="1"/>
          </p:cNvSpPr>
          <p:nvPr>
            <p:ph type="title"/>
          </p:nvPr>
        </p:nvSpPr>
        <p:spPr>
          <a:xfrm>
            <a:off x="285749" y="2411704"/>
            <a:ext cx="9277351" cy="906762"/>
          </a:xfrm>
        </p:spPr>
        <p:txBody>
          <a:bodyPr>
            <a:normAutofit fontScale="90000"/>
          </a:bodyPr>
          <a:lstStyle/>
          <a:p>
            <a:r>
              <a:rPr lang="en-US" dirty="0"/>
              <a:t>Category G - Improve Safety through Other</a:t>
            </a:r>
            <a:br>
              <a:rPr lang="en-US" dirty="0"/>
            </a:br>
            <a:r>
              <a:rPr lang="en-US" dirty="0"/>
              <a:t>Infrastructure Treatments</a:t>
            </a:r>
          </a:p>
        </p:txBody>
      </p:sp>
    </p:spTree>
    <p:extLst>
      <p:ext uri="{BB962C8B-B14F-4D97-AF65-F5344CB8AC3E}">
        <p14:creationId xmlns:p14="http://schemas.microsoft.com/office/powerpoint/2010/main" val="615274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29B4B-72E7-4936-B6CB-22C4B89B1E7B}"/>
              </a:ext>
            </a:extLst>
          </p:cNvPr>
          <p:cNvSpPr>
            <a:spLocks noGrp="1"/>
          </p:cNvSpPr>
          <p:nvPr>
            <p:ph type="title"/>
          </p:nvPr>
        </p:nvSpPr>
        <p:spPr/>
        <p:txBody>
          <a:bodyPr>
            <a:normAutofit/>
          </a:bodyPr>
          <a:lstStyle/>
          <a:p>
            <a:r>
              <a:rPr lang="en-US" sz="3600" dirty="0"/>
              <a:t>G1: Improve Drainage in Intersection and on Approaches</a:t>
            </a:r>
          </a:p>
        </p:txBody>
      </p:sp>
      <p:sp>
        <p:nvSpPr>
          <p:cNvPr id="3" name="Content Placeholder 2">
            <a:extLst>
              <a:ext uri="{FF2B5EF4-FFF2-40B4-BE49-F238E27FC236}">
                <a16:creationId xmlns:a16="http://schemas.microsoft.com/office/drawing/2014/main" id="{1A7778C7-892B-43E3-9040-8F782295C19B}"/>
              </a:ext>
            </a:extLst>
          </p:cNvPr>
          <p:cNvSpPr>
            <a:spLocks noGrp="1"/>
          </p:cNvSpPr>
          <p:nvPr>
            <p:ph idx="1"/>
          </p:nvPr>
        </p:nvSpPr>
        <p:spPr/>
        <p:txBody>
          <a:bodyPr>
            <a:normAutofit/>
          </a:bodyPr>
          <a:lstStyle/>
          <a:p>
            <a:pPr marL="0" indent="0">
              <a:lnSpc>
                <a:spcPct val="110000"/>
              </a:lnSpc>
              <a:buNone/>
            </a:pPr>
            <a:r>
              <a:rPr lang="en-US" sz="3200" dirty="0"/>
              <a:t>Drainage problems on approaches to and within intersections can contribute to crashes just as they can on roadway sections between intersections. However, within an intersection, the potential for vehicles on cross streets being involved in crashes contributes to the likelihood for severe crashes, specifically angle crashes.</a:t>
            </a:r>
          </a:p>
        </p:txBody>
      </p:sp>
      <p:sp>
        <p:nvSpPr>
          <p:cNvPr id="4" name="Slide Number Placeholder 3">
            <a:extLst>
              <a:ext uri="{FF2B5EF4-FFF2-40B4-BE49-F238E27FC236}">
                <a16:creationId xmlns:a16="http://schemas.microsoft.com/office/drawing/2014/main" id="{09D130F3-C263-4FF0-8A06-8E76C5DD398C}"/>
              </a:ext>
            </a:extLst>
          </p:cNvPr>
          <p:cNvSpPr>
            <a:spLocks noGrp="1"/>
          </p:cNvSpPr>
          <p:nvPr>
            <p:ph type="sldNum" sz="quarter" idx="12"/>
          </p:nvPr>
        </p:nvSpPr>
        <p:spPr/>
        <p:txBody>
          <a:bodyPr/>
          <a:lstStyle/>
          <a:p>
            <a:fld id="{401CF334-2D5C-4859-84A6-CA7E6E43FAEB}" type="slidenum">
              <a:rPr lang="en-US" smtClean="0"/>
              <a:t>68</a:t>
            </a:fld>
            <a:endParaRPr lang="en-US" dirty="0"/>
          </a:p>
        </p:txBody>
      </p:sp>
    </p:spTree>
    <p:extLst>
      <p:ext uri="{BB962C8B-B14F-4D97-AF65-F5344CB8AC3E}">
        <p14:creationId xmlns:p14="http://schemas.microsoft.com/office/powerpoint/2010/main" val="187554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29B4B-72E7-4936-B6CB-22C4B89B1E7B}"/>
              </a:ext>
            </a:extLst>
          </p:cNvPr>
          <p:cNvSpPr>
            <a:spLocks noGrp="1"/>
          </p:cNvSpPr>
          <p:nvPr>
            <p:ph type="title"/>
          </p:nvPr>
        </p:nvSpPr>
        <p:spPr/>
        <p:txBody>
          <a:bodyPr>
            <a:noAutofit/>
          </a:bodyPr>
          <a:lstStyle/>
          <a:p>
            <a:r>
              <a:rPr lang="en-US" sz="3200" b="1" dirty="0"/>
              <a:t>G2: Provide Skid Resistance in Intersection and on Approaches</a:t>
            </a:r>
          </a:p>
        </p:txBody>
      </p:sp>
      <p:sp>
        <p:nvSpPr>
          <p:cNvPr id="3" name="Content Placeholder 2">
            <a:extLst>
              <a:ext uri="{FF2B5EF4-FFF2-40B4-BE49-F238E27FC236}">
                <a16:creationId xmlns:a16="http://schemas.microsoft.com/office/drawing/2014/main" id="{1A7778C7-892B-43E3-9040-8F782295C19B}"/>
              </a:ext>
            </a:extLst>
          </p:cNvPr>
          <p:cNvSpPr>
            <a:spLocks noGrp="1"/>
          </p:cNvSpPr>
          <p:nvPr>
            <p:ph idx="1"/>
          </p:nvPr>
        </p:nvSpPr>
        <p:spPr/>
        <p:txBody>
          <a:bodyPr>
            <a:normAutofit/>
          </a:bodyPr>
          <a:lstStyle/>
          <a:p>
            <a:pPr marL="0" indent="0">
              <a:lnSpc>
                <a:spcPct val="110000"/>
              </a:lnSpc>
              <a:buNone/>
            </a:pPr>
            <a:r>
              <a:rPr lang="en-US" dirty="0"/>
              <a:t>The coefficient of friction is most influenced by vehicle speed, vehicle tire condition, and surface condition. Consideration should be given to improving the pavement condition to provide good skid resistance, especially during wet weather. This can be accomplished by:</a:t>
            </a:r>
          </a:p>
          <a:p>
            <a:pPr marL="0" indent="0">
              <a:lnSpc>
                <a:spcPct val="110000"/>
              </a:lnSpc>
              <a:buNone/>
            </a:pPr>
            <a:r>
              <a:rPr lang="en-US" dirty="0"/>
              <a:t>• Providing adequate drainage,</a:t>
            </a:r>
          </a:p>
          <a:p>
            <a:pPr marL="0" indent="0">
              <a:lnSpc>
                <a:spcPct val="110000"/>
              </a:lnSpc>
              <a:buNone/>
            </a:pPr>
            <a:r>
              <a:rPr lang="en-US" dirty="0"/>
              <a:t>• Grooving existing pavement, and</a:t>
            </a:r>
          </a:p>
          <a:p>
            <a:pPr marL="0" indent="0">
              <a:lnSpc>
                <a:spcPct val="110000"/>
              </a:lnSpc>
              <a:buNone/>
            </a:pPr>
            <a:r>
              <a:rPr lang="en-US" dirty="0"/>
              <a:t>• Overlaying existing pavement.</a:t>
            </a:r>
          </a:p>
        </p:txBody>
      </p:sp>
      <p:sp>
        <p:nvSpPr>
          <p:cNvPr id="4" name="Slide Number Placeholder 3">
            <a:extLst>
              <a:ext uri="{FF2B5EF4-FFF2-40B4-BE49-F238E27FC236}">
                <a16:creationId xmlns:a16="http://schemas.microsoft.com/office/drawing/2014/main" id="{07922AF5-E87C-4C91-874D-66729B87156E}"/>
              </a:ext>
            </a:extLst>
          </p:cNvPr>
          <p:cNvSpPr>
            <a:spLocks noGrp="1"/>
          </p:cNvSpPr>
          <p:nvPr>
            <p:ph type="sldNum" sz="quarter" idx="12"/>
          </p:nvPr>
        </p:nvSpPr>
        <p:spPr/>
        <p:txBody>
          <a:bodyPr/>
          <a:lstStyle/>
          <a:p>
            <a:fld id="{401CF334-2D5C-4859-84A6-CA7E6E43FAEB}" type="slidenum">
              <a:rPr lang="en-US" smtClean="0"/>
              <a:t>69</a:t>
            </a:fld>
            <a:endParaRPr lang="en-US" dirty="0"/>
          </a:p>
        </p:txBody>
      </p:sp>
    </p:spTree>
    <p:extLst>
      <p:ext uri="{BB962C8B-B14F-4D97-AF65-F5344CB8AC3E}">
        <p14:creationId xmlns:p14="http://schemas.microsoft.com/office/powerpoint/2010/main" val="3100351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931BA-8176-494E-9019-9D02ADF82503}"/>
              </a:ext>
            </a:extLst>
          </p:cNvPr>
          <p:cNvSpPr>
            <a:spLocks noGrp="1"/>
          </p:cNvSpPr>
          <p:nvPr>
            <p:ph type="title"/>
          </p:nvPr>
        </p:nvSpPr>
        <p:spPr>
          <a:xfrm>
            <a:off x="609600" y="179880"/>
            <a:ext cx="10972800" cy="1066800"/>
          </a:xfrm>
        </p:spPr>
        <p:txBody>
          <a:bodyPr>
            <a:normAutofit/>
          </a:bodyPr>
          <a:lstStyle/>
          <a:p>
            <a:r>
              <a:rPr lang="en-US" sz="6000" b="1" dirty="0">
                <a:effectLst>
                  <a:outerShdw blurRad="38100" dist="38100" dir="2700000" algn="tl">
                    <a:srgbClr val="000000">
                      <a:alpha val="43137"/>
                    </a:srgbClr>
                  </a:outerShdw>
                </a:effectLst>
              </a:rPr>
              <a:t>2002 FARS Data: </a:t>
            </a:r>
          </a:p>
        </p:txBody>
      </p:sp>
      <p:sp>
        <p:nvSpPr>
          <p:cNvPr id="3" name="Content Placeholder 2">
            <a:extLst>
              <a:ext uri="{FF2B5EF4-FFF2-40B4-BE49-F238E27FC236}">
                <a16:creationId xmlns:a16="http://schemas.microsoft.com/office/drawing/2014/main" id="{4E92697C-534D-4ABC-87A7-1E0926951530}"/>
              </a:ext>
            </a:extLst>
          </p:cNvPr>
          <p:cNvSpPr>
            <a:spLocks noGrp="1"/>
          </p:cNvSpPr>
          <p:nvPr>
            <p:ph idx="1"/>
          </p:nvPr>
        </p:nvSpPr>
        <p:spPr>
          <a:xfrm>
            <a:off x="609600" y="1225685"/>
            <a:ext cx="10972800" cy="5348851"/>
          </a:xfrm>
        </p:spPr>
        <p:txBody>
          <a:bodyPr>
            <a:normAutofit/>
          </a:bodyPr>
          <a:lstStyle/>
          <a:p>
            <a:r>
              <a:rPr lang="en-US" sz="3600" dirty="0"/>
              <a:t>23 percent of all fatal crashes occurred at intersections,</a:t>
            </a:r>
          </a:p>
          <a:p>
            <a:r>
              <a:rPr lang="en-US" sz="3600" dirty="0"/>
              <a:t>6 percent of all fatal crashes occurred at signalized intersections,</a:t>
            </a:r>
          </a:p>
          <a:p>
            <a:r>
              <a:rPr lang="en-US" sz="3600" dirty="0"/>
              <a:t>29 percent of fatal crashes at intersections occurred at signalized intersections,</a:t>
            </a:r>
          </a:p>
          <a:p>
            <a:r>
              <a:rPr lang="en-US" sz="3600" dirty="0"/>
              <a:t>84 percent of fatal crashes at signalized intersections occurred in urban areas, and</a:t>
            </a:r>
          </a:p>
          <a:p>
            <a:r>
              <a:rPr lang="en-US" sz="3600" dirty="0"/>
              <a:t>59 percent of fatal crashes at signalized intersections involve angle collisions with other vehicles.</a:t>
            </a:r>
          </a:p>
        </p:txBody>
      </p:sp>
      <p:sp>
        <p:nvSpPr>
          <p:cNvPr id="4" name="Slide Number Placeholder 3">
            <a:extLst>
              <a:ext uri="{FF2B5EF4-FFF2-40B4-BE49-F238E27FC236}">
                <a16:creationId xmlns:a16="http://schemas.microsoft.com/office/drawing/2014/main" id="{604ED795-61C0-41A5-84CB-20756EF34437}"/>
              </a:ext>
            </a:extLst>
          </p:cNvPr>
          <p:cNvSpPr>
            <a:spLocks noGrp="1"/>
          </p:cNvSpPr>
          <p:nvPr>
            <p:ph type="sldNum" sz="quarter" idx="12"/>
          </p:nvPr>
        </p:nvSpPr>
        <p:spPr/>
        <p:txBody>
          <a:bodyPr/>
          <a:lstStyle/>
          <a:p>
            <a:fld id="{401CF334-2D5C-4859-84A6-CA7E6E43FAEB}" type="slidenum">
              <a:rPr lang="en-US" smtClean="0"/>
              <a:t>7</a:t>
            </a:fld>
            <a:endParaRPr lang="en-US" dirty="0"/>
          </a:p>
        </p:txBody>
      </p:sp>
    </p:spTree>
    <p:extLst>
      <p:ext uri="{BB962C8B-B14F-4D97-AF65-F5344CB8AC3E}">
        <p14:creationId xmlns:p14="http://schemas.microsoft.com/office/powerpoint/2010/main" val="4202021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29B4B-72E7-4936-B6CB-22C4B89B1E7B}"/>
              </a:ext>
            </a:extLst>
          </p:cNvPr>
          <p:cNvSpPr>
            <a:spLocks noGrp="1"/>
          </p:cNvSpPr>
          <p:nvPr>
            <p:ph type="title"/>
          </p:nvPr>
        </p:nvSpPr>
        <p:spPr/>
        <p:txBody>
          <a:bodyPr>
            <a:normAutofit/>
          </a:bodyPr>
          <a:lstStyle/>
          <a:p>
            <a:r>
              <a:rPr lang="en-US" sz="2800" b="1" dirty="0"/>
              <a:t>G3: Coordinate Closely Spaced Signals near at-Grade Railroad Crossings</a:t>
            </a:r>
          </a:p>
        </p:txBody>
      </p:sp>
      <p:sp>
        <p:nvSpPr>
          <p:cNvPr id="3" name="Content Placeholder 2">
            <a:extLst>
              <a:ext uri="{FF2B5EF4-FFF2-40B4-BE49-F238E27FC236}">
                <a16:creationId xmlns:a16="http://schemas.microsoft.com/office/drawing/2014/main" id="{1A7778C7-892B-43E3-9040-8F782295C19B}"/>
              </a:ext>
            </a:extLst>
          </p:cNvPr>
          <p:cNvSpPr>
            <a:spLocks noGrp="1"/>
          </p:cNvSpPr>
          <p:nvPr>
            <p:ph idx="1"/>
          </p:nvPr>
        </p:nvSpPr>
        <p:spPr/>
        <p:txBody>
          <a:bodyPr>
            <a:normAutofit/>
          </a:bodyPr>
          <a:lstStyle/>
          <a:p>
            <a:pPr marL="0" indent="0">
              <a:lnSpc>
                <a:spcPct val="110000"/>
              </a:lnSpc>
              <a:buNone/>
            </a:pPr>
            <a:r>
              <a:rPr lang="en-US" sz="3200" dirty="0"/>
              <a:t>At-grade railroad crossings on approaches to intersections have potential safety problems related to vehicle queues forming across the railroad tracks. The railroad and nearby traffic control signals should be coordinated to provide preemption of the traffic signals when trains are approaching the intersection.</a:t>
            </a:r>
          </a:p>
        </p:txBody>
      </p:sp>
      <p:sp>
        <p:nvSpPr>
          <p:cNvPr id="4" name="Slide Number Placeholder 3">
            <a:extLst>
              <a:ext uri="{FF2B5EF4-FFF2-40B4-BE49-F238E27FC236}">
                <a16:creationId xmlns:a16="http://schemas.microsoft.com/office/drawing/2014/main" id="{09E586E3-1181-4120-B3E5-4A4467CA8D45}"/>
              </a:ext>
            </a:extLst>
          </p:cNvPr>
          <p:cNvSpPr>
            <a:spLocks noGrp="1"/>
          </p:cNvSpPr>
          <p:nvPr>
            <p:ph type="sldNum" sz="quarter" idx="12"/>
          </p:nvPr>
        </p:nvSpPr>
        <p:spPr/>
        <p:txBody>
          <a:bodyPr/>
          <a:lstStyle/>
          <a:p>
            <a:fld id="{401CF334-2D5C-4859-84A6-CA7E6E43FAEB}" type="slidenum">
              <a:rPr lang="en-US" smtClean="0"/>
              <a:t>70</a:t>
            </a:fld>
            <a:endParaRPr lang="en-US" dirty="0"/>
          </a:p>
        </p:txBody>
      </p:sp>
    </p:spTree>
    <p:extLst>
      <p:ext uri="{BB962C8B-B14F-4D97-AF65-F5344CB8AC3E}">
        <p14:creationId xmlns:p14="http://schemas.microsoft.com/office/powerpoint/2010/main" val="811668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29B4B-72E7-4936-B6CB-22C4B89B1E7B}"/>
              </a:ext>
            </a:extLst>
          </p:cNvPr>
          <p:cNvSpPr>
            <a:spLocks noGrp="1"/>
          </p:cNvSpPr>
          <p:nvPr>
            <p:ph type="title"/>
          </p:nvPr>
        </p:nvSpPr>
        <p:spPr>
          <a:xfrm>
            <a:off x="609600" y="767080"/>
            <a:ext cx="10972800" cy="1066800"/>
          </a:xfrm>
        </p:spPr>
        <p:txBody>
          <a:bodyPr>
            <a:normAutofit/>
          </a:bodyPr>
          <a:lstStyle/>
          <a:p>
            <a:r>
              <a:rPr lang="en-US" b="1" dirty="0"/>
              <a:t>G4: Relocate Signal Hardware out of Clear Zone</a:t>
            </a:r>
          </a:p>
        </p:txBody>
      </p:sp>
      <p:sp>
        <p:nvSpPr>
          <p:cNvPr id="3" name="Content Placeholder 2">
            <a:extLst>
              <a:ext uri="{FF2B5EF4-FFF2-40B4-BE49-F238E27FC236}">
                <a16:creationId xmlns:a16="http://schemas.microsoft.com/office/drawing/2014/main" id="{1A7778C7-892B-43E3-9040-8F782295C19B}"/>
              </a:ext>
            </a:extLst>
          </p:cNvPr>
          <p:cNvSpPr>
            <a:spLocks noGrp="1"/>
          </p:cNvSpPr>
          <p:nvPr>
            <p:ph idx="1"/>
          </p:nvPr>
        </p:nvSpPr>
        <p:spPr>
          <a:xfrm>
            <a:off x="361734" y="1828163"/>
            <a:ext cx="11553914" cy="4708995"/>
          </a:xfrm>
        </p:spPr>
        <p:txBody>
          <a:bodyPr>
            <a:normAutofit/>
          </a:bodyPr>
          <a:lstStyle/>
          <a:p>
            <a:pPr marL="0" indent="0">
              <a:lnSpc>
                <a:spcPct val="110000"/>
              </a:lnSpc>
              <a:buNone/>
            </a:pPr>
            <a:r>
              <a:rPr lang="en-US" sz="3200" dirty="0"/>
              <a:t>Traffic signal hardware represents a potential roadside hazard similar to utility poles, trees, and other large fixed objects. Traffic signal supports and controller cabinets should be located as far from the edge of pavement as is possible, especially on high-speed facilities, as long as this does not adversely affect visibility of the signal indications. Consideration should be given to shielding the signal hardware if it cannot be relocated.</a:t>
            </a:r>
          </a:p>
          <a:p>
            <a:pPr marL="0" indent="0">
              <a:lnSpc>
                <a:spcPct val="110000"/>
              </a:lnSpc>
              <a:buNone/>
            </a:pPr>
            <a:r>
              <a:rPr lang="en-US" sz="3200" dirty="0"/>
              <a:t>The signal hardware should not obstruct sight lines.</a:t>
            </a:r>
          </a:p>
        </p:txBody>
      </p:sp>
      <p:sp>
        <p:nvSpPr>
          <p:cNvPr id="4" name="Slide Number Placeholder 3">
            <a:extLst>
              <a:ext uri="{FF2B5EF4-FFF2-40B4-BE49-F238E27FC236}">
                <a16:creationId xmlns:a16="http://schemas.microsoft.com/office/drawing/2014/main" id="{05D47F31-79DE-42E4-994A-1FBE08A7908D}"/>
              </a:ext>
            </a:extLst>
          </p:cNvPr>
          <p:cNvSpPr>
            <a:spLocks noGrp="1"/>
          </p:cNvSpPr>
          <p:nvPr>
            <p:ph type="sldNum" sz="quarter" idx="12"/>
          </p:nvPr>
        </p:nvSpPr>
        <p:spPr/>
        <p:txBody>
          <a:bodyPr/>
          <a:lstStyle/>
          <a:p>
            <a:fld id="{401CF334-2D5C-4859-84A6-CA7E6E43FAEB}" type="slidenum">
              <a:rPr lang="en-US" smtClean="0"/>
              <a:t>71</a:t>
            </a:fld>
            <a:endParaRPr lang="en-US" dirty="0"/>
          </a:p>
        </p:txBody>
      </p:sp>
    </p:spTree>
    <p:extLst>
      <p:ext uri="{BB962C8B-B14F-4D97-AF65-F5344CB8AC3E}">
        <p14:creationId xmlns:p14="http://schemas.microsoft.com/office/powerpoint/2010/main" val="3614228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29B4B-72E7-4936-B6CB-22C4B89B1E7B}"/>
              </a:ext>
            </a:extLst>
          </p:cNvPr>
          <p:cNvSpPr>
            <a:spLocks noGrp="1"/>
          </p:cNvSpPr>
          <p:nvPr>
            <p:ph type="title"/>
          </p:nvPr>
        </p:nvSpPr>
        <p:spPr>
          <a:xfrm>
            <a:off x="609600" y="553720"/>
            <a:ext cx="10972800" cy="1066800"/>
          </a:xfrm>
        </p:spPr>
        <p:txBody>
          <a:bodyPr>
            <a:noAutofit/>
          </a:bodyPr>
          <a:lstStyle/>
          <a:p>
            <a:r>
              <a:rPr lang="en-US" sz="3200" b="1" dirty="0"/>
              <a:t>G5: Restrict or Eliminate Parking on Intersection Approaches</a:t>
            </a:r>
          </a:p>
        </p:txBody>
      </p:sp>
      <p:sp>
        <p:nvSpPr>
          <p:cNvPr id="3" name="Content Placeholder 2">
            <a:extLst>
              <a:ext uri="{FF2B5EF4-FFF2-40B4-BE49-F238E27FC236}">
                <a16:creationId xmlns:a16="http://schemas.microsoft.com/office/drawing/2014/main" id="{1A7778C7-892B-43E3-9040-8F782295C19B}"/>
              </a:ext>
            </a:extLst>
          </p:cNvPr>
          <p:cNvSpPr>
            <a:spLocks noGrp="1"/>
          </p:cNvSpPr>
          <p:nvPr>
            <p:ph idx="1"/>
          </p:nvPr>
        </p:nvSpPr>
        <p:spPr>
          <a:xfrm>
            <a:off x="367469" y="1675763"/>
            <a:ext cx="11553914" cy="4708995"/>
          </a:xfrm>
        </p:spPr>
        <p:txBody>
          <a:bodyPr>
            <a:normAutofit/>
          </a:bodyPr>
          <a:lstStyle/>
          <a:p>
            <a:pPr marL="0" indent="0">
              <a:lnSpc>
                <a:spcPct val="110000"/>
              </a:lnSpc>
              <a:buNone/>
            </a:pPr>
            <a:r>
              <a:rPr lang="en-US" sz="3200" dirty="0"/>
              <a:t>Parking adjacent to turning and/or through lanes on intersection approaches may create a hazard. It can cause a frictional effect on the through traffic stream, can often block the sight triangle of stopped vehicles, and may occasionally cause the blocking of traffic lanes as vehicles move into and out of parking spaces. Restricting and/or eliminating parking on intersection approaches can reduce the workload imposed on the driver and limit additional collision opportunities.</a:t>
            </a:r>
          </a:p>
        </p:txBody>
      </p:sp>
      <p:sp>
        <p:nvSpPr>
          <p:cNvPr id="4" name="Slide Number Placeholder 3">
            <a:extLst>
              <a:ext uri="{FF2B5EF4-FFF2-40B4-BE49-F238E27FC236}">
                <a16:creationId xmlns:a16="http://schemas.microsoft.com/office/drawing/2014/main" id="{6CF5E3E7-E4ED-4AA8-A06C-E7A0EA83960E}"/>
              </a:ext>
            </a:extLst>
          </p:cNvPr>
          <p:cNvSpPr>
            <a:spLocks noGrp="1"/>
          </p:cNvSpPr>
          <p:nvPr>
            <p:ph type="sldNum" sz="quarter" idx="12"/>
          </p:nvPr>
        </p:nvSpPr>
        <p:spPr/>
        <p:txBody>
          <a:bodyPr/>
          <a:lstStyle/>
          <a:p>
            <a:fld id="{401CF334-2D5C-4859-84A6-CA7E6E43FAEB}" type="slidenum">
              <a:rPr lang="en-US" smtClean="0"/>
              <a:t>72</a:t>
            </a:fld>
            <a:endParaRPr lang="en-US" dirty="0"/>
          </a:p>
        </p:txBody>
      </p:sp>
    </p:spTree>
    <p:extLst>
      <p:ext uri="{BB962C8B-B14F-4D97-AF65-F5344CB8AC3E}">
        <p14:creationId xmlns:p14="http://schemas.microsoft.com/office/powerpoint/2010/main" val="2437659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42EEE-9D1C-4D33-B5A0-B1A0493242D8}"/>
              </a:ext>
            </a:extLst>
          </p:cNvPr>
          <p:cNvSpPr>
            <a:spLocks noGrp="1"/>
          </p:cNvSpPr>
          <p:nvPr>
            <p:ph type="title"/>
          </p:nvPr>
        </p:nvSpPr>
        <p:spPr/>
        <p:txBody>
          <a:bodyPr>
            <a:normAutofit/>
          </a:bodyPr>
          <a:lstStyle/>
          <a:p>
            <a:pPr algn="ctr"/>
            <a:r>
              <a:rPr lang="en-US" dirty="0"/>
              <a:t>Questions?</a:t>
            </a:r>
          </a:p>
        </p:txBody>
      </p:sp>
      <p:sp>
        <p:nvSpPr>
          <p:cNvPr id="3" name="Content Placeholder 2">
            <a:extLst>
              <a:ext uri="{FF2B5EF4-FFF2-40B4-BE49-F238E27FC236}">
                <a16:creationId xmlns:a16="http://schemas.microsoft.com/office/drawing/2014/main" id="{BABD520E-2544-4886-A8AE-4BA5685B0F3E}"/>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FD0D382B-9CC0-4FA2-84B4-21AABD97871E}"/>
              </a:ext>
            </a:extLst>
          </p:cNvPr>
          <p:cNvPicPr>
            <a:picLocks noChangeAspect="1"/>
          </p:cNvPicPr>
          <p:nvPr/>
        </p:nvPicPr>
        <p:blipFill>
          <a:blip r:embed="rId2"/>
          <a:stretch>
            <a:fillRect/>
          </a:stretch>
        </p:blipFill>
        <p:spPr>
          <a:xfrm>
            <a:off x="3629954" y="1180615"/>
            <a:ext cx="4932091" cy="4925995"/>
          </a:xfrm>
          <a:prstGeom prst="rect">
            <a:avLst/>
          </a:prstGeom>
        </p:spPr>
      </p:pic>
      <p:sp>
        <p:nvSpPr>
          <p:cNvPr id="5" name="Slide Number Placeholder 4">
            <a:extLst>
              <a:ext uri="{FF2B5EF4-FFF2-40B4-BE49-F238E27FC236}">
                <a16:creationId xmlns:a16="http://schemas.microsoft.com/office/drawing/2014/main" id="{9A7CFEBF-0CDA-43E2-9989-93B2A586B48A}"/>
              </a:ext>
            </a:extLst>
          </p:cNvPr>
          <p:cNvSpPr>
            <a:spLocks noGrp="1"/>
          </p:cNvSpPr>
          <p:nvPr>
            <p:ph type="sldNum" sz="quarter" idx="12"/>
          </p:nvPr>
        </p:nvSpPr>
        <p:spPr/>
        <p:txBody>
          <a:bodyPr/>
          <a:lstStyle/>
          <a:p>
            <a:fld id="{401CF334-2D5C-4859-84A6-CA7E6E43FAEB}" type="slidenum">
              <a:rPr lang="en-US" smtClean="0"/>
              <a:t>73</a:t>
            </a:fld>
            <a:endParaRPr lang="en-US" dirty="0"/>
          </a:p>
        </p:txBody>
      </p:sp>
    </p:spTree>
    <p:extLst>
      <p:ext uri="{BB962C8B-B14F-4D97-AF65-F5344CB8AC3E}">
        <p14:creationId xmlns:p14="http://schemas.microsoft.com/office/powerpoint/2010/main" val="1395522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5264A-8389-40DA-A456-9D48FE68393A}"/>
              </a:ext>
            </a:extLst>
          </p:cNvPr>
          <p:cNvSpPr>
            <a:spLocks noGrp="1"/>
          </p:cNvSpPr>
          <p:nvPr>
            <p:ph type="title"/>
          </p:nvPr>
        </p:nvSpPr>
        <p:spPr/>
        <p:txBody>
          <a:bodyPr>
            <a:normAutofit/>
          </a:bodyPr>
          <a:lstStyle/>
          <a:p>
            <a:endParaRPr lang="en-US" dirty="0"/>
          </a:p>
        </p:txBody>
      </p:sp>
      <p:sp>
        <p:nvSpPr>
          <p:cNvPr id="3" name="Content Placeholder 2">
            <a:extLst>
              <a:ext uri="{FF2B5EF4-FFF2-40B4-BE49-F238E27FC236}">
                <a16:creationId xmlns:a16="http://schemas.microsoft.com/office/drawing/2014/main" id="{067C39AA-E771-49B0-B0E0-DE4438DD4BCC}"/>
              </a:ext>
            </a:extLst>
          </p:cNvPr>
          <p:cNvSpPr>
            <a:spLocks noGrp="1"/>
          </p:cNvSpPr>
          <p:nvPr>
            <p:ph idx="1"/>
          </p:nvPr>
        </p:nvSpPr>
        <p:spPr>
          <a:xfrm>
            <a:off x="367469" y="1431923"/>
            <a:ext cx="5937603" cy="4302305"/>
          </a:xfrm>
        </p:spPr>
        <p:txBody>
          <a:bodyPr>
            <a:normAutofit/>
          </a:bodyPr>
          <a:lstStyle/>
          <a:p>
            <a:pPr marL="0" indent="0" algn="ctr">
              <a:buNone/>
            </a:pPr>
            <a:r>
              <a:rPr lang="en-US" sz="6600" b="1" dirty="0">
                <a:effectLst>
                  <a:outerShdw blurRad="38100" dist="38100" dir="2700000" algn="tl">
                    <a:srgbClr val="000000">
                      <a:alpha val="43137"/>
                    </a:srgbClr>
                  </a:outerShdw>
                </a:effectLst>
              </a:rPr>
              <a:t>Signalized Intersection Safety Strategies</a:t>
            </a:r>
          </a:p>
        </p:txBody>
      </p:sp>
      <p:pic>
        <p:nvPicPr>
          <p:cNvPr id="4" name="Picture 3">
            <a:extLst>
              <a:ext uri="{FF2B5EF4-FFF2-40B4-BE49-F238E27FC236}">
                <a16:creationId xmlns:a16="http://schemas.microsoft.com/office/drawing/2014/main" id="{A2131E8B-8E8B-4695-AEA4-A96C7C9EDC34}"/>
              </a:ext>
            </a:extLst>
          </p:cNvPr>
          <p:cNvPicPr>
            <a:picLocks noChangeAspect="1"/>
          </p:cNvPicPr>
          <p:nvPr/>
        </p:nvPicPr>
        <p:blipFill>
          <a:blip r:embed="rId3"/>
          <a:stretch>
            <a:fillRect/>
          </a:stretch>
        </p:blipFill>
        <p:spPr>
          <a:xfrm>
            <a:off x="6305072" y="0"/>
            <a:ext cx="5296856" cy="6858000"/>
          </a:xfrm>
          <a:prstGeom prst="rect">
            <a:avLst/>
          </a:prstGeom>
        </p:spPr>
      </p:pic>
      <p:sp>
        <p:nvSpPr>
          <p:cNvPr id="5" name="Slide Number Placeholder 4">
            <a:extLst>
              <a:ext uri="{FF2B5EF4-FFF2-40B4-BE49-F238E27FC236}">
                <a16:creationId xmlns:a16="http://schemas.microsoft.com/office/drawing/2014/main" id="{4C63BFD7-45CF-4C47-BC4E-9F11B5F339FF}"/>
              </a:ext>
            </a:extLst>
          </p:cNvPr>
          <p:cNvSpPr>
            <a:spLocks noGrp="1"/>
          </p:cNvSpPr>
          <p:nvPr>
            <p:ph type="sldNum" sz="quarter" idx="12"/>
          </p:nvPr>
        </p:nvSpPr>
        <p:spPr/>
        <p:txBody>
          <a:bodyPr/>
          <a:lstStyle/>
          <a:p>
            <a:fld id="{401CF334-2D5C-4859-84A6-CA7E6E43FAEB}" type="slidenum">
              <a:rPr lang="en-US" smtClean="0"/>
              <a:t>74</a:t>
            </a:fld>
            <a:endParaRPr lang="en-US" dirty="0"/>
          </a:p>
        </p:txBody>
      </p:sp>
    </p:spTree>
    <p:extLst>
      <p:ext uri="{BB962C8B-B14F-4D97-AF65-F5344CB8AC3E}">
        <p14:creationId xmlns:p14="http://schemas.microsoft.com/office/powerpoint/2010/main" val="1286074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29B4B-72E7-4936-B6CB-22C4B89B1E7B}"/>
              </a:ext>
            </a:extLst>
          </p:cNvPr>
          <p:cNvSpPr>
            <a:spLocks noGrp="1"/>
          </p:cNvSpPr>
          <p:nvPr>
            <p:ph type="title"/>
          </p:nvPr>
        </p:nvSpPr>
        <p:spPr/>
        <p:txBody>
          <a:bodyPr>
            <a:normAutofit/>
          </a:bodyPr>
          <a:lstStyle/>
          <a:p>
            <a:endParaRPr lang="en-US"/>
          </a:p>
        </p:txBody>
      </p:sp>
      <p:sp>
        <p:nvSpPr>
          <p:cNvPr id="3" name="Content Placeholder 2">
            <a:extLst>
              <a:ext uri="{FF2B5EF4-FFF2-40B4-BE49-F238E27FC236}">
                <a16:creationId xmlns:a16="http://schemas.microsoft.com/office/drawing/2014/main" id="{1A7778C7-892B-43E3-9040-8F782295C19B}"/>
              </a:ext>
            </a:extLst>
          </p:cNvPr>
          <p:cNvSpPr>
            <a:spLocks noGrp="1"/>
          </p:cNvSpPr>
          <p:nvPr>
            <p:ph idx="1"/>
          </p:nvPr>
        </p:nvSpPr>
        <p:spPr/>
        <p:txBody>
          <a:bodyPr/>
          <a:lstStyle/>
          <a:p>
            <a:pPr marL="0" indent="0">
              <a:lnSpc>
                <a:spcPct val="110000"/>
              </a:lnSpc>
              <a:buNone/>
            </a:pPr>
            <a:endParaRPr lang="en-US" dirty="0"/>
          </a:p>
        </p:txBody>
      </p:sp>
      <p:pic>
        <p:nvPicPr>
          <p:cNvPr id="5" name="Picture 4">
            <a:extLst>
              <a:ext uri="{FF2B5EF4-FFF2-40B4-BE49-F238E27FC236}">
                <a16:creationId xmlns:a16="http://schemas.microsoft.com/office/drawing/2014/main" id="{4A205A4D-0E58-4F98-8396-BAEDB60A3D1D}"/>
              </a:ext>
            </a:extLst>
          </p:cNvPr>
          <p:cNvPicPr>
            <a:picLocks noChangeAspect="1"/>
          </p:cNvPicPr>
          <p:nvPr/>
        </p:nvPicPr>
        <p:blipFill>
          <a:blip r:embed="rId2"/>
          <a:stretch>
            <a:fillRect/>
          </a:stretch>
        </p:blipFill>
        <p:spPr>
          <a:xfrm>
            <a:off x="788673" y="0"/>
            <a:ext cx="10614653" cy="6858000"/>
          </a:xfrm>
          <a:prstGeom prst="rect">
            <a:avLst/>
          </a:prstGeom>
        </p:spPr>
      </p:pic>
      <p:sp>
        <p:nvSpPr>
          <p:cNvPr id="4" name="Slide Number Placeholder 3">
            <a:extLst>
              <a:ext uri="{FF2B5EF4-FFF2-40B4-BE49-F238E27FC236}">
                <a16:creationId xmlns:a16="http://schemas.microsoft.com/office/drawing/2014/main" id="{D9A25B1F-CC11-477B-9EDD-1D9B53C64B75}"/>
              </a:ext>
            </a:extLst>
          </p:cNvPr>
          <p:cNvSpPr>
            <a:spLocks noGrp="1"/>
          </p:cNvSpPr>
          <p:nvPr>
            <p:ph type="sldNum" sz="quarter" idx="12"/>
          </p:nvPr>
        </p:nvSpPr>
        <p:spPr/>
        <p:txBody>
          <a:bodyPr/>
          <a:lstStyle/>
          <a:p>
            <a:fld id="{401CF334-2D5C-4859-84A6-CA7E6E43FAEB}" type="slidenum">
              <a:rPr lang="en-US" smtClean="0"/>
              <a:t>75</a:t>
            </a:fld>
            <a:endParaRPr lang="en-US" dirty="0"/>
          </a:p>
        </p:txBody>
      </p:sp>
    </p:spTree>
    <p:extLst>
      <p:ext uri="{BB962C8B-B14F-4D97-AF65-F5344CB8AC3E}">
        <p14:creationId xmlns:p14="http://schemas.microsoft.com/office/powerpoint/2010/main" val="3468648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29B4B-72E7-4936-B6CB-22C4B89B1E7B}"/>
              </a:ext>
            </a:extLst>
          </p:cNvPr>
          <p:cNvSpPr>
            <a:spLocks noGrp="1"/>
          </p:cNvSpPr>
          <p:nvPr>
            <p:ph type="title"/>
          </p:nvPr>
        </p:nvSpPr>
        <p:spPr/>
        <p:txBody>
          <a:bodyPr>
            <a:normAutofit/>
          </a:bodyPr>
          <a:lstStyle/>
          <a:p>
            <a:endParaRPr lang="en-US"/>
          </a:p>
        </p:txBody>
      </p:sp>
      <p:sp>
        <p:nvSpPr>
          <p:cNvPr id="3" name="Content Placeholder 2">
            <a:extLst>
              <a:ext uri="{FF2B5EF4-FFF2-40B4-BE49-F238E27FC236}">
                <a16:creationId xmlns:a16="http://schemas.microsoft.com/office/drawing/2014/main" id="{1A7778C7-892B-43E3-9040-8F782295C19B}"/>
              </a:ext>
            </a:extLst>
          </p:cNvPr>
          <p:cNvSpPr>
            <a:spLocks noGrp="1"/>
          </p:cNvSpPr>
          <p:nvPr>
            <p:ph idx="1"/>
          </p:nvPr>
        </p:nvSpPr>
        <p:spPr/>
        <p:txBody>
          <a:bodyPr/>
          <a:lstStyle/>
          <a:p>
            <a:pPr marL="0" indent="0">
              <a:lnSpc>
                <a:spcPct val="110000"/>
              </a:lnSpc>
              <a:buNone/>
            </a:pPr>
            <a:endParaRPr lang="en-US" dirty="0"/>
          </a:p>
        </p:txBody>
      </p:sp>
      <p:pic>
        <p:nvPicPr>
          <p:cNvPr id="5" name="Picture 4">
            <a:extLst>
              <a:ext uri="{FF2B5EF4-FFF2-40B4-BE49-F238E27FC236}">
                <a16:creationId xmlns:a16="http://schemas.microsoft.com/office/drawing/2014/main" id="{F0759E31-A64C-450E-966D-9C7DB96C2D9A}"/>
              </a:ext>
            </a:extLst>
          </p:cNvPr>
          <p:cNvPicPr>
            <a:picLocks noChangeAspect="1"/>
          </p:cNvPicPr>
          <p:nvPr/>
        </p:nvPicPr>
        <p:blipFill>
          <a:blip r:embed="rId2"/>
          <a:stretch>
            <a:fillRect/>
          </a:stretch>
        </p:blipFill>
        <p:spPr>
          <a:xfrm>
            <a:off x="776487" y="0"/>
            <a:ext cx="10639026" cy="6858000"/>
          </a:xfrm>
          <a:prstGeom prst="rect">
            <a:avLst/>
          </a:prstGeom>
        </p:spPr>
      </p:pic>
      <p:sp>
        <p:nvSpPr>
          <p:cNvPr id="4" name="Slide Number Placeholder 3">
            <a:extLst>
              <a:ext uri="{FF2B5EF4-FFF2-40B4-BE49-F238E27FC236}">
                <a16:creationId xmlns:a16="http://schemas.microsoft.com/office/drawing/2014/main" id="{082399DD-E848-44D7-9AE1-B813C0D6A5CF}"/>
              </a:ext>
            </a:extLst>
          </p:cNvPr>
          <p:cNvSpPr>
            <a:spLocks noGrp="1"/>
          </p:cNvSpPr>
          <p:nvPr>
            <p:ph type="sldNum" sz="quarter" idx="12"/>
          </p:nvPr>
        </p:nvSpPr>
        <p:spPr/>
        <p:txBody>
          <a:bodyPr/>
          <a:lstStyle/>
          <a:p>
            <a:fld id="{401CF334-2D5C-4859-84A6-CA7E6E43FAEB}" type="slidenum">
              <a:rPr lang="en-US" smtClean="0"/>
              <a:t>76</a:t>
            </a:fld>
            <a:endParaRPr lang="en-US" dirty="0"/>
          </a:p>
        </p:txBody>
      </p:sp>
    </p:spTree>
    <p:extLst>
      <p:ext uri="{BB962C8B-B14F-4D97-AF65-F5344CB8AC3E}">
        <p14:creationId xmlns:p14="http://schemas.microsoft.com/office/powerpoint/2010/main" val="832966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42EEE-9D1C-4D33-B5A0-B1A0493242D8}"/>
              </a:ext>
            </a:extLst>
          </p:cNvPr>
          <p:cNvSpPr>
            <a:spLocks noGrp="1"/>
          </p:cNvSpPr>
          <p:nvPr>
            <p:ph type="title"/>
          </p:nvPr>
        </p:nvSpPr>
        <p:spPr/>
        <p:txBody>
          <a:bodyPr>
            <a:normAutofit/>
          </a:bodyPr>
          <a:lstStyle/>
          <a:p>
            <a:pPr algn="ctr"/>
            <a:r>
              <a:rPr lang="en-US" dirty="0"/>
              <a:t>Questions?</a:t>
            </a:r>
          </a:p>
        </p:txBody>
      </p:sp>
      <p:sp>
        <p:nvSpPr>
          <p:cNvPr id="3" name="Content Placeholder 2">
            <a:extLst>
              <a:ext uri="{FF2B5EF4-FFF2-40B4-BE49-F238E27FC236}">
                <a16:creationId xmlns:a16="http://schemas.microsoft.com/office/drawing/2014/main" id="{BABD520E-2544-4886-A8AE-4BA5685B0F3E}"/>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FD0D382B-9CC0-4FA2-84B4-21AABD97871E}"/>
              </a:ext>
            </a:extLst>
          </p:cNvPr>
          <p:cNvPicPr>
            <a:picLocks noChangeAspect="1"/>
          </p:cNvPicPr>
          <p:nvPr/>
        </p:nvPicPr>
        <p:blipFill>
          <a:blip r:embed="rId2"/>
          <a:stretch>
            <a:fillRect/>
          </a:stretch>
        </p:blipFill>
        <p:spPr>
          <a:xfrm>
            <a:off x="3629954" y="1180615"/>
            <a:ext cx="4932091" cy="4925995"/>
          </a:xfrm>
          <a:prstGeom prst="rect">
            <a:avLst/>
          </a:prstGeom>
        </p:spPr>
      </p:pic>
      <p:sp>
        <p:nvSpPr>
          <p:cNvPr id="5" name="Slide Number Placeholder 4">
            <a:extLst>
              <a:ext uri="{FF2B5EF4-FFF2-40B4-BE49-F238E27FC236}">
                <a16:creationId xmlns:a16="http://schemas.microsoft.com/office/drawing/2014/main" id="{9A7CFEBF-0CDA-43E2-9989-93B2A586B48A}"/>
              </a:ext>
            </a:extLst>
          </p:cNvPr>
          <p:cNvSpPr>
            <a:spLocks noGrp="1"/>
          </p:cNvSpPr>
          <p:nvPr>
            <p:ph type="sldNum" sz="quarter" idx="12"/>
          </p:nvPr>
        </p:nvSpPr>
        <p:spPr/>
        <p:txBody>
          <a:bodyPr/>
          <a:lstStyle/>
          <a:p>
            <a:fld id="{401CF334-2D5C-4859-84A6-CA7E6E43FAEB}" type="slidenum">
              <a:rPr lang="en-US" smtClean="0"/>
              <a:t>77</a:t>
            </a:fld>
            <a:endParaRPr lang="en-US" dirty="0"/>
          </a:p>
        </p:txBody>
      </p:sp>
    </p:spTree>
    <p:extLst>
      <p:ext uri="{BB962C8B-B14F-4D97-AF65-F5344CB8AC3E}">
        <p14:creationId xmlns:p14="http://schemas.microsoft.com/office/powerpoint/2010/main" val="3273461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6BB27-22A8-4850-A513-B1256B71577F}"/>
              </a:ext>
            </a:extLst>
          </p:cNvPr>
          <p:cNvSpPr>
            <a:spLocks noGrp="1"/>
          </p:cNvSpPr>
          <p:nvPr>
            <p:ph type="title"/>
          </p:nvPr>
        </p:nvSpPr>
        <p:spPr/>
        <p:txBody>
          <a:bodyPr>
            <a:normAutofit/>
          </a:bodyPr>
          <a:lstStyle/>
          <a:p>
            <a:endParaRPr lang="en-US"/>
          </a:p>
        </p:txBody>
      </p:sp>
      <p:sp>
        <p:nvSpPr>
          <p:cNvPr id="3" name="Content Placeholder 2">
            <a:extLst>
              <a:ext uri="{FF2B5EF4-FFF2-40B4-BE49-F238E27FC236}">
                <a16:creationId xmlns:a16="http://schemas.microsoft.com/office/drawing/2014/main" id="{BE662992-B048-4904-A708-F6D236C6B224}"/>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08195FD6-D2BB-49E0-986C-358C186B4E41}"/>
              </a:ext>
            </a:extLst>
          </p:cNvPr>
          <p:cNvPicPr>
            <a:picLocks noChangeAspect="1"/>
          </p:cNvPicPr>
          <p:nvPr/>
        </p:nvPicPr>
        <p:blipFill>
          <a:blip r:embed="rId2"/>
          <a:stretch>
            <a:fillRect/>
          </a:stretch>
        </p:blipFill>
        <p:spPr>
          <a:xfrm>
            <a:off x="367469" y="437993"/>
            <a:ext cx="11534033" cy="5618853"/>
          </a:xfrm>
          <a:prstGeom prst="rect">
            <a:avLst/>
          </a:prstGeom>
        </p:spPr>
      </p:pic>
      <p:sp>
        <p:nvSpPr>
          <p:cNvPr id="4" name="Slide Number Placeholder 3">
            <a:extLst>
              <a:ext uri="{FF2B5EF4-FFF2-40B4-BE49-F238E27FC236}">
                <a16:creationId xmlns:a16="http://schemas.microsoft.com/office/drawing/2014/main" id="{D9E36553-955D-404C-9F2E-56197B928F1F}"/>
              </a:ext>
            </a:extLst>
          </p:cNvPr>
          <p:cNvSpPr>
            <a:spLocks noGrp="1"/>
          </p:cNvSpPr>
          <p:nvPr>
            <p:ph type="sldNum" sz="quarter" idx="12"/>
          </p:nvPr>
        </p:nvSpPr>
        <p:spPr/>
        <p:txBody>
          <a:bodyPr/>
          <a:lstStyle/>
          <a:p>
            <a:fld id="{401CF334-2D5C-4859-84A6-CA7E6E43FAEB}" type="slidenum">
              <a:rPr lang="en-US" smtClean="0"/>
              <a:t>8</a:t>
            </a:fld>
            <a:endParaRPr lang="en-US" dirty="0"/>
          </a:p>
        </p:txBody>
      </p:sp>
    </p:spTree>
    <p:extLst>
      <p:ext uri="{BB962C8B-B14F-4D97-AF65-F5344CB8AC3E}">
        <p14:creationId xmlns:p14="http://schemas.microsoft.com/office/powerpoint/2010/main" val="2735142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30612-1D43-4E7F-8A2A-3F947B6277A8}"/>
              </a:ext>
            </a:extLst>
          </p:cNvPr>
          <p:cNvSpPr>
            <a:spLocks noGrp="1"/>
          </p:cNvSpPr>
          <p:nvPr>
            <p:ph type="title"/>
          </p:nvPr>
        </p:nvSpPr>
        <p:spPr>
          <a:xfrm>
            <a:off x="609600" y="325869"/>
            <a:ext cx="10972800" cy="1066800"/>
          </a:xfrm>
        </p:spPr>
        <p:txBody>
          <a:bodyPr>
            <a:normAutofit/>
          </a:bodyPr>
          <a:lstStyle/>
          <a:p>
            <a:r>
              <a:rPr lang="en-US" sz="4400" b="1" dirty="0">
                <a:effectLst>
                  <a:outerShdw blurRad="38100" dist="38100" dir="2700000" algn="tl">
                    <a:srgbClr val="000000">
                      <a:alpha val="43137"/>
                    </a:srgbClr>
                  </a:outerShdw>
                </a:effectLst>
              </a:rPr>
              <a:t>Objectives of This Emphasis Area</a:t>
            </a:r>
          </a:p>
        </p:txBody>
      </p:sp>
      <p:sp>
        <p:nvSpPr>
          <p:cNvPr id="3" name="Content Placeholder 2">
            <a:extLst>
              <a:ext uri="{FF2B5EF4-FFF2-40B4-BE49-F238E27FC236}">
                <a16:creationId xmlns:a16="http://schemas.microsoft.com/office/drawing/2014/main" id="{6DF5403C-083B-4E65-B783-6C00C5F8E13C}"/>
              </a:ext>
            </a:extLst>
          </p:cNvPr>
          <p:cNvSpPr>
            <a:spLocks noGrp="1"/>
          </p:cNvSpPr>
          <p:nvPr>
            <p:ph idx="1"/>
          </p:nvPr>
        </p:nvSpPr>
        <p:spPr>
          <a:xfrm>
            <a:off x="609600" y="1206230"/>
            <a:ext cx="10972800" cy="5368306"/>
          </a:xfrm>
        </p:spPr>
        <p:txBody>
          <a:bodyPr>
            <a:normAutofit lnSpcReduction="10000"/>
          </a:bodyPr>
          <a:lstStyle/>
          <a:p>
            <a:pPr>
              <a:spcBef>
                <a:spcPts val="1200"/>
              </a:spcBef>
            </a:pPr>
            <a:r>
              <a:rPr lang="en-US" sz="3200" dirty="0"/>
              <a:t>Reduce frequency and severity of intersection conflicts through traffic control and operational improvements</a:t>
            </a:r>
          </a:p>
          <a:p>
            <a:pPr>
              <a:spcBef>
                <a:spcPts val="1200"/>
              </a:spcBef>
            </a:pPr>
            <a:r>
              <a:rPr lang="en-US" sz="3200" dirty="0"/>
              <a:t>Reduce frequency and severity of intersection conflicts through geometric improvements</a:t>
            </a:r>
          </a:p>
          <a:p>
            <a:pPr>
              <a:spcBef>
                <a:spcPts val="1200"/>
              </a:spcBef>
            </a:pPr>
            <a:r>
              <a:rPr lang="en-US" sz="3200" dirty="0"/>
              <a:t>Improve sight distance at signalized intersections</a:t>
            </a:r>
          </a:p>
          <a:p>
            <a:pPr>
              <a:spcBef>
                <a:spcPts val="1200"/>
              </a:spcBef>
            </a:pPr>
            <a:r>
              <a:rPr lang="en-US" sz="3200" dirty="0"/>
              <a:t>Improve driver awareness of intersections and signal control</a:t>
            </a:r>
          </a:p>
          <a:p>
            <a:pPr>
              <a:spcBef>
                <a:spcPts val="1200"/>
              </a:spcBef>
            </a:pPr>
            <a:r>
              <a:rPr lang="en-US" sz="3200" dirty="0"/>
              <a:t>Improve driver compliance with traffic control devices</a:t>
            </a:r>
          </a:p>
          <a:p>
            <a:pPr>
              <a:spcBef>
                <a:spcPts val="1200"/>
              </a:spcBef>
            </a:pPr>
            <a:r>
              <a:rPr lang="en-US" sz="3200" dirty="0"/>
              <a:t>Improve access management near signalized intersections</a:t>
            </a:r>
          </a:p>
          <a:p>
            <a:pPr>
              <a:spcBef>
                <a:spcPts val="1200"/>
              </a:spcBef>
            </a:pPr>
            <a:r>
              <a:rPr lang="en-US" sz="3200" dirty="0"/>
              <a:t>Improve safety through other infrastructure treatments</a:t>
            </a:r>
          </a:p>
        </p:txBody>
      </p:sp>
      <p:sp>
        <p:nvSpPr>
          <p:cNvPr id="4" name="Slide Number Placeholder 3">
            <a:extLst>
              <a:ext uri="{FF2B5EF4-FFF2-40B4-BE49-F238E27FC236}">
                <a16:creationId xmlns:a16="http://schemas.microsoft.com/office/drawing/2014/main" id="{F414B946-BB89-45CF-97A8-2CB4E422E0EE}"/>
              </a:ext>
            </a:extLst>
          </p:cNvPr>
          <p:cNvSpPr>
            <a:spLocks noGrp="1"/>
          </p:cNvSpPr>
          <p:nvPr>
            <p:ph type="sldNum" sz="quarter" idx="12"/>
          </p:nvPr>
        </p:nvSpPr>
        <p:spPr/>
        <p:txBody>
          <a:bodyPr/>
          <a:lstStyle/>
          <a:p>
            <a:fld id="{401CF334-2D5C-4859-84A6-CA7E6E43FAEB}" type="slidenum">
              <a:rPr lang="en-US" smtClean="0"/>
              <a:t>9</a:t>
            </a:fld>
            <a:endParaRPr lang="en-US" dirty="0"/>
          </a:p>
        </p:txBody>
      </p:sp>
    </p:spTree>
    <p:extLst>
      <p:ext uri="{BB962C8B-B14F-4D97-AF65-F5344CB8AC3E}">
        <p14:creationId xmlns:p14="http://schemas.microsoft.com/office/powerpoint/2010/main" val="3422511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raining presentation">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extLst>
    <a:ext uri="{05A4C25C-085E-4340-85A3-A5531E510DB2}">
      <thm15:themeFamily xmlns:thm15="http://schemas.microsoft.com/office/thememl/2012/main" name="Training presentation.potx" id="{7B9FCAFE-DDE5-4198-9987-54DFCAD80598}" vid="{6015A8B0-C387-4E39-945C-0F39E3EB10B6}"/>
    </a:ext>
  </a:extLst>
</a:theme>
</file>

<file path=ppt/theme/theme2.xml><?xml version="1.0" encoding="utf-8"?>
<a:theme xmlns:a="http://schemas.openxmlformats.org/drawingml/2006/main" name="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Calibri">
      <a:maj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Calibri">
      <a:maj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Training presentation</Template>
  <TotalTime>5228</TotalTime>
  <Words>4309</Words>
  <Application>Microsoft Office PowerPoint</Application>
  <PresentationFormat>Widescreen</PresentationFormat>
  <Paragraphs>392</Paragraphs>
  <Slides>77</Slides>
  <Notes>35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77</vt:i4>
      </vt:variant>
    </vt:vector>
  </HeadingPairs>
  <TitlesOfParts>
    <vt:vector size="83" baseType="lpstr">
      <vt:lpstr>Arial</vt:lpstr>
      <vt:lpstr>BookAntiqua</vt:lpstr>
      <vt:lpstr>Calibri</vt:lpstr>
      <vt:lpstr>Georgia</vt:lpstr>
      <vt:lpstr>Wingdings 2</vt:lpstr>
      <vt:lpstr>Training presentation</vt:lpstr>
      <vt:lpstr>District One Advanced Traffic Safety Academy</vt:lpstr>
      <vt:lpstr>Advanced Traffic Safety Academy</vt:lpstr>
      <vt:lpstr>Advanced Traffic Safety Academy</vt:lpstr>
      <vt:lpstr>Signalized Intersection Safety</vt:lpstr>
      <vt:lpstr>NCHRP 500 Series</vt:lpstr>
      <vt:lpstr>Fatal Crashes by relationship to junction</vt:lpstr>
      <vt:lpstr>2002 FARS Data: </vt:lpstr>
      <vt:lpstr>PowerPoint Presentation</vt:lpstr>
      <vt:lpstr>Objectives of This Emphasis Area</vt:lpstr>
      <vt:lpstr>PowerPoint Presentation</vt:lpstr>
      <vt:lpstr>PowerPoint Presentation</vt:lpstr>
      <vt:lpstr>PowerPoint Presentation</vt:lpstr>
      <vt:lpstr>PowerPoint Presentation</vt:lpstr>
      <vt:lpstr>Questions?</vt:lpstr>
      <vt:lpstr>Signalized Intersection Safety</vt:lpstr>
      <vt:lpstr>Category A – Reduce Frequency and Severity of Intersection Conflicts through Traffic Control Improvements</vt:lpstr>
      <vt:lpstr>A1 – Employ Multiphase Signal Operation </vt:lpstr>
      <vt:lpstr>A2: Optimize Clearance Intervals</vt:lpstr>
      <vt:lpstr>A3: Restrict or Eliminate Turning Maneuvers</vt:lpstr>
      <vt:lpstr>PowerPoint Presentation</vt:lpstr>
      <vt:lpstr>A3: Restrict or Eliminate Turning Maneuvers (cont.)</vt:lpstr>
      <vt:lpstr>A4: Employ Signal Coordination</vt:lpstr>
      <vt:lpstr>A5: Employ Emergency Vehicle Preemption</vt:lpstr>
      <vt:lpstr>A6: Improve Operation of Pedestrian and Bicycle Facilities</vt:lpstr>
      <vt:lpstr>A7: Remove Unwarranted Signal</vt:lpstr>
      <vt:lpstr>A7: Remove Unwarranted Signal</vt:lpstr>
      <vt:lpstr>PowerPoint Presentation</vt:lpstr>
      <vt:lpstr>Questions?</vt:lpstr>
      <vt:lpstr>Category B – Reduce Frequency and Severity of Intersection Conflicts through Geometric Improvements</vt:lpstr>
      <vt:lpstr>B1: Provide or Improve Left-Turn Channelization</vt:lpstr>
      <vt:lpstr>Offset Left-Turn Lanes</vt:lpstr>
      <vt:lpstr>Offset Left-Turn Lanes</vt:lpstr>
      <vt:lpstr>B1: Provide or Improve Left-Turn Channelization</vt:lpstr>
      <vt:lpstr>Delineation of Turning Path</vt:lpstr>
      <vt:lpstr>B2: Provide or Improve Right-Turn Channelization</vt:lpstr>
      <vt:lpstr>B3: Improve Geometry of Ped and Bike Facilities</vt:lpstr>
      <vt:lpstr>B3: Improve Geometry of Ped and Bike Facilities (cont.)</vt:lpstr>
      <vt:lpstr>B4: Revise Geometry of Complex Intersections</vt:lpstr>
      <vt:lpstr>Convert a 4-legged Intersection to Two T Intersections</vt:lpstr>
      <vt:lpstr>Convert a 4-legged Intersection to Two T Intersections</vt:lpstr>
      <vt:lpstr>B4: Revise Geometry of Complex Intersections</vt:lpstr>
      <vt:lpstr>B5: Construct Special Solutions</vt:lpstr>
      <vt:lpstr>Indirect Left Turns</vt:lpstr>
      <vt:lpstr>Indirect Left Turns</vt:lpstr>
      <vt:lpstr>B5: Construct Special Solutions</vt:lpstr>
      <vt:lpstr>Questions?</vt:lpstr>
      <vt:lpstr>Category C - Improve Sight Distance at Signalized Intersections</vt:lpstr>
      <vt:lpstr>C1: Clear Sight Triangles</vt:lpstr>
      <vt:lpstr>C2: Redesign Intersection Approaches</vt:lpstr>
      <vt:lpstr>Questions?</vt:lpstr>
      <vt:lpstr>Category D - Improve Driver Awareness of Intersections and Signal Control</vt:lpstr>
      <vt:lpstr>D1: Improve Visibility of Intersections on Approach(es)</vt:lpstr>
      <vt:lpstr>Improving Signing and Delineation</vt:lpstr>
      <vt:lpstr>D2: Improve Visibility of Signals and Signs at Intersections</vt:lpstr>
      <vt:lpstr>D2: Improve Visibility of Signals and Signs at Intersections</vt:lpstr>
      <vt:lpstr>Questions?</vt:lpstr>
      <vt:lpstr>Category E - Improve Driver Compliance with Traffic Control Devices</vt:lpstr>
      <vt:lpstr>E1: Provide Public Information and Education</vt:lpstr>
      <vt:lpstr>E2: Provide Targeted Conventional Enforcement of Traffic Laws</vt:lpstr>
      <vt:lpstr>E3: Implement Automated Enforcement of Red-Light Running</vt:lpstr>
      <vt:lpstr>E4: Implement Automated Enforcement of Approach Speeds</vt:lpstr>
      <vt:lpstr>E5: Control Speed on Approaches</vt:lpstr>
      <vt:lpstr>Questions?</vt:lpstr>
      <vt:lpstr>Category F - Improve Access Management near Signalized Intersections</vt:lpstr>
      <vt:lpstr>F1: Restrict Access to Properties Using Driveway Closures or Turn Restrictions</vt:lpstr>
      <vt:lpstr>F2: Restrict Cross-Median Access near Intersections</vt:lpstr>
      <vt:lpstr>Category G - Improve Safety through Other Infrastructure Treatments</vt:lpstr>
      <vt:lpstr>G1: Improve Drainage in Intersection and on Approaches</vt:lpstr>
      <vt:lpstr>G2: Provide Skid Resistance in Intersection and on Approaches</vt:lpstr>
      <vt:lpstr>G3: Coordinate Closely Spaced Signals near at-Grade Railroad Crossings</vt:lpstr>
      <vt:lpstr>G4: Relocate Signal Hardware out of Clear Zone</vt:lpstr>
      <vt:lpstr>G5: Restrict or Eliminate Parking on Intersection Approaches</vt:lpstr>
      <vt:lpstr>Questions?</vt:lpstr>
      <vt:lpstr>PowerPoint Presentation</vt:lpstr>
      <vt:lpstr>PowerPoint Presentation</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Training Presentation</dc:title>
  <dc:creator>Larry Hagen</dc:creator>
  <cp:lastModifiedBy>Larry Hagen</cp:lastModifiedBy>
  <cp:revision>113</cp:revision>
  <cp:lastPrinted>2020-07-17T13:21:21Z</cp:lastPrinted>
  <dcterms:created xsi:type="dcterms:W3CDTF">2018-06-06T14:28:18Z</dcterms:created>
  <dcterms:modified xsi:type="dcterms:W3CDTF">2021-08-16T19:24:59Z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ies>
</file>