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82"/>
  </p:notesMasterIdLst>
  <p:handoutMasterIdLst>
    <p:handoutMasterId r:id="rId83"/>
  </p:handoutMasterIdLst>
  <p:sldIdLst>
    <p:sldId id="257" r:id="rId2"/>
    <p:sldId id="1042" r:id="rId3"/>
    <p:sldId id="1050" r:id="rId4"/>
    <p:sldId id="1077" r:id="rId5"/>
    <p:sldId id="1099" r:id="rId6"/>
    <p:sldId id="1143" r:id="rId7"/>
    <p:sldId id="1152" r:id="rId8"/>
    <p:sldId id="1153" r:id="rId9"/>
    <p:sldId id="1187" r:id="rId10"/>
    <p:sldId id="1154" r:id="rId11"/>
    <p:sldId id="1160" r:id="rId12"/>
    <p:sldId id="1174" r:id="rId13"/>
    <p:sldId id="1175" r:id="rId14"/>
    <p:sldId id="1176" r:id="rId15"/>
    <p:sldId id="1188" r:id="rId16"/>
    <p:sldId id="1177" r:id="rId17"/>
    <p:sldId id="1178" r:id="rId18"/>
    <p:sldId id="1179" r:id="rId19"/>
    <p:sldId id="1180" r:id="rId20"/>
    <p:sldId id="583" r:id="rId21"/>
    <p:sldId id="1150" r:id="rId22"/>
    <p:sldId id="1190" r:id="rId23"/>
    <p:sldId id="1191" r:id="rId24"/>
    <p:sldId id="1200" r:id="rId25"/>
    <p:sldId id="1228" r:id="rId26"/>
    <p:sldId id="1229" r:id="rId27"/>
    <p:sldId id="1189" r:id="rId28"/>
    <p:sldId id="1201" r:id="rId29"/>
    <p:sldId id="1219" r:id="rId30"/>
    <p:sldId id="1230" r:id="rId31"/>
    <p:sldId id="1210" r:id="rId32"/>
    <p:sldId id="1192" r:id="rId33"/>
    <p:sldId id="1202" r:id="rId34"/>
    <p:sldId id="1232" r:id="rId35"/>
    <p:sldId id="1220" r:id="rId36"/>
    <p:sldId id="1162" r:id="rId37"/>
    <p:sldId id="1231" r:id="rId38"/>
    <p:sldId id="1211" r:id="rId39"/>
    <p:sldId id="1193" r:id="rId40"/>
    <p:sldId id="1203" r:id="rId41"/>
    <p:sldId id="1221" r:id="rId42"/>
    <p:sldId id="1233" r:id="rId43"/>
    <p:sldId id="1194" r:id="rId44"/>
    <p:sldId id="1222" r:id="rId45"/>
    <p:sldId id="1234" r:id="rId46"/>
    <p:sldId id="1204" r:id="rId47"/>
    <p:sldId id="1213" r:id="rId48"/>
    <p:sldId id="1195" r:id="rId49"/>
    <p:sldId id="1205" r:id="rId50"/>
    <p:sldId id="1223" r:id="rId51"/>
    <p:sldId id="1245" r:id="rId52"/>
    <p:sldId id="1235" r:id="rId53"/>
    <p:sldId id="1236" r:id="rId54"/>
    <p:sldId id="1224" r:id="rId55"/>
    <p:sldId id="1239" r:id="rId56"/>
    <p:sldId id="1237" r:id="rId57"/>
    <p:sldId id="1240" r:id="rId58"/>
    <p:sldId id="1214" r:id="rId59"/>
    <p:sldId id="1196" r:id="rId60"/>
    <p:sldId id="1206" r:id="rId61"/>
    <p:sldId id="1238" r:id="rId62"/>
    <p:sldId id="1241" r:id="rId63"/>
    <p:sldId id="1197" r:id="rId64"/>
    <p:sldId id="1207" r:id="rId65"/>
    <p:sldId id="1225" r:id="rId66"/>
    <p:sldId id="1242" r:id="rId67"/>
    <p:sldId id="1216" r:id="rId68"/>
    <p:sldId id="1198" r:id="rId69"/>
    <p:sldId id="1226" r:id="rId70"/>
    <p:sldId id="1208" r:id="rId71"/>
    <p:sldId id="1243" r:id="rId72"/>
    <p:sldId id="1199" r:id="rId73"/>
    <p:sldId id="1209" r:id="rId74"/>
    <p:sldId id="1244" r:id="rId75"/>
    <p:sldId id="1227" r:id="rId76"/>
    <p:sldId id="1218" r:id="rId77"/>
    <p:sldId id="1151" r:id="rId78"/>
    <p:sldId id="1052" r:id="rId79"/>
    <p:sldId id="1053" r:id="rId80"/>
    <p:sldId id="124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ry Hagen" initials="LH" lastIdx="1" clrIdx="0">
    <p:extLst>
      <p:ext uri="{19B8F6BF-5375-455C-9EA6-DF929625EA0E}">
        <p15:presenceInfo xmlns:p15="http://schemas.microsoft.com/office/powerpoint/2012/main" userId="edb8e840a6f4da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E6E6E6"/>
    <a:srgbClr val="455F51"/>
    <a:srgbClr val="B9B9B9"/>
    <a:srgbClr val="F5B06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6" autoAdjust="0"/>
    <p:restoredTop sz="89911" autoAdjust="0"/>
  </p:normalViewPr>
  <p:slideViewPr>
    <p:cSldViewPr snapToGrid="0">
      <p:cViewPr varScale="1">
        <p:scale>
          <a:sx n="94" d="100"/>
          <a:sy n="94" d="100"/>
        </p:scale>
        <p:origin x="84" y="252"/>
      </p:cViewPr>
      <p:guideLst>
        <p:guide orient="horz" pos="2160"/>
        <p:guide pos="3840"/>
        <p:guide pos="7296"/>
        <p:guide orient="horz" pos="4128"/>
      </p:guideLst>
    </p:cSldViewPr>
  </p:slideViewPr>
  <p:notesTextViewPr>
    <p:cViewPr>
      <p:scale>
        <a:sx n="3" d="2"/>
        <a:sy n="3" d="2"/>
      </p:scale>
      <p:origin x="0" y="0"/>
    </p:cViewPr>
  </p:notesText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796EA6-6F25-4F19-87BA-7ADCC16DAEFF}" type="datetimeFigureOut">
              <a:rPr lang="en-US" smtClean="0"/>
              <a:t>8/16/2021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E50CC-F33A-4EF4-9F12-93EC4A21A0CF}" type="slidenum">
              <a:rPr lang="en-US" smtClean="0"/>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C172E-A8B5-46F6-B05C-DFA3E2E0F207}" type="datetimeFigureOut">
              <a:rPr lang="en-US" smtClean="0"/>
              <a:t>8/16/2021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74CE4-FBD8-4481-AEFB-CA53E599A745}" type="slidenum">
              <a:rPr lang="en-US" smtClean="0"/>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1</a:t>
            </a:fld>
            <a:endParaRPr lang="en-US" dirty="0"/>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D</a:t>
            </a:r>
          </a:p>
        </p:txBody>
      </p:sp>
      <p:sp>
        <p:nvSpPr>
          <p:cNvPr id="4" name="Slide Number Placeholder 3"/>
          <p:cNvSpPr>
            <a:spLocks noGrp="1"/>
          </p:cNvSpPr>
          <p:nvPr>
            <p:ph type="sldNum" sz="quarter" idx="5"/>
          </p:nvPr>
        </p:nvSpPr>
        <p:spPr/>
        <p:txBody>
          <a:bodyPr/>
          <a:lstStyle/>
          <a:p>
            <a:fld id="{08E15324-D2CF-4AB0-8827-A9A9A908A13A}" type="slidenum">
              <a:rPr lang="en-US" smtClean="0"/>
              <a:t>13</a:t>
            </a:fld>
            <a:endParaRPr lang="en-US"/>
          </a:p>
        </p:txBody>
      </p:sp>
      <p:sp>
        <p:nvSpPr>
          <p:cNvPr id="5" name="Footer Placeholder 4">
            <a:extLst>
              <a:ext uri="{FF2B5EF4-FFF2-40B4-BE49-F238E27FC236}">
                <a16:creationId xmlns:a16="http://schemas.microsoft.com/office/drawing/2014/main" id="{9D053F1E-6349-4534-9D2C-4BA59A52EF3A}"/>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3283051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E</a:t>
            </a:r>
          </a:p>
          <a:p>
            <a:endParaRPr lang="en-US" dirty="0"/>
          </a:p>
          <a:p>
            <a:r>
              <a:rPr lang="en-US" dirty="0"/>
              <a:t>Continues on next slide</a:t>
            </a:r>
          </a:p>
        </p:txBody>
      </p:sp>
      <p:sp>
        <p:nvSpPr>
          <p:cNvPr id="4" name="Slide Number Placeholder 3"/>
          <p:cNvSpPr>
            <a:spLocks noGrp="1"/>
          </p:cNvSpPr>
          <p:nvPr>
            <p:ph type="sldNum" sz="quarter" idx="5"/>
          </p:nvPr>
        </p:nvSpPr>
        <p:spPr/>
        <p:txBody>
          <a:bodyPr/>
          <a:lstStyle/>
          <a:p>
            <a:fld id="{08E15324-D2CF-4AB0-8827-A9A9A908A13A}" type="slidenum">
              <a:rPr lang="en-US" smtClean="0"/>
              <a:t>14</a:t>
            </a:fld>
            <a:endParaRPr lang="en-US"/>
          </a:p>
        </p:txBody>
      </p:sp>
      <p:sp>
        <p:nvSpPr>
          <p:cNvPr id="5" name="Footer Placeholder 4">
            <a:extLst>
              <a:ext uri="{FF2B5EF4-FFF2-40B4-BE49-F238E27FC236}">
                <a16:creationId xmlns:a16="http://schemas.microsoft.com/office/drawing/2014/main" id="{30E53A71-4879-4B36-8FB0-A976BFB60EF6}"/>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1970214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F</a:t>
            </a:r>
          </a:p>
        </p:txBody>
      </p:sp>
      <p:sp>
        <p:nvSpPr>
          <p:cNvPr id="4" name="Slide Number Placeholder 3"/>
          <p:cNvSpPr>
            <a:spLocks noGrp="1"/>
          </p:cNvSpPr>
          <p:nvPr>
            <p:ph type="sldNum" sz="quarter" idx="5"/>
          </p:nvPr>
        </p:nvSpPr>
        <p:spPr/>
        <p:txBody>
          <a:bodyPr/>
          <a:lstStyle/>
          <a:p>
            <a:fld id="{08E15324-D2CF-4AB0-8827-A9A9A908A13A}" type="slidenum">
              <a:rPr lang="en-US" smtClean="0"/>
              <a:t>16</a:t>
            </a:fld>
            <a:endParaRPr lang="en-US"/>
          </a:p>
        </p:txBody>
      </p:sp>
      <p:sp>
        <p:nvSpPr>
          <p:cNvPr id="5" name="Footer Placeholder 4">
            <a:extLst>
              <a:ext uri="{FF2B5EF4-FFF2-40B4-BE49-F238E27FC236}">
                <a16:creationId xmlns:a16="http://schemas.microsoft.com/office/drawing/2014/main" id="{ABD55C38-DAF6-4161-A393-76023C706215}"/>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896356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G</a:t>
            </a:r>
          </a:p>
        </p:txBody>
      </p:sp>
      <p:sp>
        <p:nvSpPr>
          <p:cNvPr id="4" name="Slide Number Placeholder 3"/>
          <p:cNvSpPr>
            <a:spLocks noGrp="1"/>
          </p:cNvSpPr>
          <p:nvPr>
            <p:ph type="sldNum" sz="quarter" idx="5"/>
          </p:nvPr>
        </p:nvSpPr>
        <p:spPr/>
        <p:txBody>
          <a:bodyPr/>
          <a:lstStyle/>
          <a:p>
            <a:fld id="{08E15324-D2CF-4AB0-8827-A9A9A908A13A}" type="slidenum">
              <a:rPr lang="en-US" smtClean="0"/>
              <a:t>17</a:t>
            </a:fld>
            <a:endParaRPr lang="en-US"/>
          </a:p>
        </p:txBody>
      </p:sp>
      <p:sp>
        <p:nvSpPr>
          <p:cNvPr id="5" name="Footer Placeholder 4">
            <a:extLst>
              <a:ext uri="{FF2B5EF4-FFF2-40B4-BE49-F238E27FC236}">
                <a16:creationId xmlns:a16="http://schemas.microsoft.com/office/drawing/2014/main" id="{3664D5EC-B47E-402D-BE35-B815F88D59AA}"/>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104666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H</a:t>
            </a:r>
          </a:p>
        </p:txBody>
      </p:sp>
      <p:sp>
        <p:nvSpPr>
          <p:cNvPr id="4" name="Slide Number Placeholder 3"/>
          <p:cNvSpPr>
            <a:spLocks noGrp="1"/>
          </p:cNvSpPr>
          <p:nvPr>
            <p:ph type="sldNum" sz="quarter" idx="5"/>
          </p:nvPr>
        </p:nvSpPr>
        <p:spPr/>
        <p:txBody>
          <a:bodyPr/>
          <a:lstStyle/>
          <a:p>
            <a:fld id="{08E15324-D2CF-4AB0-8827-A9A9A908A13A}" type="slidenum">
              <a:rPr lang="en-US" smtClean="0"/>
              <a:t>18</a:t>
            </a:fld>
            <a:endParaRPr lang="en-US"/>
          </a:p>
        </p:txBody>
      </p:sp>
      <p:sp>
        <p:nvSpPr>
          <p:cNvPr id="5" name="Footer Placeholder 4">
            <a:extLst>
              <a:ext uri="{FF2B5EF4-FFF2-40B4-BE49-F238E27FC236}">
                <a16:creationId xmlns:a16="http://schemas.microsoft.com/office/drawing/2014/main" id="{B20E24A3-360F-4E6F-83CD-A36742F753EA}"/>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940314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I</a:t>
            </a:r>
          </a:p>
        </p:txBody>
      </p:sp>
      <p:sp>
        <p:nvSpPr>
          <p:cNvPr id="4" name="Slide Number Placeholder 3"/>
          <p:cNvSpPr>
            <a:spLocks noGrp="1"/>
          </p:cNvSpPr>
          <p:nvPr>
            <p:ph type="sldNum" sz="quarter" idx="5"/>
          </p:nvPr>
        </p:nvSpPr>
        <p:spPr/>
        <p:txBody>
          <a:bodyPr/>
          <a:lstStyle/>
          <a:p>
            <a:fld id="{08E15324-D2CF-4AB0-8827-A9A9A908A13A}" type="slidenum">
              <a:rPr lang="en-US" smtClean="0"/>
              <a:t>19</a:t>
            </a:fld>
            <a:endParaRPr lang="en-US"/>
          </a:p>
        </p:txBody>
      </p:sp>
      <p:sp>
        <p:nvSpPr>
          <p:cNvPr id="5" name="Footer Placeholder 4">
            <a:extLst>
              <a:ext uri="{FF2B5EF4-FFF2-40B4-BE49-F238E27FC236}">
                <a16:creationId xmlns:a16="http://schemas.microsoft.com/office/drawing/2014/main" id="{EAD96178-56EE-4F48-8C07-0D56377B9EA4}"/>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3247315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that the manner of collision is typically a collision with a motor vehicle in transport. </a:t>
            </a:r>
          </a:p>
        </p:txBody>
      </p:sp>
      <p:sp>
        <p:nvSpPr>
          <p:cNvPr id="4" name="Slide Number Placeholder 3"/>
          <p:cNvSpPr>
            <a:spLocks noGrp="1"/>
          </p:cNvSpPr>
          <p:nvPr>
            <p:ph type="sldNum" sz="quarter" idx="5"/>
          </p:nvPr>
        </p:nvSpPr>
        <p:spPr/>
        <p:txBody>
          <a:bodyPr/>
          <a:lstStyle/>
          <a:p>
            <a:fld id="{08E15324-D2CF-4AB0-8827-A9A9A908A13A}" type="slidenum">
              <a:rPr lang="en-US" smtClean="0"/>
              <a:t>22</a:t>
            </a:fld>
            <a:endParaRPr lang="en-US"/>
          </a:p>
        </p:txBody>
      </p:sp>
      <p:sp>
        <p:nvSpPr>
          <p:cNvPr id="5" name="Footer Placeholder 4">
            <a:extLst>
              <a:ext uri="{FF2B5EF4-FFF2-40B4-BE49-F238E27FC236}">
                <a16:creationId xmlns:a16="http://schemas.microsoft.com/office/drawing/2014/main" id="{5F6DA7EA-5031-4EAB-82E1-A0ECA87C18A2}"/>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3660675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showing them all] Of these attributes, only geometric design and traffic control features (the first bullet) are under the direct control of highway agencies.</a:t>
            </a:r>
          </a:p>
        </p:txBody>
      </p:sp>
      <p:sp>
        <p:nvSpPr>
          <p:cNvPr id="4" name="Slide Number Placeholder 3"/>
          <p:cNvSpPr>
            <a:spLocks noGrp="1"/>
          </p:cNvSpPr>
          <p:nvPr>
            <p:ph type="sldNum" sz="quarter" idx="5"/>
          </p:nvPr>
        </p:nvSpPr>
        <p:spPr/>
        <p:txBody>
          <a:bodyPr/>
          <a:lstStyle/>
          <a:p>
            <a:fld id="{08E15324-D2CF-4AB0-8827-A9A9A908A13A}" type="slidenum">
              <a:rPr lang="en-US" smtClean="0"/>
              <a:t>23</a:t>
            </a:fld>
            <a:endParaRPr lang="en-US"/>
          </a:p>
        </p:txBody>
      </p:sp>
      <p:sp>
        <p:nvSpPr>
          <p:cNvPr id="5" name="Footer Placeholder 4">
            <a:extLst>
              <a:ext uri="{FF2B5EF4-FFF2-40B4-BE49-F238E27FC236}">
                <a16:creationId xmlns:a16="http://schemas.microsoft.com/office/drawing/2014/main" id="{B4D4F74E-E38F-4F1A-9A5E-D4F4C6314AD2}"/>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2362930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more info in the NCHRP 500 than what we will cover in this session. This is an example of a portion of a table that shows the implementation timeframe and relative cost for the identified countermeasures. </a:t>
            </a:r>
          </a:p>
        </p:txBody>
      </p:sp>
      <p:sp>
        <p:nvSpPr>
          <p:cNvPr id="4" name="Slide Number Placeholder 3"/>
          <p:cNvSpPr>
            <a:spLocks noGrp="1"/>
          </p:cNvSpPr>
          <p:nvPr>
            <p:ph type="sldNum" sz="quarter" idx="5"/>
          </p:nvPr>
        </p:nvSpPr>
        <p:spPr/>
        <p:txBody>
          <a:bodyPr/>
          <a:lstStyle/>
          <a:p>
            <a:fld id="{08E15324-D2CF-4AB0-8827-A9A9A908A13A}" type="slidenum">
              <a:rPr lang="en-US" smtClean="0"/>
              <a:t>24</a:t>
            </a:fld>
            <a:endParaRPr lang="en-US"/>
          </a:p>
        </p:txBody>
      </p:sp>
      <p:sp>
        <p:nvSpPr>
          <p:cNvPr id="5" name="Footer Placeholder 4">
            <a:extLst>
              <a:ext uri="{FF2B5EF4-FFF2-40B4-BE49-F238E27FC236}">
                <a16:creationId xmlns:a16="http://schemas.microsoft.com/office/drawing/2014/main" id="{C0110835-E835-45FD-A43D-044C97093953}"/>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1168741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table in the NCHRP 500 that describes the attributes for each strategy. It tells you what the target locations are, the expected effectiveness, the keys to success, potential difficulties, appropriate measures and data, and the associated needs. It gives hyperlinks to other resources. </a:t>
            </a:r>
          </a:p>
        </p:txBody>
      </p:sp>
      <p:sp>
        <p:nvSpPr>
          <p:cNvPr id="4" name="Slide Number Placeholder 3"/>
          <p:cNvSpPr>
            <a:spLocks noGrp="1"/>
          </p:cNvSpPr>
          <p:nvPr>
            <p:ph type="sldNum" sz="quarter" idx="5"/>
          </p:nvPr>
        </p:nvSpPr>
        <p:spPr/>
        <p:txBody>
          <a:bodyPr/>
          <a:lstStyle/>
          <a:p>
            <a:fld id="{08E15324-D2CF-4AB0-8827-A9A9A908A13A}" type="slidenum">
              <a:rPr lang="en-US" smtClean="0"/>
              <a:t>25</a:t>
            </a:fld>
            <a:endParaRPr lang="en-US"/>
          </a:p>
        </p:txBody>
      </p:sp>
      <p:sp>
        <p:nvSpPr>
          <p:cNvPr id="5" name="Footer Placeholder 4">
            <a:extLst>
              <a:ext uri="{FF2B5EF4-FFF2-40B4-BE49-F238E27FC236}">
                <a16:creationId xmlns:a16="http://schemas.microsoft.com/office/drawing/2014/main" id="{28573201-90CA-44F1-9149-A956320D52D6}"/>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3142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t>2</a:t>
            </a:fld>
            <a:endParaRPr lang="en-US" dirty="0"/>
          </a:p>
        </p:txBody>
      </p:sp>
    </p:spTree>
    <p:extLst>
      <p:ext uri="{BB962C8B-B14F-4D97-AF65-F5344CB8AC3E}">
        <p14:creationId xmlns:p14="http://schemas.microsoft.com/office/powerpoint/2010/main" val="3558885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continuation of the previous slide: gives you information on institutional and policy issues; issues that would affect implementation time; costs involved; training and personnel needs; and legislative needs. </a:t>
            </a:r>
          </a:p>
        </p:txBody>
      </p:sp>
      <p:sp>
        <p:nvSpPr>
          <p:cNvPr id="4" name="Slide Number Placeholder 3"/>
          <p:cNvSpPr>
            <a:spLocks noGrp="1"/>
          </p:cNvSpPr>
          <p:nvPr>
            <p:ph type="sldNum" sz="quarter" idx="5"/>
          </p:nvPr>
        </p:nvSpPr>
        <p:spPr/>
        <p:txBody>
          <a:bodyPr/>
          <a:lstStyle/>
          <a:p>
            <a:fld id="{08E15324-D2CF-4AB0-8827-A9A9A908A13A}" type="slidenum">
              <a:rPr lang="en-US" smtClean="0"/>
              <a:t>26</a:t>
            </a:fld>
            <a:endParaRPr lang="en-US"/>
          </a:p>
        </p:txBody>
      </p:sp>
      <p:sp>
        <p:nvSpPr>
          <p:cNvPr id="5" name="Footer Placeholder 4">
            <a:extLst>
              <a:ext uri="{FF2B5EF4-FFF2-40B4-BE49-F238E27FC236}">
                <a16:creationId xmlns:a16="http://schemas.microsoft.com/office/drawing/2014/main" id="{B48D2AA8-4E34-41CF-9AB7-5B9564890ED3}"/>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2007537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RTI/RTO </a:t>
            </a:r>
          </a:p>
        </p:txBody>
      </p:sp>
      <p:sp>
        <p:nvSpPr>
          <p:cNvPr id="4" name="Slide Number Placeholder 3"/>
          <p:cNvSpPr>
            <a:spLocks noGrp="1"/>
          </p:cNvSpPr>
          <p:nvPr>
            <p:ph type="sldNum" sz="quarter" idx="5"/>
          </p:nvPr>
        </p:nvSpPr>
        <p:spPr/>
        <p:txBody>
          <a:bodyPr/>
          <a:lstStyle/>
          <a:p>
            <a:fld id="{32674CE4-FBD8-4481-AEFB-CA53E599A745}" type="slidenum">
              <a:rPr lang="en-US" smtClean="0"/>
              <a:t>30</a:t>
            </a:fld>
            <a:endParaRPr lang="en-US" dirty="0"/>
          </a:p>
        </p:txBody>
      </p:sp>
    </p:spTree>
    <p:extLst>
      <p:ext uri="{BB962C8B-B14F-4D97-AF65-F5344CB8AC3E}">
        <p14:creationId xmlns:p14="http://schemas.microsoft.com/office/powerpoint/2010/main" val="752644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interest of time, we will not be covering all of the 18 strategies in Category B, but just a few. You know where to find the information. </a:t>
            </a:r>
          </a:p>
        </p:txBody>
      </p:sp>
      <p:sp>
        <p:nvSpPr>
          <p:cNvPr id="4" name="Slide Number Placeholder 3"/>
          <p:cNvSpPr>
            <a:spLocks noGrp="1"/>
          </p:cNvSpPr>
          <p:nvPr>
            <p:ph type="sldNum" sz="quarter" idx="5"/>
          </p:nvPr>
        </p:nvSpPr>
        <p:spPr/>
        <p:txBody>
          <a:bodyPr/>
          <a:lstStyle/>
          <a:p>
            <a:fld id="{08E15324-D2CF-4AB0-8827-A9A9A908A13A}" type="slidenum">
              <a:rPr lang="en-US" smtClean="0"/>
              <a:t>33</a:t>
            </a:fld>
            <a:endParaRPr lang="en-US"/>
          </a:p>
        </p:txBody>
      </p:sp>
      <p:sp>
        <p:nvSpPr>
          <p:cNvPr id="5" name="Footer Placeholder 4">
            <a:extLst>
              <a:ext uri="{FF2B5EF4-FFF2-40B4-BE49-F238E27FC236}">
                <a16:creationId xmlns:a16="http://schemas.microsoft.com/office/drawing/2014/main" id="{EDF12A87-4DD0-4EB2-8640-D812E51CE161}"/>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1119152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Strategy B2 is to provide longer left turn lanes…</a:t>
            </a:r>
          </a:p>
        </p:txBody>
      </p:sp>
      <p:sp>
        <p:nvSpPr>
          <p:cNvPr id="4" name="Slide Number Placeholder 3"/>
          <p:cNvSpPr>
            <a:spLocks noGrp="1"/>
          </p:cNvSpPr>
          <p:nvPr>
            <p:ph type="sldNum" sz="quarter" idx="5"/>
          </p:nvPr>
        </p:nvSpPr>
        <p:spPr/>
        <p:txBody>
          <a:bodyPr/>
          <a:lstStyle/>
          <a:p>
            <a:fld id="{08E15324-D2CF-4AB0-8827-A9A9A908A13A}" type="slidenum">
              <a:rPr lang="en-US" smtClean="0"/>
              <a:t>34</a:t>
            </a:fld>
            <a:endParaRPr lang="en-US"/>
          </a:p>
        </p:txBody>
      </p:sp>
      <p:sp>
        <p:nvSpPr>
          <p:cNvPr id="5" name="Footer Placeholder 4">
            <a:extLst>
              <a:ext uri="{FF2B5EF4-FFF2-40B4-BE49-F238E27FC236}">
                <a16:creationId xmlns:a16="http://schemas.microsoft.com/office/drawing/2014/main" id="{C973DFAD-8BE8-456E-9A37-B5DC663B9638}"/>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1358907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at signalized intersections (will talk about in next session), but even MORE important at unsignalized intersections. </a:t>
            </a:r>
          </a:p>
        </p:txBody>
      </p:sp>
      <p:sp>
        <p:nvSpPr>
          <p:cNvPr id="4" name="Slide Number Placeholder 3"/>
          <p:cNvSpPr>
            <a:spLocks noGrp="1"/>
          </p:cNvSpPr>
          <p:nvPr>
            <p:ph type="sldNum" sz="quarter" idx="5"/>
          </p:nvPr>
        </p:nvSpPr>
        <p:spPr/>
        <p:txBody>
          <a:bodyPr/>
          <a:lstStyle/>
          <a:p>
            <a:fld id="{08E15324-D2CF-4AB0-8827-A9A9A908A13A}" type="slidenum">
              <a:rPr lang="en-US" smtClean="0"/>
              <a:t>35</a:t>
            </a:fld>
            <a:endParaRPr lang="en-US"/>
          </a:p>
        </p:txBody>
      </p:sp>
      <p:sp>
        <p:nvSpPr>
          <p:cNvPr id="5" name="Footer Placeholder 4">
            <a:extLst>
              <a:ext uri="{FF2B5EF4-FFF2-40B4-BE49-F238E27FC236}">
                <a16:creationId xmlns:a16="http://schemas.microsoft.com/office/drawing/2014/main" id="{8887EBAE-65C9-4269-BF0E-B7D38BC87D77}"/>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3379754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figures are from a signalized intersection (main street stop line), but it still applies at unsignalized intersections. If you cannot see the opposing traffic, you cannot judge </a:t>
            </a:r>
            <a:r>
              <a:rPr lang="en-US"/>
              <a:t>the gaps. </a:t>
            </a:r>
          </a:p>
        </p:txBody>
      </p:sp>
      <p:sp>
        <p:nvSpPr>
          <p:cNvPr id="4" name="Slide Number Placeholder 3"/>
          <p:cNvSpPr>
            <a:spLocks noGrp="1"/>
          </p:cNvSpPr>
          <p:nvPr>
            <p:ph type="sldNum" sz="quarter" idx="5"/>
          </p:nvPr>
        </p:nvSpPr>
        <p:spPr/>
        <p:txBody>
          <a:bodyPr/>
          <a:lstStyle/>
          <a:p>
            <a:fld id="{32674CE4-FBD8-4481-AEFB-CA53E599A745}" type="slidenum">
              <a:rPr lang="en-US" smtClean="0"/>
              <a:t>36</a:t>
            </a:fld>
            <a:endParaRPr lang="en-US" dirty="0"/>
          </a:p>
        </p:txBody>
      </p:sp>
    </p:spTree>
    <p:extLst>
      <p:ext uri="{BB962C8B-B14F-4D97-AF65-F5344CB8AC3E}">
        <p14:creationId xmlns:p14="http://schemas.microsoft.com/office/powerpoint/2010/main" val="624374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thing, as indicated for high-speed major roadways. If you are trying to do speed management, and in a more urbanized area, the friction created by right turns in with the through vehicles may be a good thing. </a:t>
            </a:r>
          </a:p>
        </p:txBody>
      </p:sp>
      <p:sp>
        <p:nvSpPr>
          <p:cNvPr id="4" name="Slide Number Placeholder 3"/>
          <p:cNvSpPr>
            <a:spLocks noGrp="1"/>
          </p:cNvSpPr>
          <p:nvPr>
            <p:ph type="sldNum" sz="quarter" idx="5"/>
          </p:nvPr>
        </p:nvSpPr>
        <p:spPr/>
        <p:txBody>
          <a:bodyPr/>
          <a:lstStyle/>
          <a:p>
            <a:fld id="{08E15324-D2CF-4AB0-8827-A9A9A908A13A}" type="slidenum">
              <a:rPr lang="en-US" smtClean="0"/>
              <a:t>37</a:t>
            </a:fld>
            <a:endParaRPr lang="en-US"/>
          </a:p>
        </p:txBody>
      </p:sp>
      <p:sp>
        <p:nvSpPr>
          <p:cNvPr id="5" name="Footer Placeholder 4">
            <a:extLst>
              <a:ext uri="{FF2B5EF4-FFF2-40B4-BE49-F238E27FC236}">
                <a16:creationId xmlns:a16="http://schemas.microsoft.com/office/drawing/2014/main" id="{46C0839C-37A1-4F65-9486-F29BF4F68EA7}"/>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3847632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Campground Rd</a:t>
            </a:r>
          </a:p>
        </p:txBody>
      </p:sp>
      <p:sp>
        <p:nvSpPr>
          <p:cNvPr id="4" name="Slide Number Placeholder 3"/>
          <p:cNvSpPr>
            <a:spLocks noGrp="1"/>
          </p:cNvSpPr>
          <p:nvPr>
            <p:ph type="sldNum" sz="quarter" idx="5"/>
          </p:nvPr>
        </p:nvSpPr>
        <p:spPr/>
        <p:txBody>
          <a:bodyPr/>
          <a:lstStyle/>
          <a:p>
            <a:fld id="{32674CE4-FBD8-4481-AEFB-CA53E599A745}" type="slidenum">
              <a:rPr lang="en-US" smtClean="0"/>
              <a:t>51</a:t>
            </a:fld>
            <a:endParaRPr lang="en-US" dirty="0"/>
          </a:p>
        </p:txBody>
      </p:sp>
    </p:spTree>
    <p:extLst>
      <p:ext uri="{BB962C8B-B14F-4D97-AF65-F5344CB8AC3E}">
        <p14:creationId xmlns:p14="http://schemas.microsoft.com/office/powerpoint/2010/main" val="1142626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or adding a retroreflective strip to the sign post has also shown to be very effective. </a:t>
            </a:r>
          </a:p>
        </p:txBody>
      </p:sp>
      <p:sp>
        <p:nvSpPr>
          <p:cNvPr id="4" name="Slide Number Placeholder 3"/>
          <p:cNvSpPr>
            <a:spLocks noGrp="1"/>
          </p:cNvSpPr>
          <p:nvPr>
            <p:ph type="sldNum" sz="quarter" idx="5"/>
          </p:nvPr>
        </p:nvSpPr>
        <p:spPr/>
        <p:txBody>
          <a:bodyPr/>
          <a:lstStyle/>
          <a:p>
            <a:fld id="{08E15324-D2CF-4AB0-8827-A9A9A908A13A}" type="slidenum">
              <a:rPr lang="en-US" smtClean="0"/>
              <a:t>53</a:t>
            </a:fld>
            <a:endParaRPr lang="en-US"/>
          </a:p>
        </p:txBody>
      </p:sp>
      <p:sp>
        <p:nvSpPr>
          <p:cNvPr id="5" name="Footer Placeholder 4">
            <a:extLst>
              <a:ext uri="{FF2B5EF4-FFF2-40B4-BE49-F238E27FC236}">
                <a16:creationId xmlns:a16="http://schemas.microsoft.com/office/drawing/2014/main" id="{41BBA3F8-791B-4B45-B7CF-9BEBEED5AA9E}"/>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2643112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high-speed rural locations. </a:t>
            </a:r>
          </a:p>
        </p:txBody>
      </p:sp>
      <p:sp>
        <p:nvSpPr>
          <p:cNvPr id="4" name="Slide Number Placeholder 3"/>
          <p:cNvSpPr>
            <a:spLocks noGrp="1"/>
          </p:cNvSpPr>
          <p:nvPr>
            <p:ph type="sldNum" sz="quarter" idx="5"/>
          </p:nvPr>
        </p:nvSpPr>
        <p:spPr/>
        <p:txBody>
          <a:bodyPr/>
          <a:lstStyle/>
          <a:p>
            <a:fld id="{08E15324-D2CF-4AB0-8827-A9A9A908A13A}" type="slidenum">
              <a:rPr lang="en-US" smtClean="0"/>
              <a:t>54</a:t>
            </a:fld>
            <a:endParaRPr lang="en-US"/>
          </a:p>
        </p:txBody>
      </p:sp>
      <p:sp>
        <p:nvSpPr>
          <p:cNvPr id="5" name="Footer Placeholder 4">
            <a:extLst>
              <a:ext uri="{FF2B5EF4-FFF2-40B4-BE49-F238E27FC236}">
                <a16:creationId xmlns:a16="http://schemas.microsoft.com/office/drawing/2014/main" id="{C7242A57-07E7-451E-9C01-B884C0726287}"/>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904319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t>3</a:t>
            </a:fld>
            <a:endParaRPr lang="en-US" dirty="0"/>
          </a:p>
        </p:txBody>
      </p:sp>
    </p:spTree>
    <p:extLst>
      <p:ext uri="{BB962C8B-B14F-4D97-AF65-F5344CB8AC3E}">
        <p14:creationId xmlns:p14="http://schemas.microsoft.com/office/powerpoint/2010/main" val="2014547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ICE – Intersection Control Evaluation – is all about. </a:t>
            </a:r>
          </a:p>
        </p:txBody>
      </p:sp>
      <p:sp>
        <p:nvSpPr>
          <p:cNvPr id="4" name="Slide Number Placeholder 3"/>
          <p:cNvSpPr>
            <a:spLocks noGrp="1"/>
          </p:cNvSpPr>
          <p:nvPr>
            <p:ph type="sldNum" sz="quarter" idx="5"/>
          </p:nvPr>
        </p:nvSpPr>
        <p:spPr/>
        <p:txBody>
          <a:bodyPr/>
          <a:lstStyle/>
          <a:p>
            <a:fld id="{08E15324-D2CF-4AB0-8827-A9A9A908A13A}" type="slidenum">
              <a:rPr lang="en-US" smtClean="0"/>
              <a:t>60</a:t>
            </a:fld>
            <a:endParaRPr lang="en-US"/>
          </a:p>
        </p:txBody>
      </p:sp>
      <p:sp>
        <p:nvSpPr>
          <p:cNvPr id="5" name="Footer Placeholder 4">
            <a:extLst>
              <a:ext uri="{FF2B5EF4-FFF2-40B4-BE49-F238E27FC236}">
                <a16:creationId xmlns:a16="http://schemas.microsoft.com/office/drawing/2014/main" id="{FAE07DC4-EAC8-43E4-B92F-942DC9D62834}"/>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4089435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other conditions, the use of all-way stop control may create unnecessary delays and aggressive driver behavior (i.e., deliberate ignoring of the stop control).</a:t>
            </a:r>
          </a:p>
        </p:txBody>
      </p:sp>
      <p:sp>
        <p:nvSpPr>
          <p:cNvPr id="4" name="Slide Number Placeholder 3"/>
          <p:cNvSpPr>
            <a:spLocks noGrp="1"/>
          </p:cNvSpPr>
          <p:nvPr>
            <p:ph type="sldNum" sz="quarter" idx="5"/>
          </p:nvPr>
        </p:nvSpPr>
        <p:spPr/>
        <p:txBody>
          <a:bodyPr/>
          <a:lstStyle/>
          <a:p>
            <a:fld id="{08E15324-D2CF-4AB0-8827-A9A9A908A13A}" type="slidenum">
              <a:rPr lang="en-US" smtClean="0"/>
              <a:t>61</a:t>
            </a:fld>
            <a:endParaRPr lang="en-US"/>
          </a:p>
        </p:txBody>
      </p:sp>
      <p:sp>
        <p:nvSpPr>
          <p:cNvPr id="5" name="Footer Placeholder 4">
            <a:extLst>
              <a:ext uri="{FF2B5EF4-FFF2-40B4-BE49-F238E27FC236}">
                <a16:creationId xmlns:a16="http://schemas.microsoft.com/office/drawing/2014/main" id="{C653C4AD-3B25-4511-8B97-F7248FA9DAC0}"/>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927752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something that many agencies including FDOT are starting to pay more attention to: speed management.</a:t>
            </a:r>
          </a:p>
        </p:txBody>
      </p:sp>
      <p:sp>
        <p:nvSpPr>
          <p:cNvPr id="4" name="Slide Number Placeholder 3"/>
          <p:cNvSpPr>
            <a:spLocks noGrp="1"/>
          </p:cNvSpPr>
          <p:nvPr>
            <p:ph type="sldNum" sz="quarter" idx="5"/>
          </p:nvPr>
        </p:nvSpPr>
        <p:spPr/>
        <p:txBody>
          <a:bodyPr/>
          <a:lstStyle/>
          <a:p>
            <a:fld id="{08E15324-D2CF-4AB0-8827-A9A9A908A13A}" type="slidenum">
              <a:rPr lang="en-US" smtClean="0"/>
              <a:t>71</a:t>
            </a:fld>
            <a:endParaRPr lang="en-US"/>
          </a:p>
        </p:txBody>
      </p:sp>
      <p:sp>
        <p:nvSpPr>
          <p:cNvPr id="5" name="Footer Placeholder 4">
            <a:extLst>
              <a:ext uri="{FF2B5EF4-FFF2-40B4-BE49-F238E27FC236}">
                <a16:creationId xmlns:a16="http://schemas.microsoft.com/office/drawing/2014/main" id="{14A17139-B9AB-46F6-99B0-73BEBD2066ED}"/>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200373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t>4</a:t>
            </a:fld>
            <a:endParaRPr lang="en-US" dirty="0"/>
          </a:p>
        </p:txBody>
      </p:sp>
      <p:sp>
        <p:nvSpPr>
          <p:cNvPr id="5" name="Footer Placeholder 4">
            <a:extLst>
              <a:ext uri="{FF2B5EF4-FFF2-40B4-BE49-F238E27FC236}">
                <a16:creationId xmlns:a16="http://schemas.microsoft.com/office/drawing/2014/main" id="{86686ABE-A12A-4A25-BF36-700293D79027}"/>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15735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Continues on next slide</a:t>
            </a:r>
          </a:p>
        </p:txBody>
      </p:sp>
      <p:sp>
        <p:nvSpPr>
          <p:cNvPr id="4" name="Slide Number Placeholder 3"/>
          <p:cNvSpPr>
            <a:spLocks noGrp="1"/>
          </p:cNvSpPr>
          <p:nvPr>
            <p:ph type="sldNum" sz="quarter" idx="5"/>
          </p:nvPr>
        </p:nvSpPr>
        <p:spPr/>
        <p:txBody>
          <a:bodyPr/>
          <a:lstStyle/>
          <a:p>
            <a:fld id="{08E15324-D2CF-4AB0-8827-A9A9A908A13A}" type="slidenum">
              <a:rPr lang="en-US" smtClean="0"/>
              <a:t>6</a:t>
            </a:fld>
            <a:endParaRPr lang="en-US"/>
          </a:p>
        </p:txBody>
      </p:sp>
      <p:sp>
        <p:nvSpPr>
          <p:cNvPr id="5" name="Footer Placeholder 4">
            <a:extLst>
              <a:ext uri="{FF2B5EF4-FFF2-40B4-BE49-F238E27FC236}">
                <a16:creationId xmlns:a16="http://schemas.microsoft.com/office/drawing/2014/main" id="{4000C449-6DB6-4A4B-928B-8D0DC6262B99}"/>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189050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A</a:t>
            </a:r>
          </a:p>
          <a:p>
            <a:r>
              <a:rPr lang="en-US" dirty="0"/>
              <a:t>Remember what the designations here represent: T=Tried; P=Proven; E=Experimental </a:t>
            </a:r>
          </a:p>
        </p:txBody>
      </p:sp>
      <p:sp>
        <p:nvSpPr>
          <p:cNvPr id="4" name="Slide Number Placeholder 3"/>
          <p:cNvSpPr>
            <a:spLocks noGrp="1"/>
          </p:cNvSpPr>
          <p:nvPr>
            <p:ph type="sldNum" sz="quarter" idx="5"/>
          </p:nvPr>
        </p:nvSpPr>
        <p:spPr/>
        <p:txBody>
          <a:bodyPr/>
          <a:lstStyle/>
          <a:p>
            <a:fld id="{08E15324-D2CF-4AB0-8827-A9A9A908A13A}" type="slidenum">
              <a:rPr lang="en-US" smtClean="0"/>
              <a:t>8</a:t>
            </a:fld>
            <a:endParaRPr lang="en-US"/>
          </a:p>
        </p:txBody>
      </p:sp>
      <p:sp>
        <p:nvSpPr>
          <p:cNvPr id="5" name="Footer Placeholder 4">
            <a:extLst>
              <a:ext uri="{FF2B5EF4-FFF2-40B4-BE49-F238E27FC236}">
                <a16:creationId xmlns:a16="http://schemas.microsoft.com/office/drawing/2014/main" id="{68A57729-2E40-461F-8181-6590784672B3}"/>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657324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B </a:t>
            </a:r>
          </a:p>
          <a:p>
            <a:endParaRPr lang="en-US" dirty="0"/>
          </a:p>
          <a:p>
            <a:r>
              <a:rPr lang="en-US" dirty="0"/>
              <a:t>Continues on next 2 slides – 18 different strategies for Objective B</a:t>
            </a:r>
          </a:p>
        </p:txBody>
      </p:sp>
      <p:sp>
        <p:nvSpPr>
          <p:cNvPr id="4" name="Slide Number Placeholder 3"/>
          <p:cNvSpPr>
            <a:spLocks noGrp="1"/>
          </p:cNvSpPr>
          <p:nvPr>
            <p:ph type="sldNum" sz="quarter" idx="5"/>
          </p:nvPr>
        </p:nvSpPr>
        <p:spPr/>
        <p:txBody>
          <a:bodyPr/>
          <a:lstStyle/>
          <a:p>
            <a:fld id="{08E15324-D2CF-4AB0-8827-A9A9A908A13A}" type="slidenum">
              <a:rPr lang="en-US" smtClean="0"/>
              <a:t>9</a:t>
            </a:fld>
            <a:endParaRPr lang="en-US"/>
          </a:p>
        </p:txBody>
      </p:sp>
      <p:sp>
        <p:nvSpPr>
          <p:cNvPr id="5" name="Footer Placeholder 4">
            <a:extLst>
              <a:ext uri="{FF2B5EF4-FFF2-40B4-BE49-F238E27FC236}">
                <a16:creationId xmlns:a16="http://schemas.microsoft.com/office/drawing/2014/main" id="{6DEFD389-908A-430B-90F7-F1D99878C1CF}"/>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186164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Continues some more on the next slide</a:t>
            </a:r>
          </a:p>
        </p:txBody>
      </p:sp>
      <p:sp>
        <p:nvSpPr>
          <p:cNvPr id="4" name="Slide Number Placeholder 3"/>
          <p:cNvSpPr>
            <a:spLocks noGrp="1"/>
          </p:cNvSpPr>
          <p:nvPr>
            <p:ph type="sldNum" sz="quarter" idx="5"/>
          </p:nvPr>
        </p:nvSpPr>
        <p:spPr/>
        <p:txBody>
          <a:bodyPr/>
          <a:lstStyle/>
          <a:p>
            <a:fld id="{08E15324-D2CF-4AB0-8827-A9A9A908A13A}" type="slidenum">
              <a:rPr lang="en-US" smtClean="0"/>
              <a:t>10</a:t>
            </a:fld>
            <a:endParaRPr lang="en-US"/>
          </a:p>
        </p:txBody>
      </p:sp>
      <p:sp>
        <p:nvSpPr>
          <p:cNvPr id="5" name="Footer Placeholder 4">
            <a:extLst>
              <a:ext uri="{FF2B5EF4-FFF2-40B4-BE49-F238E27FC236}">
                <a16:creationId xmlns:a16="http://schemas.microsoft.com/office/drawing/2014/main" id="{1273A80E-44A1-47E3-A3DF-6636C54CF449}"/>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1314026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C</a:t>
            </a:r>
          </a:p>
        </p:txBody>
      </p:sp>
      <p:sp>
        <p:nvSpPr>
          <p:cNvPr id="4" name="Slide Number Placeholder 3"/>
          <p:cNvSpPr>
            <a:spLocks noGrp="1"/>
          </p:cNvSpPr>
          <p:nvPr>
            <p:ph type="sldNum" sz="quarter" idx="5"/>
          </p:nvPr>
        </p:nvSpPr>
        <p:spPr/>
        <p:txBody>
          <a:bodyPr/>
          <a:lstStyle/>
          <a:p>
            <a:fld id="{08E15324-D2CF-4AB0-8827-A9A9A908A13A}" type="slidenum">
              <a:rPr lang="en-US" smtClean="0"/>
              <a:t>12</a:t>
            </a:fld>
            <a:endParaRPr lang="en-US"/>
          </a:p>
        </p:txBody>
      </p:sp>
      <p:sp>
        <p:nvSpPr>
          <p:cNvPr id="5" name="Footer Placeholder 4">
            <a:extLst>
              <a:ext uri="{FF2B5EF4-FFF2-40B4-BE49-F238E27FC236}">
                <a16:creationId xmlns:a16="http://schemas.microsoft.com/office/drawing/2014/main" id="{46FB8A08-0BCD-49AC-9611-A500BE408895}"/>
              </a:ext>
            </a:extLst>
          </p:cNvPr>
          <p:cNvSpPr>
            <a:spLocks noGrp="1"/>
          </p:cNvSpPr>
          <p:nvPr>
            <p:ph type="ftr" sz="quarter" idx="4"/>
          </p:nvPr>
        </p:nvSpPr>
        <p:spPr/>
        <p:txBody>
          <a:bodyPr/>
          <a:lstStyle/>
          <a:p>
            <a:r>
              <a:rPr lang="en-US"/>
              <a:t>Intersection Safety - Part 3 - Unsignalized</a:t>
            </a:r>
          </a:p>
        </p:txBody>
      </p:sp>
    </p:spTree>
    <p:extLst>
      <p:ext uri="{BB962C8B-B14F-4D97-AF65-F5344CB8AC3E}">
        <p14:creationId xmlns:p14="http://schemas.microsoft.com/office/powerpoint/2010/main" val="277065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12192000" cy="3701700"/>
          </a:xfrm>
          <a:prstGeom prst="rect">
            <a:avLst/>
          </a:prstGeom>
          <a:solidFill>
            <a:srgbClr val="00206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Rectangle 22"/>
          <p:cNvSpPr/>
          <p:nvPr/>
        </p:nvSpPr>
        <p:spPr>
          <a:xfrm flipV="1">
            <a:off x="7213577" y="3810001"/>
            <a:ext cx="4978425" cy="91087"/>
          </a:xfrm>
          <a:prstGeom prst="rect">
            <a:avLst/>
          </a:prstGeom>
          <a:solidFill>
            <a:srgbClr val="00B0F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Rectangle 23"/>
          <p:cNvSpPr/>
          <p:nvPr/>
        </p:nvSpPr>
        <p:spPr>
          <a:xfrm flipV="1">
            <a:off x="7213601" y="3897010"/>
            <a:ext cx="4978401" cy="192024"/>
          </a:xfrm>
          <a:prstGeom prst="rect">
            <a:avLst/>
          </a:prstGeom>
          <a:solidFill>
            <a:srgbClr val="00B0F0">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Rectangle 24"/>
          <p:cNvSpPr/>
          <p:nvPr/>
        </p:nvSpPr>
        <p:spPr>
          <a:xfrm flipV="1">
            <a:off x="7213601" y="4115167"/>
            <a:ext cx="4978401" cy="9144"/>
          </a:xfrm>
          <a:prstGeom prst="rect">
            <a:avLst/>
          </a:prstGeom>
          <a:solidFill>
            <a:srgbClr val="00B0F0">
              <a:alpha val="65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tangle 25"/>
          <p:cNvSpPr/>
          <p:nvPr/>
        </p:nvSpPr>
        <p:spPr>
          <a:xfrm flipV="1">
            <a:off x="7213600" y="4164403"/>
            <a:ext cx="2621280" cy="18288"/>
          </a:xfrm>
          <a:prstGeom prst="rect">
            <a:avLst/>
          </a:prstGeom>
          <a:solidFill>
            <a:srgbClr val="00B0F0">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Rectangle 26"/>
          <p:cNvSpPr/>
          <p:nvPr/>
        </p:nvSpPr>
        <p:spPr>
          <a:xfrm flipV="1">
            <a:off x="7213600" y="4199572"/>
            <a:ext cx="2621280" cy="9144"/>
          </a:xfrm>
          <a:prstGeom prst="rect">
            <a:avLst/>
          </a:prstGeom>
          <a:solidFill>
            <a:srgbClr val="00B0F0">
              <a:alpha val="65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Rectangle 6"/>
          <p:cNvSpPr/>
          <p:nvPr/>
        </p:nvSpPr>
        <p:spPr>
          <a:xfrm>
            <a:off x="1" y="3649661"/>
            <a:ext cx="12192000" cy="248431"/>
          </a:xfrm>
          <a:prstGeom prst="rect">
            <a:avLst/>
          </a:prstGeom>
          <a:solidFill>
            <a:srgbClr val="0070C0">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 y="3660444"/>
            <a:ext cx="12192003" cy="155762"/>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flipV="1">
            <a:off x="8552068" y="3659716"/>
            <a:ext cx="3639933" cy="248432"/>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609600" y="2389009"/>
            <a:ext cx="11277600" cy="1470025"/>
          </a:xfrm>
        </p:spPr>
        <p:txBody>
          <a:bodyPr anchor="b"/>
          <a:lstStyle>
            <a:lvl1pPr>
              <a:defRPr sz="4400">
                <a:solidFill>
                  <a:schemeClr val="bg1"/>
                </a:solidFill>
              </a:defRPr>
            </a:lvl1pPr>
          </a:lstStyle>
          <a:p>
            <a:r>
              <a:rPr kumimoji="0" lang="en-US" dirty="0"/>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7" name="Footer Placeholder 16"/>
          <p:cNvSpPr>
            <a:spLocks noGrp="1"/>
          </p:cNvSpPr>
          <p:nvPr>
            <p:ph type="ftr" sz="quarter" idx="11"/>
          </p:nvPr>
        </p:nvSpPr>
        <p:spPr>
          <a:xfrm>
            <a:off x="7265116" y="4205288"/>
            <a:ext cx="1727200" cy="457200"/>
          </a:xfrm>
        </p:spPr>
        <p:txBody>
          <a:bodyPr/>
          <a:lstStyle>
            <a:lvl1pPr>
              <a:defRPr>
                <a:solidFill>
                  <a:schemeClr val="accent2">
                    <a:lumMod val="75000"/>
                  </a:schemeClr>
                </a:solidFill>
              </a:defRPr>
            </a:lvl1pPr>
          </a:lstStyle>
          <a:p>
            <a:r>
              <a:rPr lang="en-US"/>
              <a:t>Add a footer</a:t>
            </a:r>
            <a:endParaRPr lang="en-US" dirty="0"/>
          </a:p>
        </p:txBody>
      </p:sp>
      <p:sp>
        <p:nvSpPr>
          <p:cNvPr id="28" name="Date Placeholder 27"/>
          <p:cNvSpPr>
            <a:spLocks noGrp="1"/>
          </p:cNvSpPr>
          <p:nvPr>
            <p:ph type="dt" sz="half" idx="10"/>
          </p:nvPr>
        </p:nvSpPr>
        <p:spPr>
          <a:xfrm>
            <a:off x="9043832" y="4206240"/>
            <a:ext cx="1280160" cy="457200"/>
          </a:xfrm>
        </p:spPr>
        <p:txBody>
          <a:bodyPr/>
          <a:lstStyle>
            <a:lvl1pPr>
              <a:defRPr>
                <a:solidFill>
                  <a:schemeClr val="accent2">
                    <a:lumMod val="75000"/>
                  </a:schemeClr>
                </a:solidFill>
              </a:defRPr>
            </a:lvl1pPr>
          </a:lstStyle>
          <a:p>
            <a:fld id="{741685F0-D9D8-44DA-A9FF-A4B8DC7E0CB2}" type="datetime1">
              <a:rPr lang="en-US" smtClean="0"/>
              <a:t>8/16/2021</a:t>
            </a:fld>
            <a:endParaRPr lang="en-US" dirty="0"/>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D47F6840-0B14-4900-982E-11794FA1A34C}" type="datetime1">
              <a:rPr lang="en-US" smtClean="0"/>
              <a:t>8/16/2021</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1143000"/>
            <a:ext cx="2540000" cy="5448300"/>
          </a:xfrm>
        </p:spPr>
        <p:txBody>
          <a:bodyPr vert="eaVert"/>
          <a:lstStyle>
            <a:lvl1pPr>
              <a:defRPr/>
            </a:lvl1pPr>
          </a:lstStyle>
          <a:p>
            <a:r>
              <a:rPr kumimoji="0" lang="en-US" dirty="0"/>
              <a:t>Edit Master title style</a:t>
            </a:r>
          </a:p>
        </p:txBody>
      </p:sp>
      <p:sp>
        <p:nvSpPr>
          <p:cNvPr id="3" name="Vertical Text Placeholder 2"/>
          <p:cNvSpPr>
            <a:spLocks noGrp="1"/>
          </p:cNvSpPr>
          <p:nvPr>
            <p:ph type="body" orient="vert" idx="1" hasCustomPrompt="1"/>
          </p:nvPr>
        </p:nvSpPr>
        <p:spPr>
          <a:xfrm>
            <a:off x="609600" y="1143000"/>
            <a:ext cx="8331200" cy="5448300"/>
          </a:xfrm>
        </p:spPr>
        <p:txBody>
          <a:bodyPr vert="eaVert"/>
          <a:lstStyle>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2B429705-9C38-4513-A6FE-A6D7C445301B}" type="datetime1">
              <a:rPr lang="en-US" smtClean="0"/>
              <a:t>8/16/2021</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defRPr/>
            </a:lvl1pPr>
            <a:lvl5pPr>
              <a:defRPr/>
            </a:lvl5pPr>
            <a:lvl6pPr>
              <a:defRPr/>
            </a:lvl6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13CE0935-E04A-4A80-9FC5-1581E87468EF}" type="datetime1">
              <a:rPr lang="en-US" smtClean="0"/>
              <a:t>8/16/2021</a:t>
            </a:fld>
            <a:endParaRPr lang="en-US" dirty="0"/>
          </a:p>
        </p:txBody>
      </p:sp>
      <p:sp>
        <p:nvSpPr>
          <p:cNvPr id="7" name="Slide Number Placeholder 5">
            <a:extLst>
              <a:ext uri="{FF2B5EF4-FFF2-40B4-BE49-F238E27FC236}">
                <a16:creationId xmlns:a16="http://schemas.microsoft.com/office/drawing/2014/main" id="{3E639B0B-16BE-4C52-BEA2-D0AC98108E4B}"/>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68322"/>
            <a:ext cx="10363200" cy="1362075"/>
          </a:xfrm>
        </p:spPr>
        <p:txBody>
          <a:bodyPr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F6AA6DD4-D4B3-4910-85A6-8506E2EC8A1B}" type="datetime1">
              <a:rPr lang="en-US" smtClean="0"/>
              <a:t>8/16/2021</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52AC80F-2409-4126-AFAE-0F5FA3E938ED}" type="datetime1">
              <a:rPr lang="en-US" smtClean="0"/>
              <a:t>8/16/2021</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8" name="Footer Placeholder 27"/>
          <p:cNvSpPr>
            <a:spLocks noGrp="1"/>
          </p:cNvSpPr>
          <p:nvPr>
            <p:ph type="ftr" sz="quarter" idx="12"/>
          </p:nvPr>
        </p:nvSpPr>
        <p:spPr/>
        <p:txBody>
          <a:bodyPr rtlCol="0"/>
          <a:lstStyle/>
          <a:p>
            <a:r>
              <a:rPr lang="en-US" dirty="0"/>
              <a:t>Add a footer</a:t>
            </a:r>
          </a:p>
        </p:txBody>
      </p:sp>
      <p:sp>
        <p:nvSpPr>
          <p:cNvPr id="26" name="Date Placeholder 25"/>
          <p:cNvSpPr>
            <a:spLocks noGrp="1"/>
          </p:cNvSpPr>
          <p:nvPr>
            <p:ph type="dt" sz="half" idx="10"/>
          </p:nvPr>
        </p:nvSpPr>
        <p:spPr/>
        <p:txBody>
          <a:bodyPr rtlCol="0"/>
          <a:lstStyle/>
          <a:p>
            <a:fld id="{C61F3547-537F-4C80-B9FF-96AD55FD85BA}" type="datetime1">
              <a:rPr lang="en-US" smtClean="0"/>
              <a:t>8/16/2021</a:t>
            </a:fld>
            <a:endParaRPr lang="en-US" dirty="0"/>
          </a:p>
        </p:txBody>
      </p:sp>
      <p:sp>
        <p:nvSpPr>
          <p:cNvPr id="27" name="Slide Number Placeholder 26"/>
          <p:cNvSpPr>
            <a:spLocks noGrp="1"/>
          </p:cNvSpPr>
          <p:nvPr>
            <p:ph type="sldNum" sz="quarter" idx="11"/>
          </p:nvPr>
        </p:nvSpPr>
        <p:spPr/>
        <p:txBody>
          <a:bodyPr rtlCol="0"/>
          <a:lstStyle/>
          <a:p>
            <a:fld id="{401CF334-2D5C-4859-84A6-CA7E6E43FAEB}" type="slidenum">
              <a:rPr lang="en-US" smtClean="0"/>
              <a:t>‹#›</a:t>
            </a:fld>
            <a:endParaRPr lang="en-US" dirty="0"/>
          </a:p>
        </p:txBody>
      </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4" name="Footer Placeholder 3"/>
          <p:cNvSpPr>
            <a:spLocks noGrp="1"/>
          </p:cNvSpPr>
          <p:nvPr>
            <p:ph type="ftr" sz="quarter" idx="11"/>
          </p:nvPr>
        </p:nvSpPr>
        <p:spPr>
          <a:xfrm>
            <a:off x="7010400" y="612648"/>
            <a:ext cx="1767840" cy="457200"/>
          </a:xfrm>
        </p:spPr>
        <p:txBody>
          <a:bodyPr/>
          <a:lstStyle/>
          <a:p>
            <a:r>
              <a:rPr lang="en-US" dirty="0"/>
              <a:t>Add a footer</a:t>
            </a:r>
          </a:p>
        </p:txBody>
      </p:sp>
      <p:sp>
        <p:nvSpPr>
          <p:cNvPr id="3" name="Date Placeholder 2"/>
          <p:cNvSpPr>
            <a:spLocks noGrp="1"/>
          </p:cNvSpPr>
          <p:nvPr>
            <p:ph type="dt" sz="half" idx="10"/>
          </p:nvPr>
        </p:nvSpPr>
        <p:spPr>
          <a:xfrm>
            <a:off x="8778240" y="612648"/>
            <a:ext cx="1276352" cy="457200"/>
          </a:xfrm>
        </p:spPr>
        <p:txBody>
          <a:bodyPr/>
          <a:lstStyle/>
          <a:p>
            <a:fld id="{ED9792FC-7917-4F86-9817-B8EF9EA9A78A}" type="datetime1">
              <a:rPr lang="en-US" smtClean="0"/>
              <a:t>8/16/2021</a:t>
            </a:fld>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46F4B517-79A1-455B-B5D9-DFFFFF86D14A}" type="datetime1">
              <a:rPr lang="en-US" smtClean="0"/>
              <a:t>8/16/2021</a:t>
            </a:fld>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1101970"/>
            <a:ext cx="4511040" cy="877824"/>
          </a:xfrm>
        </p:spPr>
        <p:txBody>
          <a:bodyPr anchor="b"/>
          <a:lstStyle>
            <a:lvl1pPr algn="l">
              <a:buNone/>
              <a:defRPr sz="1800" b="1"/>
            </a:lvl1pPr>
          </a:lstStyle>
          <a:p>
            <a:r>
              <a:rPr kumimoji="0" lang="en-US" dirty="0"/>
              <a:t>Edit Master title style</a:t>
            </a:r>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FEA14C6-5048-4C99-861D-357A7A26665C}" type="datetime1">
              <a:rPr lang="en-US" smtClean="0"/>
              <a:t>8/16/2021</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CB214EE8-2099-4354-8EF5-442F8DE31441}" type="datetime1">
              <a:rPr lang="en-US" smtClean="0"/>
              <a:t>8/16/2021</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6">
              <a:lumMod val="60000"/>
              <a:lumOff val="4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12192000" cy="310663"/>
          </a:xfrm>
          <a:prstGeom prst="rect">
            <a:avLst/>
          </a:prstGeom>
          <a:solidFill>
            <a:srgbClr val="00206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1" y="308277"/>
            <a:ext cx="12192001" cy="91441"/>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7213577" y="360247"/>
            <a:ext cx="4978425" cy="91087"/>
          </a:xfrm>
          <a:prstGeom prst="rect">
            <a:avLst/>
          </a:prstGeom>
          <a:solidFill>
            <a:srgbClr val="00206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7213601" y="440113"/>
            <a:ext cx="4978401" cy="180035"/>
          </a:xfrm>
          <a:prstGeom prst="rect">
            <a:avLst/>
          </a:prstGeom>
          <a:solidFill>
            <a:srgbClr val="0070C0">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1100">
                <a:solidFill>
                  <a:schemeClr val="accent2">
                    <a:lumMod val="75000"/>
                  </a:schemeClr>
                </a:solidFill>
              </a:defRPr>
            </a:lvl1pPr>
          </a:lstStyle>
          <a:p>
            <a:r>
              <a:rPr lang="en-US"/>
              <a:t>Add a footer</a:t>
            </a:r>
            <a:endParaRPr lang="en-US" dirty="0"/>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1100">
                <a:solidFill>
                  <a:schemeClr val="accent2">
                    <a:lumMod val="75000"/>
                  </a:schemeClr>
                </a:solidFill>
              </a:defRPr>
            </a:lvl1pPr>
          </a:lstStyle>
          <a:p>
            <a:fld id="{FDAFAB68-026A-4D19-A027-FA0666DF3696}" type="datetime1">
              <a:rPr lang="en-US" smtClean="0"/>
              <a:t>8/16/2021</a:t>
            </a:fld>
            <a:endParaRPr lang="en-US" dirty="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401CF334-2D5C-4859-84A6-CA7E6E43FAEB}" type="slidenum">
              <a:rPr lang="en-US" smtClean="0"/>
              <a:t>‹#›</a:t>
            </a:fld>
            <a:endParaRPr lang="en-US" dirty="0"/>
          </a:p>
        </p:txBody>
      </p:sp>
      <p:pic>
        <p:nvPicPr>
          <p:cNvPr id="2" name="Picture 1">
            <a:extLst>
              <a:ext uri="{FF2B5EF4-FFF2-40B4-BE49-F238E27FC236}">
                <a16:creationId xmlns:a16="http://schemas.microsoft.com/office/drawing/2014/main" id="{73CAEB98-B1DB-456F-8A84-A52B2BBC3A78}"/>
              </a:ext>
            </a:extLst>
          </p:cNvPr>
          <p:cNvPicPr>
            <a:picLocks noChangeAspect="1"/>
          </p:cNvPicPr>
          <p:nvPr userDrawn="1"/>
        </p:nvPicPr>
        <p:blipFill>
          <a:blip r:embed="rId13"/>
          <a:stretch>
            <a:fillRect/>
          </a:stretch>
        </p:blipFill>
        <p:spPr>
          <a:xfrm>
            <a:off x="10728833" y="6226607"/>
            <a:ext cx="1463167" cy="646232"/>
          </a:xfrm>
          <a:prstGeom prst="rect">
            <a:avLst/>
          </a:prstGeom>
        </p:spPr>
      </p:pic>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818" y="2341874"/>
            <a:ext cx="11679382" cy="1470025"/>
          </a:xfrm>
        </p:spPr>
        <p:txBody>
          <a:bodyPr>
            <a:normAutofit/>
          </a:bodyPr>
          <a:lstStyle/>
          <a:p>
            <a:r>
              <a:rPr lang="en-US" sz="4800" dirty="0"/>
              <a:t>District One Advanced Traffic Safety Academy</a:t>
            </a:r>
          </a:p>
        </p:txBody>
      </p:sp>
      <p:sp>
        <p:nvSpPr>
          <p:cNvPr id="3" name="Subtitle 2"/>
          <p:cNvSpPr>
            <a:spLocks noGrp="1"/>
          </p:cNvSpPr>
          <p:nvPr>
            <p:ph type="subTitle" idx="1"/>
          </p:nvPr>
        </p:nvSpPr>
        <p:spPr>
          <a:xfrm>
            <a:off x="609600" y="3899938"/>
            <a:ext cx="6604000" cy="602614"/>
          </a:xfrm>
        </p:spPr>
        <p:txBody>
          <a:bodyPr/>
          <a:lstStyle/>
          <a:p>
            <a:r>
              <a:rPr lang="en-US" dirty="0"/>
              <a:t>Presented by: Larry Hagen, P.E., PTOE, RSP</a:t>
            </a:r>
          </a:p>
        </p:txBody>
      </p:sp>
      <p:sp>
        <p:nvSpPr>
          <p:cNvPr id="5" name="TextBox 4">
            <a:extLst>
              <a:ext uri="{FF2B5EF4-FFF2-40B4-BE49-F238E27FC236}">
                <a16:creationId xmlns:a16="http://schemas.microsoft.com/office/drawing/2014/main" id="{B895732C-A844-4AAA-B97F-B77C2BBE67CB}"/>
              </a:ext>
            </a:extLst>
          </p:cNvPr>
          <p:cNvSpPr txBox="1"/>
          <p:nvPr/>
        </p:nvSpPr>
        <p:spPr>
          <a:xfrm>
            <a:off x="4899695" y="4880257"/>
            <a:ext cx="6812249" cy="1754326"/>
          </a:xfrm>
          <a:prstGeom prst="rect">
            <a:avLst/>
          </a:prstGeom>
          <a:noFill/>
        </p:spPr>
        <p:txBody>
          <a:bodyPr wrap="none" rtlCol="0">
            <a:spAutoFit/>
          </a:bodyPr>
          <a:lstStyle/>
          <a:p>
            <a:pPr algn="r"/>
            <a:r>
              <a:rPr lang="en-US" sz="3600" b="1" dirty="0">
                <a:solidFill>
                  <a:srgbClr val="002060"/>
                </a:solidFill>
                <a:effectLst>
                  <a:outerShdw blurRad="38100" dist="38100" dir="2700000" algn="tl">
                    <a:srgbClr val="000000">
                      <a:alpha val="43137"/>
                    </a:srgbClr>
                  </a:outerShdw>
                </a:effectLst>
              </a:rPr>
              <a:t>Session 3 – Advanced Unsignalized</a:t>
            </a:r>
          </a:p>
          <a:p>
            <a:pPr algn="r"/>
            <a:r>
              <a:rPr lang="en-US" sz="3600" b="1" dirty="0">
                <a:solidFill>
                  <a:srgbClr val="002060"/>
                </a:solidFill>
                <a:effectLst>
                  <a:outerShdw blurRad="38100" dist="38100" dir="2700000" algn="tl">
                    <a:srgbClr val="000000">
                      <a:alpha val="43137"/>
                    </a:srgbClr>
                  </a:outerShdw>
                </a:effectLst>
              </a:rPr>
              <a:t>Intersection Safety Treatments</a:t>
            </a:r>
          </a:p>
          <a:p>
            <a:pPr algn="r"/>
            <a:endParaRPr lang="en-US" sz="3600" b="1" dirty="0">
              <a:solidFill>
                <a:srgbClr val="002060"/>
              </a:solidFill>
              <a:effectLst>
                <a:outerShdw blurRad="38100" dist="38100" dir="2700000" algn="tl">
                  <a:srgbClr val="000000">
                    <a:alpha val="43137"/>
                  </a:srgbClr>
                </a:outerShdw>
              </a:effectLst>
            </a:endParaRPr>
          </a:p>
        </p:txBody>
      </p:sp>
      <p:pic>
        <p:nvPicPr>
          <p:cNvPr id="7" name="Picture 6" descr="Logo, company name&#10;&#10;Description automatically generated">
            <a:extLst>
              <a:ext uri="{FF2B5EF4-FFF2-40B4-BE49-F238E27FC236}">
                <a16:creationId xmlns:a16="http://schemas.microsoft.com/office/drawing/2014/main" id="{8CD5891C-4A4B-47B0-893C-E2172E213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538" y="6211668"/>
            <a:ext cx="1460462" cy="646332"/>
          </a:xfrm>
          <a:prstGeom prst="rect">
            <a:avLst/>
          </a:prstGeom>
        </p:spPr>
      </p:pic>
      <p:pic>
        <p:nvPicPr>
          <p:cNvPr id="6" name="Picture 5">
            <a:extLst>
              <a:ext uri="{FF2B5EF4-FFF2-40B4-BE49-F238E27FC236}">
                <a16:creationId xmlns:a16="http://schemas.microsoft.com/office/drawing/2014/main" id="{A2CBB366-F4FA-4AAF-BA13-C38B2B1F7B2C}"/>
              </a:ext>
            </a:extLst>
          </p:cNvPr>
          <p:cNvPicPr>
            <a:picLocks noChangeAspect="1"/>
          </p:cNvPicPr>
          <p:nvPr/>
        </p:nvPicPr>
        <p:blipFill>
          <a:blip r:embed="rId4"/>
          <a:stretch>
            <a:fillRect/>
          </a:stretch>
        </p:blipFill>
        <p:spPr>
          <a:xfrm>
            <a:off x="480056" y="4693295"/>
            <a:ext cx="2944623" cy="1627773"/>
          </a:xfrm>
          <a:prstGeom prst="rect">
            <a:avLst/>
          </a:prstGeom>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9D6FC2-911B-4660-ADD3-A6A481D7B7E6}"/>
              </a:ext>
            </a:extLst>
          </p:cNvPr>
          <p:cNvPicPr>
            <a:picLocks noChangeAspect="1"/>
          </p:cNvPicPr>
          <p:nvPr/>
        </p:nvPicPr>
        <p:blipFill rotWithShape="1">
          <a:blip r:embed="rId3"/>
          <a:srcRect t="51843" b="-1"/>
          <a:stretch/>
        </p:blipFill>
        <p:spPr>
          <a:xfrm>
            <a:off x="366713" y="2303272"/>
            <a:ext cx="11554670" cy="3092778"/>
          </a:xfrm>
          <a:prstGeom prst="rect">
            <a:avLst/>
          </a:prstGeom>
        </p:spPr>
      </p:pic>
      <p:sp>
        <p:nvSpPr>
          <p:cNvPr id="9" name="Title 1">
            <a:extLst>
              <a:ext uri="{FF2B5EF4-FFF2-40B4-BE49-F238E27FC236}">
                <a16:creationId xmlns:a16="http://schemas.microsoft.com/office/drawing/2014/main" id="{55399B95-1E13-4E90-B86A-140F333A2959}"/>
              </a:ext>
            </a:extLst>
          </p:cNvPr>
          <p:cNvSpPr txBox="1">
            <a:spLocks/>
          </p:cNvSpPr>
          <p:nvPr/>
        </p:nvSpPr>
        <p:spPr>
          <a:xfrm>
            <a:off x="366713" y="517525"/>
            <a:ext cx="11555412" cy="660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a:t>Objectives and Strategies for Improving Safety at Unsignalized Intersections</a:t>
            </a:r>
          </a:p>
        </p:txBody>
      </p:sp>
      <p:pic>
        <p:nvPicPr>
          <p:cNvPr id="10" name="Picture 9">
            <a:extLst>
              <a:ext uri="{FF2B5EF4-FFF2-40B4-BE49-F238E27FC236}">
                <a16:creationId xmlns:a16="http://schemas.microsoft.com/office/drawing/2014/main" id="{98B46F40-99C1-4EE7-BC1A-E12F6F600AE6}"/>
              </a:ext>
            </a:extLst>
          </p:cNvPr>
          <p:cNvPicPr>
            <a:picLocks noChangeAspect="1"/>
          </p:cNvPicPr>
          <p:nvPr/>
        </p:nvPicPr>
        <p:blipFill rotWithShape="1">
          <a:blip r:embed="rId4"/>
          <a:srcRect t="17316" b="44953"/>
          <a:stretch/>
        </p:blipFill>
        <p:spPr>
          <a:xfrm>
            <a:off x="368872" y="1426091"/>
            <a:ext cx="11547566" cy="813256"/>
          </a:xfrm>
          <a:prstGeom prst="rect">
            <a:avLst/>
          </a:prstGeom>
        </p:spPr>
      </p:pic>
      <p:sp>
        <p:nvSpPr>
          <p:cNvPr id="11" name="Slide Number Placeholder 5">
            <a:extLst>
              <a:ext uri="{FF2B5EF4-FFF2-40B4-BE49-F238E27FC236}">
                <a16:creationId xmlns:a16="http://schemas.microsoft.com/office/drawing/2014/main" id="{9E7C901C-2ED6-421C-82F1-D17D955A5EB9}"/>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10</a:t>
            </a:fld>
            <a:endParaRPr lang="en-US" dirty="0"/>
          </a:p>
        </p:txBody>
      </p:sp>
      <p:pic>
        <p:nvPicPr>
          <p:cNvPr id="2" name="Picture 1">
            <a:extLst>
              <a:ext uri="{FF2B5EF4-FFF2-40B4-BE49-F238E27FC236}">
                <a16:creationId xmlns:a16="http://schemas.microsoft.com/office/drawing/2014/main" id="{47275864-74CD-41AC-BEBE-70EBF65D2D86}"/>
              </a:ext>
            </a:extLst>
          </p:cNvPr>
          <p:cNvPicPr>
            <a:picLocks noChangeAspect="1"/>
          </p:cNvPicPr>
          <p:nvPr/>
        </p:nvPicPr>
        <p:blipFill rotWithShape="1">
          <a:blip r:embed="rId5"/>
          <a:srcRect r="67492" b="57858"/>
          <a:stretch/>
        </p:blipFill>
        <p:spPr>
          <a:xfrm>
            <a:off x="316491" y="3056995"/>
            <a:ext cx="3757669" cy="1443885"/>
          </a:xfrm>
          <a:prstGeom prst="rect">
            <a:avLst/>
          </a:prstGeom>
        </p:spPr>
      </p:pic>
    </p:spTree>
    <p:extLst>
      <p:ext uri="{BB962C8B-B14F-4D97-AF65-F5344CB8AC3E}">
        <p14:creationId xmlns:p14="http://schemas.microsoft.com/office/powerpoint/2010/main" val="315173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AB80A2-DDBD-41C7-BCCB-93BC2D2D762B}"/>
              </a:ext>
            </a:extLst>
          </p:cNvPr>
          <p:cNvPicPr>
            <a:picLocks noChangeAspect="1"/>
          </p:cNvPicPr>
          <p:nvPr/>
        </p:nvPicPr>
        <p:blipFill rotWithShape="1">
          <a:blip r:embed="rId2"/>
          <a:srcRect t="17316" b="44953"/>
          <a:stretch/>
        </p:blipFill>
        <p:spPr>
          <a:xfrm>
            <a:off x="368872" y="1426091"/>
            <a:ext cx="11547566" cy="813256"/>
          </a:xfrm>
          <a:prstGeom prst="rect">
            <a:avLst/>
          </a:prstGeom>
        </p:spPr>
      </p:pic>
      <p:pic>
        <p:nvPicPr>
          <p:cNvPr id="6" name="Picture 5">
            <a:extLst>
              <a:ext uri="{FF2B5EF4-FFF2-40B4-BE49-F238E27FC236}">
                <a16:creationId xmlns:a16="http://schemas.microsoft.com/office/drawing/2014/main" id="{F7E185A3-900B-4C1E-AE65-3DEF1C2FB317}"/>
              </a:ext>
            </a:extLst>
          </p:cNvPr>
          <p:cNvPicPr>
            <a:picLocks noChangeAspect="1"/>
          </p:cNvPicPr>
          <p:nvPr/>
        </p:nvPicPr>
        <p:blipFill>
          <a:blip r:embed="rId3"/>
          <a:stretch>
            <a:fillRect/>
          </a:stretch>
        </p:blipFill>
        <p:spPr>
          <a:xfrm>
            <a:off x="324084" y="2431566"/>
            <a:ext cx="11599817" cy="2965269"/>
          </a:xfrm>
          <a:prstGeom prst="rect">
            <a:avLst/>
          </a:prstGeom>
        </p:spPr>
      </p:pic>
      <p:sp>
        <p:nvSpPr>
          <p:cNvPr id="8" name="Title 1">
            <a:extLst>
              <a:ext uri="{FF2B5EF4-FFF2-40B4-BE49-F238E27FC236}">
                <a16:creationId xmlns:a16="http://schemas.microsoft.com/office/drawing/2014/main" id="{EDFFC30A-24AF-40EE-AC76-643DFEB39C74}"/>
              </a:ext>
            </a:extLst>
          </p:cNvPr>
          <p:cNvSpPr txBox="1">
            <a:spLocks/>
          </p:cNvSpPr>
          <p:nvPr/>
        </p:nvSpPr>
        <p:spPr>
          <a:xfrm>
            <a:off x="366713" y="517525"/>
            <a:ext cx="11555412" cy="660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a:t>Objectives and Strategies for Improving Safety at Unsignalized Intersections</a:t>
            </a:r>
          </a:p>
        </p:txBody>
      </p:sp>
      <p:sp>
        <p:nvSpPr>
          <p:cNvPr id="9" name="Slide Number Placeholder 5">
            <a:extLst>
              <a:ext uri="{FF2B5EF4-FFF2-40B4-BE49-F238E27FC236}">
                <a16:creationId xmlns:a16="http://schemas.microsoft.com/office/drawing/2014/main" id="{8A7CCC9D-65C7-4BDE-894E-36089BD36292}"/>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11</a:t>
            </a:fld>
            <a:endParaRPr lang="en-US" dirty="0"/>
          </a:p>
        </p:txBody>
      </p:sp>
      <p:pic>
        <p:nvPicPr>
          <p:cNvPr id="7" name="Picture 6">
            <a:extLst>
              <a:ext uri="{FF2B5EF4-FFF2-40B4-BE49-F238E27FC236}">
                <a16:creationId xmlns:a16="http://schemas.microsoft.com/office/drawing/2014/main" id="{12F4B9A4-D500-459C-93DB-78BAC82D39BD}"/>
              </a:ext>
            </a:extLst>
          </p:cNvPr>
          <p:cNvPicPr>
            <a:picLocks noChangeAspect="1"/>
          </p:cNvPicPr>
          <p:nvPr/>
        </p:nvPicPr>
        <p:blipFill rotWithShape="1">
          <a:blip r:embed="rId4"/>
          <a:srcRect r="67492" b="57858"/>
          <a:stretch/>
        </p:blipFill>
        <p:spPr>
          <a:xfrm>
            <a:off x="316491" y="3056995"/>
            <a:ext cx="3757669" cy="1443885"/>
          </a:xfrm>
          <a:prstGeom prst="rect">
            <a:avLst/>
          </a:prstGeom>
        </p:spPr>
      </p:pic>
    </p:spTree>
    <p:extLst>
      <p:ext uri="{BB962C8B-B14F-4D97-AF65-F5344CB8AC3E}">
        <p14:creationId xmlns:p14="http://schemas.microsoft.com/office/powerpoint/2010/main" val="82335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20A67-AD92-439F-B150-650920E5A36F}"/>
              </a:ext>
            </a:extLst>
          </p:cNvPr>
          <p:cNvSpPr>
            <a:spLocks noGrp="1"/>
          </p:cNvSpPr>
          <p:nvPr>
            <p:ph type="title"/>
          </p:nvPr>
        </p:nvSpPr>
        <p:spPr>
          <a:xfrm>
            <a:off x="366713" y="517525"/>
            <a:ext cx="11555412" cy="660400"/>
          </a:xfrm>
        </p:spPr>
        <p:txBody>
          <a:bodyPr>
            <a:noAutofit/>
          </a:bodyPr>
          <a:lstStyle/>
          <a:p>
            <a:r>
              <a:rPr lang="en-US" sz="2800" b="1" dirty="0"/>
              <a:t>Objectives and Strategies for Improving Safety at Unsignalized Intersections</a:t>
            </a:r>
          </a:p>
        </p:txBody>
      </p:sp>
      <p:pic>
        <p:nvPicPr>
          <p:cNvPr id="5" name="Picture 4">
            <a:extLst>
              <a:ext uri="{FF2B5EF4-FFF2-40B4-BE49-F238E27FC236}">
                <a16:creationId xmlns:a16="http://schemas.microsoft.com/office/drawing/2014/main" id="{5CAB80A2-DDBD-41C7-BCCB-93BC2D2D762B}"/>
              </a:ext>
            </a:extLst>
          </p:cNvPr>
          <p:cNvPicPr>
            <a:picLocks noChangeAspect="1"/>
          </p:cNvPicPr>
          <p:nvPr/>
        </p:nvPicPr>
        <p:blipFill rotWithShape="1">
          <a:blip r:embed="rId3"/>
          <a:srcRect t="17316" b="44953"/>
          <a:stretch/>
        </p:blipFill>
        <p:spPr>
          <a:xfrm>
            <a:off x="368872" y="1426091"/>
            <a:ext cx="11547566" cy="813256"/>
          </a:xfrm>
          <a:prstGeom prst="rect">
            <a:avLst/>
          </a:prstGeom>
        </p:spPr>
      </p:pic>
      <p:pic>
        <p:nvPicPr>
          <p:cNvPr id="6" name="Picture 5">
            <a:extLst>
              <a:ext uri="{FF2B5EF4-FFF2-40B4-BE49-F238E27FC236}">
                <a16:creationId xmlns:a16="http://schemas.microsoft.com/office/drawing/2014/main" id="{B3D8F348-3D3F-4B11-996A-38692C10B608}"/>
              </a:ext>
            </a:extLst>
          </p:cNvPr>
          <p:cNvPicPr>
            <a:picLocks noChangeAspect="1"/>
          </p:cNvPicPr>
          <p:nvPr/>
        </p:nvPicPr>
        <p:blipFill>
          <a:blip r:embed="rId4"/>
          <a:stretch>
            <a:fillRect/>
          </a:stretch>
        </p:blipFill>
        <p:spPr>
          <a:xfrm>
            <a:off x="366622" y="2291988"/>
            <a:ext cx="11555412" cy="2500218"/>
          </a:xfrm>
          <a:prstGeom prst="rect">
            <a:avLst/>
          </a:prstGeom>
        </p:spPr>
      </p:pic>
      <p:sp>
        <p:nvSpPr>
          <p:cNvPr id="7" name="Slide Number Placeholder 5">
            <a:extLst>
              <a:ext uri="{FF2B5EF4-FFF2-40B4-BE49-F238E27FC236}">
                <a16:creationId xmlns:a16="http://schemas.microsoft.com/office/drawing/2014/main" id="{E0E49EFB-579C-4416-B57D-DAA86ADC3A35}"/>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12</a:t>
            </a:fld>
            <a:endParaRPr lang="en-US" dirty="0"/>
          </a:p>
        </p:txBody>
      </p:sp>
    </p:spTree>
    <p:extLst>
      <p:ext uri="{BB962C8B-B14F-4D97-AF65-F5344CB8AC3E}">
        <p14:creationId xmlns:p14="http://schemas.microsoft.com/office/powerpoint/2010/main" val="394954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D0679E-F6CF-4590-BC49-D884278C852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CAB80A2-DDBD-41C7-BCCB-93BC2D2D762B}"/>
              </a:ext>
            </a:extLst>
          </p:cNvPr>
          <p:cNvPicPr>
            <a:picLocks noChangeAspect="1"/>
          </p:cNvPicPr>
          <p:nvPr/>
        </p:nvPicPr>
        <p:blipFill rotWithShape="1">
          <a:blip r:embed="rId3"/>
          <a:srcRect t="17316" b="44953"/>
          <a:stretch/>
        </p:blipFill>
        <p:spPr>
          <a:xfrm>
            <a:off x="368872" y="1426091"/>
            <a:ext cx="11547566" cy="813256"/>
          </a:xfrm>
          <a:prstGeom prst="rect">
            <a:avLst/>
          </a:prstGeom>
        </p:spPr>
      </p:pic>
      <p:pic>
        <p:nvPicPr>
          <p:cNvPr id="6" name="Picture 5">
            <a:extLst>
              <a:ext uri="{FF2B5EF4-FFF2-40B4-BE49-F238E27FC236}">
                <a16:creationId xmlns:a16="http://schemas.microsoft.com/office/drawing/2014/main" id="{73057AFB-4531-456A-BF05-9B448BD7150B}"/>
              </a:ext>
            </a:extLst>
          </p:cNvPr>
          <p:cNvPicPr>
            <a:picLocks noChangeAspect="1"/>
          </p:cNvPicPr>
          <p:nvPr/>
        </p:nvPicPr>
        <p:blipFill>
          <a:blip r:embed="rId4"/>
          <a:stretch>
            <a:fillRect/>
          </a:stretch>
        </p:blipFill>
        <p:spPr>
          <a:xfrm>
            <a:off x="386225" y="2308207"/>
            <a:ext cx="11547566" cy="2625634"/>
          </a:xfrm>
          <a:prstGeom prst="rect">
            <a:avLst/>
          </a:prstGeom>
        </p:spPr>
      </p:pic>
      <p:sp>
        <p:nvSpPr>
          <p:cNvPr id="7" name="Slide Number Placeholder 5">
            <a:extLst>
              <a:ext uri="{FF2B5EF4-FFF2-40B4-BE49-F238E27FC236}">
                <a16:creationId xmlns:a16="http://schemas.microsoft.com/office/drawing/2014/main" id="{D60CB1CF-9D44-413A-B3EB-082D86542964}"/>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13</a:t>
            </a:fld>
            <a:endParaRPr lang="en-US" dirty="0"/>
          </a:p>
        </p:txBody>
      </p:sp>
      <p:sp>
        <p:nvSpPr>
          <p:cNvPr id="9" name="Title 1">
            <a:extLst>
              <a:ext uri="{FF2B5EF4-FFF2-40B4-BE49-F238E27FC236}">
                <a16:creationId xmlns:a16="http://schemas.microsoft.com/office/drawing/2014/main" id="{7C7B2421-864B-4FCD-9ABD-C77C459402E7}"/>
              </a:ext>
            </a:extLst>
          </p:cNvPr>
          <p:cNvSpPr>
            <a:spLocks noGrp="1"/>
          </p:cNvSpPr>
          <p:nvPr>
            <p:ph type="title"/>
          </p:nvPr>
        </p:nvSpPr>
        <p:spPr>
          <a:xfrm>
            <a:off x="366713" y="517525"/>
            <a:ext cx="11555412" cy="660400"/>
          </a:xfrm>
        </p:spPr>
        <p:txBody>
          <a:bodyPr>
            <a:noAutofit/>
          </a:bodyPr>
          <a:lstStyle/>
          <a:p>
            <a:r>
              <a:rPr lang="en-US" sz="2800" b="1" dirty="0"/>
              <a:t>Objectives and Strategies for Improving Safety at Unsignalized Intersections</a:t>
            </a:r>
          </a:p>
        </p:txBody>
      </p:sp>
    </p:spTree>
    <p:extLst>
      <p:ext uri="{BB962C8B-B14F-4D97-AF65-F5344CB8AC3E}">
        <p14:creationId xmlns:p14="http://schemas.microsoft.com/office/powerpoint/2010/main" val="227688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D0679E-F6CF-4590-BC49-D884278C852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CAB80A2-DDBD-41C7-BCCB-93BC2D2D762B}"/>
              </a:ext>
            </a:extLst>
          </p:cNvPr>
          <p:cNvPicPr>
            <a:picLocks noChangeAspect="1"/>
          </p:cNvPicPr>
          <p:nvPr/>
        </p:nvPicPr>
        <p:blipFill rotWithShape="1">
          <a:blip r:embed="rId3"/>
          <a:srcRect t="17316" b="44953"/>
          <a:stretch/>
        </p:blipFill>
        <p:spPr>
          <a:xfrm>
            <a:off x="368872" y="1426091"/>
            <a:ext cx="11547566" cy="813256"/>
          </a:xfrm>
          <a:prstGeom prst="rect">
            <a:avLst/>
          </a:prstGeom>
        </p:spPr>
      </p:pic>
      <p:pic>
        <p:nvPicPr>
          <p:cNvPr id="6" name="Picture 5">
            <a:extLst>
              <a:ext uri="{FF2B5EF4-FFF2-40B4-BE49-F238E27FC236}">
                <a16:creationId xmlns:a16="http://schemas.microsoft.com/office/drawing/2014/main" id="{38D9BD6D-A086-4EF0-B9C5-C72BE821C2DD}"/>
              </a:ext>
            </a:extLst>
          </p:cNvPr>
          <p:cNvPicPr>
            <a:picLocks noChangeAspect="1"/>
          </p:cNvPicPr>
          <p:nvPr/>
        </p:nvPicPr>
        <p:blipFill rotWithShape="1">
          <a:blip r:embed="rId4"/>
          <a:srcRect t="1" b="31094"/>
          <a:stretch/>
        </p:blipFill>
        <p:spPr>
          <a:xfrm>
            <a:off x="366713" y="2331720"/>
            <a:ext cx="11652069" cy="3717466"/>
          </a:xfrm>
          <a:prstGeom prst="rect">
            <a:avLst/>
          </a:prstGeom>
        </p:spPr>
      </p:pic>
      <p:sp>
        <p:nvSpPr>
          <p:cNvPr id="7" name="Slide Number Placeholder 5">
            <a:extLst>
              <a:ext uri="{FF2B5EF4-FFF2-40B4-BE49-F238E27FC236}">
                <a16:creationId xmlns:a16="http://schemas.microsoft.com/office/drawing/2014/main" id="{1531D39D-ED3E-49B1-BA9C-48200044DED4}"/>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14</a:t>
            </a:fld>
            <a:endParaRPr lang="en-US" dirty="0"/>
          </a:p>
        </p:txBody>
      </p:sp>
      <p:sp>
        <p:nvSpPr>
          <p:cNvPr id="9" name="Title 1">
            <a:extLst>
              <a:ext uri="{FF2B5EF4-FFF2-40B4-BE49-F238E27FC236}">
                <a16:creationId xmlns:a16="http://schemas.microsoft.com/office/drawing/2014/main" id="{8A9C1E00-A8F8-4007-92C2-58B9B3DF1E33}"/>
              </a:ext>
            </a:extLst>
          </p:cNvPr>
          <p:cNvSpPr>
            <a:spLocks noGrp="1"/>
          </p:cNvSpPr>
          <p:nvPr>
            <p:ph type="title"/>
          </p:nvPr>
        </p:nvSpPr>
        <p:spPr>
          <a:xfrm>
            <a:off x="366713" y="517525"/>
            <a:ext cx="11555412" cy="660400"/>
          </a:xfrm>
        </p:spPr>
        <p:txBody>
          <a:bodyPr>
            <a:noAutofit/>
          </a:bodyPr>
          <a:lstStyle/>
          <a:p>
            <a:r>
              <a:rPr lang="en-US" sz="2800" b="1" dirty="0"/>
              <a:t>Objectives and Strategies for Improving Safety at Unsignalized Intersections</a:t>
            </a:r>
          </a:p>
        </p:txBody>
      </p:sp>
    </p:spTree>
    <p:extLst>
      <p:ext uri="{BB962C8B-B14F-4D97-AF65-F5344CB8AC3E}">
        <p14:creationId xmlns:p14="http://schemas.microsoft.com/office/powerpoint/2010/main" val="11671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AB80A2-DDBD-41C7-BCCB-93BC2D2D762B}"/>
              </a:ext>
            </a:extLst>
          </p:cNvPr>
          <p:cNvPicPr>
            <a:picLocks noChangeAspect="1"/>
          </p:cNvPicPr>
          <p:nvPr/>
        </p:nvPicPr>
        <p:blipFill rotWithShape="1">
          <a:blip r:embed="rId2"/>
          <a:srcRect t="17316" b="44953"/>
          <a:stretch/>
        </p:blipFill>
        <p:spPr>
          <a:xfrm>
            <a:off x="368872" y="1426091"/>
            <a:ext cx="11547566" cy="813256"/>
          </a:xfrm>
          <a:prstGeom prst="rect">
            <a:avLst/>
          </a:prstGeom>
        </p:spPr>
      </p:pic>
      <p:pic>
        <p:nvPicPr>
          <p:cNvPr id="6" name="Picture 5">
            <a:extLst>
              <a:ext uri="{FF2B5EF4-FFF2-40B4-BE49-F238E27FC236}">
                <a16:creationId xmlns:a16="http://schemas.microsoft.com/office/drawing/2014/main" id="{38D9BD6D-A086-4EF0-B9C5-C72BE821C2DD}"/>
              </a:ext>
            </a:extLst>
          </p:cNvPr>
          <p:cNvPicPr>
            <a:picLocks noChangeAspect="1"/>
          </p:cNvPicPr>
          <p:nvPr/>
        </p:nvPicPr>
        <p:blipFill rotWithShape="1">
          <a:blip r:embed="rId3"/>
          <a:srcRect t="67966"/>
          <a:stretch/>
        </p:blipFill>
        <p:spPr>
          <a:xfrm>
            <a:off x="269965" y="2487168"/>
            <a:ext cx="11652069" cy="1728216"/>
          </a:xfrm>
          <a:prstGeom prst="rect">
            <a:avLst/>
          </a:prstGeom>
        </p:spPr>
      </p:pic>
      <p:pic>
        <p:nvPicPr>
          <p:cNvPr id="7" name="Picture 6">
            <a:extLst>
              <a:ext uri="{FF2B5EF4-FFF2-40B4-BE49-F238E27FC236}">
                <a16:creationId xmlns:a16="http://schemas.microsoft.com/office/drawing/2014/main" id="{88B3849E-B6A8-46A7-A790-8D2E071930B8}"/>
              </a:ext>
            </a:extLst>
          </p:cNvPr>
          <p:cNvPicPr>
            <a:picLocks noChangeAspect="1"/>
          </p:cNvPicPr>
          <p:nvPr/>
        </p:nvPicPr>
        <p:blipFill>
          <a:blip r:embed="rId4"/>
          <a:stretch>
            <a:fillRect/>
          </a:stretch>
        </p:blipFill>
        <p:spPr>
          <a:xfrm>
            <a:off x="232083" y="4237591"/>
            <a:ext cx="11599817" cy="1619794"/>
          </a:xfrm>
          <a:prstGeom prst="rect">
            <a:avLst/>
          </a:prstGeom>
        </p:spPr>
      </p:pic>
      <p:sp>
        <p:nvSpPr>
          <p:cNvPr id="8" name="Slide Number Placeholder 5">
            <a:extLst>
              <a:ext uri="{FF2B5EF4-FFF2-40B4-BE49-F238E27FC236}">
                <a16:creationId xmlns:a16="http://schemas.microsoft.com/office/drawing/2014/main" id="{7F565AB1-CDCC-47A0-A3DE-731254EAE6AC}"/>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15</a:t>
            </a:fld>
            <a:endParaRPr lang="en-US" dirty="0"/>
          </a:p>
        </p:txBody>
      </p:sp>
      <p:sp>
        <p:nvSpPr>
          <p:cNvPr id="10" name="Title 1">
            <a:extLst>
              <a:ext uri="{FF2B5EF4-FFF2-40B4-BE49-F238E27FC236}">
                <a16:creationId xmlns:a16="http://schemas.microsoft.com/office/drawing/2014/main" id="{7AC4760B-06FA-4033-9E1F-CBF73B7F0C5F}"/>
              </a:ext>
            </a:extLst>
          </p:cNvPr>
          <p:cNvSpPr>
            <a:spLocks noGrp="1"/>
          </p:cNvSpPr>
          <p:nvPr>
            <p:ph type="title"/>
          </p:nvPr>
        </p:nvSpPr>
        <p:spPr>
          <a:xfrm>
            <a:off x="366713" y="517525"/>
            <a:ext cx="11555412" cy="660400"/>
          </a:xfrm>
        </p:spPr>
        <p:txBody>
          <a:bodyPr>
            <a:noAutofit/>
          </a:bodyPr>
          <a:lstStyle/>
          <a:p>
            <a:r>
              <a:rPr lang="en-US" sz="2800" b="1" dirty="0"/>
              <a:t>Objectives and Strategies for Improving Safety at Unsignalized Intersections</a:t>
            </a:r>
          </a:p>
        </p:txBody>
      </p:sp>
      <p:pic>
        <p:nvPicPr>
          <p:cNvPr id="2" name="Picture 1">
            <a:extLst>
              <a:ext uri="{FF2B5EF4-FFF2-40B4-BE49-F238E27FC236}">
                <a16:creationId xmlns:a16="http://schemas.microsoft.com/office/drawing/2014/main" id="{A2A9F84F-F8C6-41F6-92C6-0C1D8DFDD9E2}"/>
              </a:ext>
            </a:extLst>
          </p:cNvPr>
          <p:cNvPicPr>
            <a:picLocks noChangeAspect="1"/>
          </p:cNvPicPr>
          <p:nvPr/>
        </p:nvPicPr>
        <p:blipFill rotWithShape="1">
          <a:blip r:embed="rId5"/>
          <a:srcRect r="67258" b="63272"/>
          <a:stretch/>
        </p:blipFill>
        <p:spPr>
          <a:xfrm>
            <a:off x="460759" y="3513167"/>
            <a:ext cx="3816601" cy="1363633"/>
          </a:xfrm>
          <a:prstGeom prst="rect">
            <a:avLst/>
          </a:prstGeom>
        </p:spPr>
      </p:pic>
    </p:spTree>
    <p:extLst>
      <p:ext uri="{BB962C8B-B14F-4D97-AF65-F5344CB8AC3E}">
        <p14:creationId xmlns:p14="http://schemas.microsoft.com/office/powerpoint/2010/main" val="90362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D0679E-F6CF-4590-BC49-D884278C852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CAB80A2-DDBD-41C7-BCCB-93BC2D2D762B}"/>
              </a:ext>
            </a:extLst>
          </p:cNvPr>
          <p:cNvPicPr>
            <a:picLocks noChangeAspect="1"/>
          </p:cNvPicPr>
          <p:nvPr/>
        </p:nvPicPr>
        <p:blipFill rotWithShape="1">
          <a:blip r:embed="rId3"/>
          <a:srcRect t="17316" b="44953"/>
          <a:stretch/>
        </p:blipFill>
        <p:spPr>
          <a:xfrm>
            <a:off x="368872" y="1426091"/>
            <a:ext cx="11547566" cy="813256"/>
          </a:xfrm>
          <a:prstGeom prst="rect">
            <a:avLst/>
          </a:prstGeom>
        </p:spPr>
      </p:pic>
      <p:pic>
        <p:nvPicPr>
          <p:cNvPr id="6" name="Picture 5">
            <a:extLst>
              <a:ext uri="{FF2B5EF4-FFF2-40B4-BE49-F238E27FC236}">
                <a16:creationId xmlns:a16="http://schemas.microsoft.com/office/drawing/2014/main" id="{E0FC9B1B-4EF0-4303-8909-0AFB82C8FDC8}"/>
              </a:ext>
            </a:extLst>
          </p:cNvPr>
          <p:cNvPicPr>
            <a:picLocks noChangeAspect="1"/>
          </p:cNvPicPr>
          <p:nvPr/>
        </p:nvPicPr>
        <p:blipFill>
          <a:blip r:embed="rId4"/>
          <a:stretch>
            <a:fillRect/>
          </a:stretch>
        </p:blipFill>
        <p:spPr>
          <a:xfrm>
            <a:off x="279761" y="2365019"/>
            <a:ext cx="11729794" cy="1258617"/>
          </a:xfrm>
          <a:prstGeom prst="rect">
            <a:avLst/>
          </a:prstGeom>
        </p:spPr>
      </p:pic>
      <p:sp>
        <p:nvSpPr>
          <p:cNvPr id="7" name="Slide Number Placeholder 5">
            <a:extLst>
              <a:ext uri="{FF2B5EF4-FFF2-40B4-BE49-F238E27FC236}">
                <a16:creationId xmlns:a16="http://schemas.microsoft.com/office/drawing/2014/main" id="{57B49F34-7DA4-4073-8664-A19BC3B48CCA}"/>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16</a:t>
            </a:fld>
            <a:endParaRPr lang="en-US" dirty="0"/>
          </a:p>
        </p:txBody>
      </p:sp>
      <p:sp>
        <p:nvSpPr>
          <p:cNvPr id="9" name="Title 1">
            <a:extLst>
              <a:ext uri="{FF2B5EF4-FFF2-40B4-BE49-F238E27FC236}">
                <a16:creationId xmlns:a16="http://schemas.microsoft.com/office/drawing/2014/main" id="{919D9615-DC94-423F-B23F-AA7DA3965340}"/>
              </a:ext>
            </a:extLst>
          </p:cNvPr>
          <p:cNvSpPr>
            <a:spLocks noGrp="1"/>
          </p:cNvSpPr>
          <p:nvPr>
            <p:ph type="title"/>
          </p:nvPr>
        </p:nvSpPr>
        <p:spPr>
          <a:xfrm>
            <a:off x="366713" y="517525"/>
            <a:ext cx="11555412" cy="660400"/>
          </a:xfrm>
        </p:spPr>
        <p:txBody>
          <a:bodyPr>
            <a:noAutofit/>
          </a:bodyPr>
          <a:lstStyle/>
          <a:p>
            <a:r>
              <a:rPr lang="en-US" sz="2800" b="1" dirty="0"/>
              <a:t>Objectives and Strategies for Improving Safety at Unsignalized Intersections</a:t>
            </a:r>
          </a:p>
        </p:txBody>
      </p:sp>
    </p:spTree>
    <p:extLst>
      <p:ext uri="{BB962C8B-B14F-4D97-AF65-F5344CB8AC3E}">
        <p14:creationId xmlns:p14="http://schemas.microsoft.com/office/powerpoint/2010/main" val="340489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D0679E-F6CF-4590-BC49-D884278C852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CAB80A2-DDBD-41C7-BCCB-93BC2D2D762B}"/>
              </a:ext>
            </a:extLst>
          </p:cNvPr>
          <p:cNvPicPr>
            <a:picLocks noChangeAspect="1"/>
          </p:cNvPicPr>
          <p:nvPr/>
        </p:nvPicPr>
        <p:blipFill rotWithShape="1">
          <a:blip r:embed="rId3"/>
          <a:srcRect t="17316" b="44953"/>
          <a:stretch/>
        </p:blipFill>
        <p:spPr>
          <a:xfrm>
            <a:off x="368872" y="1426091"/>
            <a:ext cx="11547566" cy="813256"/>
          </a:xfrm>
          <a:prstGeom prst="rect">
            <a:avLst/>
          </a:prstGeom>
        </p:spPr>
      </p:pic>
      <p:pic>
        <p:nvPicPr>
          <p:cNvPr id="6" name="Picture 5">
            <a:extLst>
              <a:ext uri="{FF2B5EF4-FFF2-40B4-BE49-F238E27FC236}">
                <a16:creationId xmlns:a16="http://schemas.microsoft.com/office/drawing/2014/main" id="{E4A96B12-3529-4F5D-99D3-17EA9BB71A6B}"/>
              </a:ext>
            </a:extLst>
          </p:cNvPr>
          <p:cNvPicPr>
            <a:picLocks noChangeAspect="1"/>
          </p:cNvPicPr>
          <p:nvPr/>
        </p:nvPicPr>
        <p:blipFill>
          <a:blip r:embed="rId4"/>
          <a:stretch>
            <a:fillRect/>
          </a:stretch>
        </p:blipFill>
        <p:spPr>
          <a:xfrm>
            <a:off x="366713" y="2400379"/>
            <a:ext cx="11607572" cy="1380012"/>
          </a:xfrm>
          <a:prstGeom prst="rect">
            <a:avLst/>
          </a:prstGeom>
        </p:spPr>
      </p:pic>
      <p:sp>
        <p:nvSpPr>
          <p:cNvPr id="7" name="Slide Number Placeholder 5">
            <a:extLst>
              <a:ext uri="{FF2B5EF4-FFF2-40B4-BE49-F238E27FC236}">
                <a16:creationId xmlns:a16="http://schemas.microsoft.com/office/drawing/2014/main" id="{95547223-A2D0-41D0-A9CD-080C61254EE2}"/>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17</a:t>
            </a:fld>
            <a:endParaRPr lang="en-US" dirty="0"/>
          </a:p>
        </p:txBody>
      </p:sp>
      <p:sp>
        <p:nvSpPr>
          <p:cNvPr id="9" name="Title 1">
            <a:extLst>
              <a:ext uri="{FF2B5EF4-FFF2-40B4-BE49-F238E27FC236}">
                <a16:creationId xmlns:a16="http://schemas.microsoft.com/office/drawing/2014/main" id="{EB264A09-9292-416F-A7FB-BEF38FC89174}"/>
              </a:ext>
            </a:extLst>
          </p:cNvPr>
          <p:cNvSpPr>
            <a:spLocks noGrp="1"/>
          </p:cNvSpPr>
          <p:nvPr>
            <p:ph type="title"/>
          </p:nvPr>
        </p:nvSpPr>
        <p:spPr>
          <a:xfrm>
            <a:off x="366713" y="517525"/>
            <a:ext cx="11555412" cy="660400"/>
          </a:xfrm>
        </p:spPr>
        <p:txBody>
          <a:bodyPr>
            <a:noAutofit/>
          </a:bodyPr>
          <a:lstStyle/>
          <a:p>
            <a:r>
              <a:rPr lang="en-US" sz="2800" b="1" dirty="0"/>
              <a:t>Objectives and Strategies for Improving Safety at Unsignalized Intersections</a:t>
            </a:r>
          </a:p>
        </p:txBody>
      </p:sp>
    </p:spTree>
    <p:extLst>
      <p:ext uri="{BB962C8B-B14F-4D97-AF65-F5344CB8AC3E}">
        <p14:creationId xmlns:p14="http://schemas.microsoft.com/office/powerpoint/2010/main" val="1782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AB80A2-DDBD-41C7-BCCB-93BC2D2D762B}"/>
              </a:ext>
            </a:extLst>
          </p:cNvPr>
          <p:cNvPicPr>
            <a:picLocks noChangeAspect="1"/>
          </p:cNvPicPr>
          <p:nvPr/>
        </p:nvPicPr>
        <p:blipFill rotWithShape="1">
          <a:blip r:embed="rId3"/>
          <a:srcRect t="17316" b="44953"/>
          <a:stretch/>
        </p:blipFill>
        <p:spPr>
          <a:xfrm>
            <a:off x="368872" y="1426091"/>
            <a:ext cx="11547566" cy="813256"/>
          </a:xfrm>
          <a:prstGeom prst="rect">
            <a:avLst/>
          </a:prstGeom>
        </p:spPr>
      </p:pic>
      <p:pic>
        <p:nvPicPr>
          <p:cNvPr id="6" name="Picture 5">
            <a:extLst>
              <a:ext uri="{FF2B5EF4-FFF2-40B4-BE49-F238E27FC236}">
                <a16:creationId xmlns:a16="http://schemas.microsoft.com/office/drawing/2014/main" id="{3E83EB33-8347-4AED-9005-B576E2AB3A33}"/>
              </a:ext>
            </a:extLst>
          </p:cNvPr>
          <p:cNvPicPr>
            <a:picLocks noChangeAspect="1"/>
          </p:cNvPicPr>
          <p:nvPr/>
        </p:nvPicPr>
        <p:blipFill>
          <a:blip r:embed="rId4"/>
          <a:stretch>
            <a:fillRect/>
          </a:stretch>
        </p:blipFill>
        <p:spPr>
          <a:xfrm>
            <a:off x="366712" y="2395271"/>
            <a:ext cx="11764327" cy="1540567"/>
          </a:xfrm>
          <a:prstGeom prst="rect">
            <a:avLst/>
          </a:prstGeom>
        </p:spPr>
      </p:pic>
      <p:sp>
        <p:nvSpPr>
          <p:cNvPr id="7" name="Slide Number Placeholder 5">
            <a:extLst>
              <a:ext uri="{FF2B5EF4-FFF2-40B4-BE49-F238E27FC236}">
                <a16:creationId xmlns:a16="http://schemas.microsoft.com/office/drawing/2014/main" id="{7E9044A0-C587-4726-A4F9-29F581321D6F}"/>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18</a:t>
            </a:fld>
            <a:endParaRPr lang="en-US" dirty="0"/>
          </a:p>
        </p:txBody>
      </p:sp>
      <p:sp>
        <p:nvSpPr>
          <p:cNvPr id="8" name="Title 1">
            <a:extLst>
              <a:ext uri="{FF2B5EF4-FFF2-40B4-BE49-F238E27FC236}">
                <a16:creationId xmlns:a16="http://schemas.microsoft.com/office/drawing/2014/main" id="{81AD1445-18F2-4753-93F9-600253EB1B09}"/>
              </a:ext>
            </a:extLst>
          </p:cNvPr>
          <p:cNvSpPr>
            <a:spLocks noGrp="1"/>
          </p:cNvSpPr>
          <p:nvPr>
            <p:ph type="title"/>
          </p:nvPr>
        </p:nvSpPr>
        <p:spPr>
          <a:xfrm>
            <a:off x="366713" y="517525"/>
            <a:ext cx="11555412" cy="660400"/>
          </a:xfrm>
        </p:spPr>
        <p:txBody>
          <a:bodyPr>
            <a:noAutofit/>
          </a:bodyPr>
          <a:lstStyle/>
          <a:p>
            <a:r>
              <a:rPr lang="en-US" sz="2800" b="1" dirty="0"/>
              <a:t>Objectives and Strategies for Improving Safety at Unsignalized Intersections</a:t>
            </a:r>
          </a:p>
        </p:txBody>
      </p:sp>
    </p:spTree>
    <p:extLst>
      <p:ext uri="{BB962C8B-B14F-4D97-AF65-F5344CB8AC3E}">
        <p14:creationId xmlns:p14="http://schemas.microsoft.com/office/powerpoint/2010/main" val="169110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AB80A2-DDBD-41C7-BCCB-93BC2D2D762B}"/>
              </a:ext>
            </a:extLst>
          </p:cNvPr>
          <p:cNvPicPr>
            <a:picLocks noChangeAspect="1"/>
          </p:cNvPicPr>
          <p:nvPr/>
        </p:nvPicPr>
        <p:blipFill rotWithShape="1">
          <a:blip r:embed="rId3"/>
          <a:srcRect t="17316" b="44953"/>
          <a:stretch/>
        </p:blipFill>
        <p:spPr>
          <a:xfrm>
            <a:off x="368872" y="1426091"/>
            <a:ext cx="11547566" cy="813256"/>
          </a:xfrm>
          <a:prstGeom prst="rect">
            <a:avLst/>
          </a:prstGeom>
        </p:spPr>
      </p:pic>
      <p:pic>
        <p:nvPicPr>
          <p:cNvPr id="6" name="Picture 5">
            <a:extLst>
              <a:ext uri="{FF2B5EF4-FFF2-40B4-BE49-F238E27FC236}">
                <a16:creationId xmlns:a16="http://schemas.microsoft.com/office/drawing/2014/main" id="{0ED46582-06D2-4F3D-ABC1-F2EFB0B28D77}"/>
              </a:ext>
            </a:extLst>
          </p:cNvPr>
          <p:cNvPicPr>
            <a:picLocks noChangeAspect="1"/>
          </p:cNvPicPr>
          <p:nvPr/>
        </p:nvPicPr>
        <p:blipFill>
          <a:blip r:embed="rId4"/>
          <a:stretch>
            <a:fillRect/>
          </a:stretch>
        </p:blipFill>
        <p:spPr>
          <a:xfrm>
            <a:off x="366713" y="2469001"/>
            <a:ext cx="11659824" cy="1823453"/>
          </a:xfrm>
          <a:prstGeom prst="rect">
            <a:avLst/>
          </a:prstGeom>
        </p:spPr>
      </p:pic>
      <p:sp>
        <p:nvSpPr>
          <p:cNvPr id="7" name="Slide Number Placeholder 5">
            <a:extLst>
              <a:ext uri="{FF2B5EF4-FFF2-40B4-BE49-F238E27FC236}">
                <a16:creationId xmlns:a16="http://schemas.microsoft.com/office/drawing/2014/main" id="{BA7F89CD-ACA4-49D5-A804-C70029735F73}"/>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19</a:t>
            </a:fld>
            <a:endParaRPr lang="en-US" dirty="0"/>
          </a:p>
        </p:txBody>
      </p:sp>
      <p:sp>
        <p:nvSpPr>
          <p:cNvPr id="8" name="Title 1">
            <a:extLst>
              <a:ext uri="{FF2B5EF4-FFF2-40B4-BE49-F238E27FC236}">
                <a16:creationId xmlns:a16="http://schemas.microsoft.com/office/drawing/2014/main" id="{9B9551BF-FCB4-417F-80B7-52496F04D8E4}"/>
              </a:ext>
            </a:extLst>
          </p:cNvPr>
          <p:cNvSpPr>
            <a:spLocks noGrp="1"/>
          </p:cNvSpPr>
          <p:nvPr>
            <p:ph type="title"/>
          </p:nvPr>
        </p:nvSpPr>
        <p:spPr>
          <a:xfrm>
            <a:off x="366713" y="517525"/>
            <a:ext cx="11555412" cy="660400"/>
          </a:xfrm>
        </p:spPr>
        <p:txBody>
          <a:bodyPr>
            <a:noAutofit/>
          </a:bodyPr>
          <a:lstStyle/>
          <a:p>
            <a:r>
              <a:rPr lang="en-US" sz="2800" b="1" dirty="0"/>
              <a:t>Objectives and Strategies for Improving Safety at Unsignalized Intersections</a:t>
            </a:r>
          </a:p>
        </p:txBody>
      </p:sp>
    </p:spTree>
    <p:extLst>
      <p:ext uri="{BB962C8B-B14F-4D97-AF65-F5344CB8AC3E}">
        <p14:creationId xmlns:p14="http://schemas.microsoft.com/office/powerpoint/2010/main" val="194444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D6AE-EC7B-47EE-96F0-A266674CCE73}"/>
              </a:ext>
            </a:extLst>
          </p:cNvPr>
          <p:cNvSpPr>
            <a:spLocks noGrp="1"/>
          </p:cNvSpPr>
          <p:nvPr>
            <p:ph type="title"/>
          </p:nvPr>
        </p:nvSpPr>
        <p:spPr>
          <a:xfrm>
            <a:off x="87085" y="283464"/>
            <a:ext cx="10383297" cy="937009"/>
          </a:xfrm>
        </p:spPr>
        <p:txBody>
          <a:bodyPr/>
          <a:lstStyle/>
          <a:p>
            <a:r>
              <a:rPr lang="en-US" dirty="0">
                <a:solidFill>
                  <a:srgbClr val="004087"/>
                </a:solidFill>
              </a:rPr>
              <a:t>Advanced Traffic Safety Academy</a:t>
            </a:r>
          </a:p>
        </p:txBody>
      </p:sp>
      <p:sp>
        <p:nvSpPr>
          <p:cNvPr id="4" name="Slide Number Placeholder 3">
            <a:extLst>
              <a:ext uri="{FF2B5EF4-FFF2-40B4-BE49-F238E27FC236}">
                <a16:creationId xmlns:a16="http://schemas.microsoft.com/office/drawing/2014/main" id="{2693001B-77C5-4591-9AAB-941404E09ABB}"/>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a:t>
            </a:fld>
            <a:endParaRPr lang="en-US" dirty="0"/>
          </a:p>
        </p:txBody>
      </p:sp>
      <p:sp>
        <p:nvSpPr>
          <p:cNvPr id="8" name="Rectangle: Rounded Corners 7">
            <a:extLst>
              <a:ext uri="{FF2B5EF4-FFF2-40B4-BE49-F238E27FC236}">
                <a16:creationId xmlns:a16="http://schemas.microsoft.com/office/drawing/2014/main" id="{32D786CE-55F3-470C-820B-E1251A773556}"/>
              </a:ext>
            </a:extLst>
          </p:cNvPr>
          <p:cNvSpPr/>
          <p:nvPr/>
        </p:nvSpPr>
        <p:spPr>
          <a:xfrm>
            <a:off x="899162" y="134301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Florida’s SHSP Update</a:t>
            </a:r>
          </a:p>
        </p:txBody>
      </p:sp>
      <p:sp>
        <p:nvSpPr>
          <p:cNvPr id="9" name="Arrow: Right 8">
            <a:extLst>
              <a:ext uri="{FF2B5EF4-FFF2-40B4-BE49-F238E27FC236}">
                <a16:creationId xmlns:a16="http://schemas.microsoft.com/office/drawing/2014/main" id="{7854E140-7837-4F0F-9579-C646483B405D}"/>
              </a:ext>
            </a:extLst>
          </p:cNvPr>
          <p:cNvSpPr/>
          <p:nvPr/>
        </p:nvSpPr>
        <p:spPr>
          <a:xfrm>
            <a:off x="3065710"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1720FFC-F3D6-4492-9EB2-67762B829062}"/>
              </a:ext>
            </a:extLst>
          </p:cNvPr>
          <p:cNvSpPr/>
          <p:nvPr/>
        </p:nvSpPr>
        <p:spPr>
          <a:xfrm>
            <a:off x="3690381" y="1461149"/>
            <a:ext cx="1937657" cy="832674"/>
          </a:xfrm>
          <a:prstGeom prst="roundRect">
            <a:avLst/>
          </a:prstGeom>
          <a:solidFill>
            <a:srgbClr val="004087"/>
          </a:solidFill>
          <a:ln w="12700">
            <a:solidFill>
              <a:srgbClr val="17A0E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NCHRP 500</a:t>
            </a:r>
          </a:p>
        </p:txBody>
      </p:sp>
      <p:sp>
        <p:nvSpPr>
          <p:cNvPr id="11" name="Arrow: Right 10">
            <a:extLst>
              <a:ext uri="{FF2B5EF4-FFF2-40B4-BE49-F238E27FC236}">
                <a16:creationId xmlns:a16="http://schemas.microsoft.com/office/drawing/2014/main" id="{1422795F-20A7-49E3-A791-FD0B8AE11A53}"/>
              </a:ext>
            </a:extLst>
          </p:cNvPr>
          <p:cNvSpPr/>
          <p:nvPr/>
        </p:nvSpPr>
        <p:spPr>
          <a:xfrm>
            <a:off x="5792999"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BEECD03-7504-4D7D-837C-FF625C190607}"/>
              </a:ext>
            </a:extLst>
          </p:cNvPr>
          <p:cNvSpPr/>
          <p:nvPr/>
        </p:nvSpPr>
        <p:spPr>
          <a:xfrm>
            <a:off x="8753968"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E299ADC-10FB-4353-9277-32DD3C600E7D}"/>
              </a:ext>
            </a:extLst>
          </p:cNvPr>
          <p:cNvSpPr/>
          <p:nvPr/>
        </p:nvSpPr>
        <p:spPr>
          <a:xfrm>
            <a:off x="9176058" y="3281773"/>
            <a:ext cx="1937657"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Combining Safety Countermeasures</a:t>
            </a:r>
          </a:p>
        </p:txBody>
      </p:sp>
      <p:sp>
        <p:nvSpPr>
          <p:cNvPr id="14" name="Rectangle: Rounded Corners 13">
            <a:extLst>
              <a:ext uri="{FF2B5EF4-FFF2-40B4-BE49-F238E27FC236}">
                <a16:creationId xmlns:a16="http://schemas.microsoft.com/office/drawing/2014/main" id="{84E65731-6A3D-4934-B9C3-30A942E67273}"/>
              </a:ext>
            </a:extLst>
          </p:cNvPr>
          <p:cNvSpPr/>
          <p:nvPr/>
        </p:nvSpPr>
        <p:spPr>
          <a:xfrm>
            <a:off x="9145797" y="1343212"/>
            <a:ext cx="2298343" cy="1242641"/>
          </a:xfrm>
          <a:prstGeom prst="roundRect">
            <a:avLst/>
          </a:prstGeom>
          <a:solidFill>
            <a:srgbClr val="004087"/>
          </a:solidFill>
          <a:ln w="12700">
            <a:solidFill>
              <a:srgbClr val="1AA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Signalized Intersection Safety Treatments</a:t>
            </a:r>
          </a:p>
        </p:txBody>
      </p:sp>
      <p:sp>
        <p:nvSpPr>
          <p:cNvPr id="16" name="Arrow: Right 15">
            <a:extLst>
              <a:ext uri="{FF2B5EF4-FFF2-40B4-BE49-F238E27FC236}">
                <a16:creationId xmlns:a16="http://schemas.microsoft.com/office/drawing/2014/main" id="{D7916F0B-0471-48AC-AB9D-0630D05FA0EF}"/>
              </a:ext>
            </a:extLst>
          </p:cNvPr>
          <p:cNvSpPr/>
          <p:nvPr/>
        </p:nvSpPr>
        <p:spPr>
          <a:xfrm flipH="1">
            <a:off x="3065710"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BE4A1B8-DDA1-4F2C-AF60-CF81CBCF3FA2}"/>
              </a:ext>
            </a:extLst>
          </p:cNvPr>
          <p:cNvSpPr/>
          <p:nvPr/>
        </p:nvSpPr>
        <p:spPr>
          <a:xfrm>
            <a:off x="3690382" y="325918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Hot-Button Safety Review</a:t>
            </a:r>
          </a:p>
        </p:txBody>
      </p:sp>
      <p:sp>
        <p:nvSpPr>
          <p:cNvPr id="18" name="Arrow: Right 17">
            <a:extLst>
              <a:ext uri="{FF2B5EF4-FFF2-40B4-BE49-F238E27FC236}">
                <a16:creationId xmlns:a16="http://schemas.microsoft.com/office/drawing/2014/main" id="{C41FE862-2C9F-464D-8285-0BCE32C39394}"/>
              </a:ext>
            </a:extLst>
          </p:cNvPr>
          <p:cNvSpPr/>
          <p:nvPr/>
        </p:nvSpPr>
        <p:spPr>
          <a:xfrm flipH="1">
            <a:off x="5792999"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DCC67E2-07E5-4360-AE25-EC612463902F}"/>
              </a:ext>
            </a:extLst>
          </p:cNvPr>
          <p:cNvSpPr/>
          <p:nvPr/>
        </p:nvSpPr>
        <p:spPr>
          <a:xfrm flipH="1">
            <a:off x="8520288"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162AB80-BEA9-4B1F-9435-A4B354220FD2}"/>
              </a:ext>
            </a:extLst>
          </p:cNvPr>
          <p:cNvSpPr/>
          <p:nvPr/>
        </p:nvSpPr>
        <p:spPr>
          <a:xfrm>
            <a:off x="6418090" y="325918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Innovative Intersection Designs</a:t>
            </a:r>
          </a:p>
        </p:txBody>
      </p:sp>
      <p:sp>
        <p:nvSpPr>
          <p:cNvPr id="22" name="Rectangle: Rounded Corners 21">
            <a:extLst>
              <a:ext uri="{FF2B5EF4-FFF2-40B4-BE49-F238E27FC236}">
                <a16:creationId xmlns:a16="http://schemas.microsoft.com/office/drawing/2014/main" id="{EE68124F-B8A7-49C0-B69C-77FFF0D6BD5F}"/>
              </a:ext>
            </a:extLst>
          </p:cNvPr>
          <p:cNvSpPr/>
          <p:nvPr/>
        </p:nvSpPr>
        <p:spPr>
          <a:xfrm>
            <a:off x="943796" y="5175150"/>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Human Factors in Highway Safety</a:t>
            </a:r>
          </a:p>
        </p:txBody>
      </p:sp>
      <p:sp>
        <p:nvSpPr>
          <p:cNvPr id="23" name="Arrow: Right 22">
            <a:extLst>
              <a:ext uri="{FF2B5EF4-FFF2-40B4-BE49-F238E27FC236}">
                <a16:creationId xmlns:a16="http://schemas.microsoft.com/office/drawing/2014/main" id="{F17EFDC7-CB34-4559-AF76-5267248A47C0}"/>
              </a:ext>
            </a:extLst>
          </p:cNvPr>
          <p:cNvSpPr/>
          <p:nvPr/>
        </p:nvSpPr>
        <p:spPr>
          <a:xfrm>
            <a:off x="5792999" y="5503326"/>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9A71E4D5-6D08-47D0-9158-0F23F74553F3}"/>
              </a:ext>
            </a:extLst>
          </p:cNvPr>
          <p:cNvSpPr/>
          <p:nvPr/>
        </p:nvSpPr>
        <p:spPr>
          <a:xfrm>
            <a:off x="6462469" y="5192346"/>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Safety Evaluation Workshop</a:t>
            </a:r>
          </a:p>
        </p:txBody>
      </p:sp>
      <p:sp>
        <p:nvSpPr>
          <p:cNvPr id="25" name="Arrow: Right 24">
            <a:extLst>
              <a:ext uri="{FF2B5EF4-FFF2-40B4-BE49-F238E27FC236}">
                <a16:creationId xmlns:a16="http://schemas.microsoft.com/office/drawing/2014/main" id="{451E35BD-D1EE-41F9-BEB4-5B745CD14AA9}"/>
              </a:ext>
            </a:extLst>
          </p:cNvPr>
          <p:cNvSpPr/>
          <p:nvPr/>
        </p:nvSpPr>
        <p:spPr>
          <a:xfrm rot="5400000">
            <a:off x="10152033" y="2746873"/>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B6F7F02-E0D3-4256-BBD8-1D8935ED579B}"/>
              </a:ext>
            </a:extLst>
          </p:cNvPr>
          <p:cNvSpPr/>
          <p:nvPr/>
        </p:nvSpPr>
        <p:spPr>
          <a:xfrm>
            <a:off x="6219785" y="1306679"/>
            <a:ext cx="2476237" cy="1242641"/>
          </a:xfrm>
          <a:prstGeom prst="roundRect">
            <a:avLst/>
          </a:prstGeom>
          <a:solidFill>
            <a:srgbClr val="004087"/>
          </a:solidFill>
          <a:ln w="12700">
            <a:solidFill>
              <a:srgbClr val="1AA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Unsignalized Intersection Safety Treatments</a:t>
            </a:r>
          </a:p>
        </p:txBody>
      </p:sp>
      <p:sp>
        <p:nvSpPr>
          <p:cNvPr id="28" name="Rectangle: Rounded Corners 27">
            <a:extLst>
              <a:ext uri="{FF2B5EF4-FFF2-40B4-BE49-F238E27FC236}">
                <a16:creationId xmlns:a16="http://schemas.microsoft.com/office/drawing/2014/main" id="{5924A903-338F-4708-901E-B2EC007A89C2}"/>
              </a:ext>
            </a:extLst>
          </p:cNvPr>
          <p:cNvSpPr/>
          <p:nvPr/>
        </p:nvSpPr>
        <p:spPr>
          <a:xfrm>
            <a:off x="922315" y="3239086"/>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 Systems Approach</a:t>
            </a:r>
          </a:p>
        </p:txBody>
      </p:sp>
      <p:sp>
        <p:nvSpPr>
          <p:cNvPr id="29" name="Arrow: Right 28">
            <a:extLst>
              <a:ext uri="{FF2B5EF4-FFF2-40B4-BE49-F238E27FC236}">
                <a16:creationId xmlns:a16="http://schemas.microsoft.com/office/drawing/2014/main" id="{004F13E0-544A-4F26-984C-D99861EE3E10}"/>
              </a:ext>
            </a:extLst>
          </p:cNvPr>
          <p:cNvSpPr/>
          <p:nvPr/>
        </p:nvSpPr>
        <p:spPr>
          <a:xfrm rot="5400000">
            <a:off x="1682350" y="4589386"/>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0FDFE65-4DAC-45A5-B373-1938AB64EAF8}"/>
              </a:ext>
            </a:extLst>
          </p:cNvPr>
          <p:cNvSpPr/>
          <p:nvPr/>
        </p:nvSpPr>
        <p:spPr>
          <a:xfrm>
            <a:off x="3065710" y="5528967"/>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0EBD079-7FAA-433C-B3CA-7942B8A71B14}"/>
              </a:ext>
            </a:extLst>
          </p:cNvPr>
          <p:cNvSpPr/>
          <p:nvPr/>
        </p:nvSpPr>
        <p:spPr>
          <a:xfrm>
            <a:off x="3690381" y="5192347"/>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Safety Evaluation Workshop</a:t>
            </a:r>
          </a:p>
        </p:txBody>
      </p:sp>
      <p:sp>
        <p:nvSpPr>
          <p:cNvPr id="32" name="Arrow: Right 31">
            <a:extLst>
              <a:ext uri="{FF2B5EF4-FFF2-40B4-BE49-F238E27FC236}">
                <a16:creationId xmlns:a16="http://schemas.microsoft.com/office/drawing/2014/main" id="{DBF76C11-81F7-4023-B4AC-9F718BE40338}"/>
              </a:ext>
            </a:extLst>
          </p:cNvPr>
          <p:cNvSpPr/>
          <p:nvPr/>
        </p:nvSpPr>
        <p:spPr>
          <a:xfrm>
            <a:off x="8623715" y="5511770"/>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0DE0D84-3524-4BF4-8D52-B545E7F75A8C}"/>
              </a:ext>
            </a:extLst>
          </p:cNvPr>
          <p:cNvSpPr/>
          <p:nvPr/>
        </p:nvSpPr>
        <p:spPr>
          <a:xfrm>
            <a:off x="9422975" y="5217546"/>
            <a:ext cx="1848896" cy="924449"/>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Building a Safety Culture</a:t>
            </a:r>
          </a:p>
        </p:txBody>
      </p:sp>
    </p:spTree>
    <p:extLst>
      <p:ext uri="{BB962C8B-B14F-4D97-AF65-F5344CB8AC3E}">
        <p14:creationId xmlns:p14="http://schemas.microsoft.com/office/powerpoint/2010/main" val="39363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5">
            <a:extLst>
              <a:ext uri="{FF2B5EF4-FFF2-40B4-BE49-F238E27FC236}">
                <a16:creationId xmlns:a16="http://schemas.microsoft.com/office/drawing/2014/main" id="{BFE2D0AE-B6EB-4281-8B65-9C8EF4264664}"/>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20</a:t>
            </a:fld>
            <a:endParaRPr lang="en-US" dirty="0"/>
          </a:p>
        </p:txBody>
      </p:sp>
    </p:spTree>
    <p:extLst>
      <p:ext uri="{BB962C8B-B14F-4D97-AF65-F5344CB8AC3E}">
        <p14:creationId xmlns:p14="http://schemas.microsoft.com/office/powerpoint/2010/main" val="187342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45938274-8C65-42E6-8304-A1B47D448457}"/>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B70F31B2-4393-4160-AF41-157E1EC30B06}"/>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C5D6B91-E97D-400F-8A47-D0A672E9B084}"/>
              </a:ext>
            </a:extLst>
          </p:cNvPr>
          <p:cNvSpPr>
            <a:spLocks noGrp="1"/>
          </p:cNvSpPr>
          <p:nvPr>
            <p:ph type="title"/>
          </p:nvPr>
        </p:nvSpPr>
        <p:spPr>
          <a:xfrm>
            <a:off x="800524" y="1559199"/>
            <a:ext cx="10363200" cy="1362075"/>
          </a:xfrm>
        </p:spPr>
        <p:txBody>
          <a:bodyPr/>
          <a:lstStyle/>
          <a:p>
            <a:r>
              <a:rPr lang="en-US" dirty="0"/>
              <a:t>Unsignalized Intersection Safety</a:t>
            </a:r>
          </a:p>
        </p:txBody>
      </p:sp>
      <p:sp>
        <p:nvSpPr>
          <p:cNvPr id="5" name="Text Placeholder 4">
            <a:extLst>
              <a:ext uri="{FF2B5EF4-FFF2-40B4-BE49-F238E27FC236}">
                <a16:creationId xmlns:a16="http://schemas.microsoft.com/office/drawing/2014/main" id="{2837E7B3-53C2-47AC-A4BD-DFAE786D7076}"/>
              </a:ext>
            </a:extLst>
          </p:cNvPr>
          <p:cNvSpPr>
            <a:spLocks noGrp="1"/>
          </p:cNvSpPr>
          <p:nvPr>
            <p:ph type="body" idx="1"/>
          </p:nvPr>
        </p:nvSpPr>
        <p:spPr>
          <a:xfrm>
            <a:off x="502284" y="2900405"/>
            <a:ext cx="9124951" cy="590146"/>
          </a:xfrm>
        </p:spPr>
        <p:txBody>
          <a:bodyPr>
            <a:noAutofit/>
          </a:bodyPr>
          <a:lstStyle/>
          <a:p>
            <a:r>
              <a:rPr lang="en-US" sz="2800" dirty="0"/>
              <a:t>Can we get some more details on these countermeasures?</a:t>
            </a:r>
          </a:p>
        </p:txBody>
      </p:sp>
      <p:sp>
        <p:nvSpPr>
          <p:cNvPr id="8" name="Slide Number Placeholder 5">
            <a:extLst>
              <a:ext uri="{FF2B5EF4-FFF2-40B4-BE49-F238E27FC236}">
                <a16:creationId xmlns:a16="http://schemas.microsoft.com/office/drawing/2014/main" id="{D980A8AD-77F8-4963-B44C-7DB2C9E1A25F}"/>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21</a:t>
            </a:fld>
            <a:endParaRPr lang="en-US" dirty="0"/>
          </a:p>
        </p:txBody>
      </p:sp>
    </p:spTree>
    <p:extLst>
      <p:ext uri="{BB962C8B-B14F-4D97-AF65-F5344CB8AC3E}">
        <p14:creationId xmlns:p14="http://schemas.microsoft.com/office/powerpoint/2010/main" val="15671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F392D2-B6D1-4CE8-A5FE-3ED348E78737}"/>
              </a:ext>
            </a:extLst>
          </p:cNvPr>
          <p:cNvSpPr>
            <a:spLocks noGrp="1"/>
          </p:cNvSpPr>
          <p:nvPr>
            <p:ph type="title"/>
          </p:nvPr>
        </p:nvSpPr>
        <p:spPr>
          <a:xfrm>
            <a:off x="609600" y="614680"/>
            <a:ext cx="10972800" cy="1066800"/>
          </a:xfrm>
        </p:spPr>
        <p:txBody>
          <a:bodyPr>
            <a:normAutofit/>
          </a:bodyPr>
          <a:lstStyle/>
          <a:p>
            <a:r>
              <a:rPr lang="en-US" sz="3200" b="1" dirty="0">
                <a:effectLst>
                  <a:outerShdw blurRad="38100" dist="38100" dir="2700000" algn="tl">
                    <a:srgbClr val="000000">
                      <a:alpha val="43137"/>
                    </a:srgbClr>
                  </a:outerShdw>
                </a:effectLst>
              </a:rPr>
              <a:t>Manner of Collision for Fatal Unsignalized Intersection Crashes</a:t>
            </a:r>
          </a:p>
        </p:txBody>
      </p:sp>
      <p:pic>
        <p:nvPicPr>
          <p:cNvPr id="7" name="Picture 6">
            <a:extLst>
              <a:ext uri="{FF2B5EF4-FFF2-40B4-BE49-F238E27FC236}">
                <a16:creationId xmlns:a16="http://schemas.microsoft.com/office/drawing/2014/main" id="{48B13490-BE73-4F43-BD16-81C9B6E577A8}"/>
              </a:ext>
            </a:extLst>
          </p:cNvPr>
          <p:cNvPicPr>
            <a:picLocks noChangeAspect="1"/>
          </p:cNvPicPr>
          <p:nvPr/>
        </p:nvPicPr>
        <p:blipFill>
          <a:blip r:embed="rId3"/>
          <a:stretch>
            <a:fillRect/>
          </a:stretch>
        </p:blipFill>
        <p:spPr>
          <a:xfrm>
            <a:off x="3191256" y="1636485"/>
            <a:ext cx="5308309" cy="4990965"/>
          </a:xfrm>
          <a:prstGeom prst="rect">
            <a:avLst/>
          </a:prstGeom>
        </p:spPr>
      </p:pic>
      <p:sp>
        <p:nvSpPr>
          <p:cNvPr id="8" name="TextBox 7">
            <a:extLst>
              <a:ext uri="{FF2B5EF4-FFF2-40B4-BE49-F238E27FC236}">
                <a16:creationId xmlns:a16="http://schemas.microsoft.com/office/drawing/2014/main" id="{FD3ADD46-406D-4B9B-AD7C-03543636910C}"/>
              </a:ext>
            </a:extLst>
          </p:cNvPr>
          <p:cNvSpPr txBox="1"/>
          <p:nvPr/>
        </p:nvSpPr>
        <p:spPr>
          <a:xfrm>
            <a:off x="5984240" y="2353975"/>
            <a:ext cx="953787" cy="400110"/>
          </a:xfrm>
          <a:prstGeom prst="rect">
            <a:avLst/>
          </a:prstGeom>
          <a:noFill/>
        </p:spPr>
        <p:txBody>
          <a:bodyPr wrap="none" rtlCol="0">
            <a:spAutoFit/>
          </a:bodyPr>
          <a:lstStyle/>
          <a:p>
            <a:r>
              <a:rPr lang="en-US" sz="2000" dirty="0"/>
              <a:t>Vehicle</a:t>
            </a:r>
          </a:p>
        </p:txBody>
      </p:sp>
      <p:sp>
        <p:nvSpPr>
          <p:cNvPr id="5" name="Slide Number Placeholder 5">
            <a:extLst>
              <a:ext uri="{FF2B5EF4-FFF2-40B4-BE49-F238E27FC236}">
                <a16:creationId xmlns:a16="http://schemas.microsoft.com/office/drawing/2014/main" id="{7FF337A3-1E90-4288-B2A6-A98CAD8664EC}"/>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22</a:t>
            </a:fld>
            <a:endParaRPr lang="en-US" dirty="0"/>
          </a:p>
        </p:txBody>
      </p:sp>
    </p:spTree>
    <p:extLst>
      <p:ext uri="{BB962C8B-B14F-4D97-AF65-F5344CB8AC3E}">
        <p14:creationId xmlns:p14="http://schemas.microsoft.com/office/powerpoint/2010/main" val="309047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E2A7-3D3D-4976-97DD-C7F6135FE117}"/>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Other safety issues at unsignalized intersections:</a:t>
            </a:r>
          </a:p>
        </p:txBody>
      </p:sp>
      <p:sp>
        <p:nvSpPr>
          <p:cNvPr id="3" name="Content Placeholder 2">
            <a:extLst>
              <a:ext uri="{FF2B5EF4-FFF2-40B4-BE49-F238E27FC236}">
                <a16:creationId xmlns:a16="http://schemas.microsoft.com/office/drawing/2014/main" id="{D6FE5044-5345-4F17-AFC4-BDE0F4AAD57A}"/>
              </a:ext>
            </a:extLst>
          </p:cNvPr>
          <p:cNvSpPr>
            <a:spLocks noGrp="1"/>
          </p:cNvSpPr>
          <p:nvPr>
            <p:ph idx="1"/>
          </p:nvPr>
        </p:nvSpPr>
        <p:spPr>
          <a:xfrm>
            <a:off x="367469" y="1793619"/>
            <a:ext cx="11553914" cy="4877437"/>
          </a:xfrm>
        </p:spPr>
        <p:txBody>
          <a:bodyPr>
            <a:noAutofit/>
          </a:bodyPr>
          <a:lstStyle/>
          <a:p>
            <a:pPr>
              <a:lnSpc>
                <a:spcPct val="110000"/>
              </a:lnSpc>
            </a:pPr>
            <a:r>
              <a:rPr lang="en-US" sz="3000" dirty="0"/>
              <a:t>Diverse geometric design and traffic control features of intersections;</a:t>
            </a:r>
          </a:p>
          <a:p>
            <a:pPr>
              <a:lnSpc>
                <a:spcPct val="110000"/>
              </a:lnSpc>
            </a:pPr>
            <a:r>
              <a:rPr lang="en-US" sz="3000" dirty="0"/>
              <a:t>Diverse vehicle population, including a wide range of vehicle sizes and weights;</a:t>
            </a:r>
          </a:p>
          <a:p>
            <a:pPr>
              <a:lnSpc>
                <a:spcPct val="110000"/>
              </a:lnSpc>
            </a:pPr>
            <a:r>
              <a:rPr lang="en-US" sz="3000" dirty="0"/>
              <a:t>Diverse driver populations, including anticipated demographic changes;</a:t>
            </a:r>
          </a:p>
          <a:p>
            <a:pPr>
              <a:lnSpc>
                <a:spcPct val="110000"/>
              </a:lnSpc>
            </a:pPr>
            <a:r>
              <a:rPr lang="en-US" sz="3000" dirty="0"/>
              <a:t>Weather-related problems, such as wet and ice-and-snow-covered pavements; and</a:t>
            </a:r>
          </a:p>
          <a:p>
            <a:pPr>
              <a:lnSpc>
                <a:spcPct val="110000"/>
              </a:lnSpc>
            </a:pPr>
            <a:r>
              <a:rPr lang="en-US" sz="3000" dirty="0"/>
              <a:t>Wide range of traffic volumes on intersection approaches, with patterns of daily and seasonal variations.</a:t>
            </a:r>
          </a:p>
        </p:txBody>
      </p:sp>
      <p:sp>
        <p:nvSpPr>
          <p:cNvPr id="4" name="Slide Number Placeholder 5">
            <a:extLst>
              <a:ext uri="{FF2B5EF4-FFF2-40B4-BE49-F238E27FC236}">
                <a16:creationId xmlns:a16="http://schemas.microsoft.com/office/drawing/2014/main" id="{01976A0B-8D3C-48D7-A21D-3F8E5596CB3A}"/>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23</a:t>
            </a:fld>
            <a:endParaRPr lang="en-US" dirty="0"/>
          </a:p>
        </p:txBody>
      </p:sp>
    </p:spTree>
    <p:extLst>
      <p:ext uri="{BB962C8B-B14F-4D97-AF65-F5344CB8AC3E}">
        <p14:creationId xmlns:p14="http://schemas.microsoft.com/office/powerpoint/2010/main" val="61505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277847"/>
            <a:ext cx="11553914" cy="4793769"/>
          </a:xfrm>
        </p:spPr>
        <p:txBody>
          <a:bodyPr/>
          <a:lstStyle/>
          <a:p>
            <a:pPr>
              <a:lnSpc>
                <a:spcPct val="110000"/>
              </a:lnSpc>
            </a:pPr>
            <a:endParaRPr lang="en-US" dirty="0"/>
          </a:p>
        </p:txBody>
      </p:sp>
      <p:pic>
        <p:nvPicPr>
          <p:cNvPr id="7" name="Picture 6">
            <a:extLst>
              <a:ext uri="{FF2B5EF4-FFF2-40B4-BE49-F238E27FC236}">
                <a16:creationId xmlns:a16="http://schemas.microsoft.com/office/drawing/2014/main" id="{D3AA32D0-9637-4DB0-A688-051F2F6CBB50}"/>
              </a:ext>
            </a:extLst>
          </p:cNvPr>
          <p:cNvPicPr>
            <a:picLocks noChangeAspect="1"/>
          </p:cNvPicPr>
          <p:nvPr/>
        </p:nvPicPr>
        <p:blipFill>
          <a:blip r:embed="rId3"/>
          <a:stretch>
            <a:fillRect/>
          </a:stretch>
        </p:blipFill>
        <p:spPr>
          <a:xfrm>
            <a:off x="1454622" y="0"/>
            <a:ext cx="9282756" cy="6858000"/>
          </a:xfrm>
          <a:prstGeom prst="rect">
            <a:avLst/>
          </a:prstGeom>
        </p:spPr>
      </p:pic>
      <p:sp>
        <p:nvSpPr>
          <p:cNvPr id="5" name="Slide Number Placeholder 5">
            <a:extLst>
              <a:ext uri="{FF2B5EF4-FFF2-40B4-BE49-F238E27FC236}">
                <a16:creationId xmlns:a16="http://schemas.microsoft.com/office/drawing/2014/main" id="{183F2719-7435-4B68-8980-E059EEFCF9A1}"/>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24</a:t>
            </a:fld>
            <a:endParaRPr lang="en-US" dirty="0"/>
          </a:p>
        </p:txBody>
      </p:sp>
    </p:spTree>
    <p:extLst>
      <p:ext uri="{BB962C8B-B14F-4D97-AF65-F5344CB8AC3E}">
        <p14:creationId xmlns:p14="http://schemas.microsoft.com/office/powerpoint/2010/main" val="61287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DA7C-BC33-4852-B7E4-E3553F95A77D}"/>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6E8883B2-188E-4D92-835E-1F40EC79057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404361A-3A48-417E-A71B-4745028088E1}"/>
              </a:ext>
            </a:extLst>
          </p:cNvPr>
          <p:cNvPicPr>
            <a:picLocks noChangeAspect="1"/>
          </p:cNvPicPr>
          <p:nvPr/>
        </p:nvPicPr>
        <p:blipFill>
          <a:blip r:embed="rId3"/>
          <a:stretch>
            <a:fillRect/>
          </a:stretch>
        </p:blipFill>
        <p:spPr>
          <a:xfrm>
            <a:off x="2762209" y="0"/>
            <a:ext cx="5606878" cy="6858000"/>
          </a:xfrm>
          <a:prstGeom prst="rect">
            <a:avLst/>
          </a:prstGeom>
        </p:spPr>
      </p:pic>
      <p:sp>
        <p:nvSpPr>
          <p:cNvPr id="6" name="Slide Number Placeholder 5">
            <a:extLst>
              <a:ext uri="{FF2B5EF4-FFF2-40B4-BE49-F238E27FC236}">
                <a16:creationId xmlns:a16="http://schemas.microsoft.com/office/drawing/2014/main" id="{396CFE03-996F-45AF-BE59-787B69030AD8}"/>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25</a:t>
            </a:fld>
            <a:endParaRPr lang="en-US" dirty="0"/>
          </a:p>
        </p:txBody>
      </p:sp>
    </p:spTree>
    <p:extLst>
      <p:ext uri="{BB962C8B-B14F-4D97-AF65-F5344CB8AC3E}">
        <p14:creationId xmlns:p14="http://schemas.microsoft.com/office/powerpoint/2010/main" val="138682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419-62E2-485E-B528-7150A52D9B35}"/>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A2182DA5-0BA6-42E6-9AA4-74CCD2EAB26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44EC536-C47D-4B01-8F9D-FFF65018D8F8}"/>
              </a:ext>
            </a:extLst>
          </p:cNvPr>
          <p:cNvPicPr>
            <a:picLocks noChangeAspect="1"/>
          </p:cNvPicPr>
          <p:nvPr/>
        </p:nvPicPr>
        <p:blipFill>
          <a:blip r:embed="rId3"/>
          <a:stretch>
            <a:fillRect/>
          </a:stretch>
        </p:blipFill>
        <p:spPr>
          <a:xfrm>
            <a:off x="2765563" y="0"/>
            <a:ext cx="7739865" cy="6858000"/>
          </a:xfrm>
          <a:prstGeom prst="rect">
            <a:avLst/>
          </a:prstGeom>
        </p:spPr>
      </p:pic>
      <p:sp>
        <p:nvSpPr>
          <p:cNvPr id="6" name="Slide Number Placeholder 5">
            <a:extLst>
              <a:ext uri="{FF2B5EF4-FFF2-40B4-BE49-F238E27FC236}">
                <a16:creationId xmlns:a16="http://schemas.microsoft.com/office/drawing/2014/main" id="{D0E3617F-7F69-48E4-AB8C-AB9848E2C50E}"/>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26</a:t>
            </a:fld>
            <a:endParaRPr lang="en-US" dirty="0"/>
          </a:p>
        </p:txBody>
      </p:sp>
    </p:spTree>
    <p:extLst>
      <p:ext uri="{BB962C8B-B14F-4D97-AF65-F5344CB8AC3E}">
        <p14:creationId xmlns:p14="http://schemas.microsoft.com/office/powerpoint/2010/main" val="134013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A540300F-0F99-42C0-BBE3-63B03D56B8B5}"/>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05A01C0A-340A-42E5-BCDC-8C1B0E33704C}"/>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1338A-DC38-475B-AD88-D9E33DAA315F}"/>
              </a:ext>
            </a:extLst>
          </p:cNvPr>
          <p:cNvSpPr>
            <a:spLocks noGrp="1"/>
          </p:cNvSpPr>
          <p:nvPr>
            <p:ph type="title"/>
          </p:nvPr>
        </p:nvSpPr>
        <p:spPr>
          <a:xfrm>
            <a:off x="451738" y="1828787"/>
            <a:ext cx="9388603" cy="1600213"/>
          </a:xfrm>
        </p:spPr>
        <p:txBody>
          <a:bodyPr>
            <a:normAutofit/>
          </a:bodyPr>
          <a:lstStyle/>
          <a:p>
            <a:r>
              <a:rPr lang="en-US" dirty="0">
                <a:effectLst>
                  <a:outerShdw blurRad="38100" dist="38100" dir="2700000" algn="tl">
                    <a:srgbClr val="000000">
                      <a:alpha val="43137"/>
                    </a:srgbClr>
                  </a:outerShdw>
                </a:effectLst>
              </a:rPr>
              <a:t>Category A - Improve management of access near unsignalized intersections</a:t>
            </a:r>
          </a:p>
        </p:txBody>
      </p:sp>
      <p:sp>
        <p:nvSpPr>
          <p:cNvPr id="5" name="Slide Number Placeholder 5">
            <a:extLst>
              <a:ext uri="{FF2B5EF4-FFF2-40B4-BE49-F238E27FC236}">
                <a16:creationId xmlns:a16="http://schemas.microsoft.com/office/drawing/2014/main" id="{4B01B5CD-956D-48B9-A8AC-2896FFB9F527}"/>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27</a:t>
            </a:fld>
            <a:endParaRPr lang="en-US" dirty="0"/>
          </a:p>
        </p:txBody>
      </p:sp>
    </p:spTree>
    <p:extLst>
      <p:ext uri="{BB962C8B-B14F-4D97-AF65-F5344CB8AC3E}">
        <p14:creationId xmlns:p14="http://schemas.microsoft.com/office/powerpoint/2010/main" val="123865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421640"/>
            <a:ext cx="10972800" cy="1066800"/>
          </a:xfrm>
        </p:spPr>
        <p:txBody>
          <a:bodyPr>
            <a:normAutofit/>
          </a:bodyPr>
          <a:lstStyle/>
          <a:p>
            <a:r>
              <a:rPr lang="en-US" b="1" dirty="0">
                <a:effectLst>
                  <a:outerShdw blurRad="38100" dist="38100" dir="2700000" algn="tl">
                    <a:srgbClr val="000000">
                      <a:alpha val="43137"/>
                    </a:srgbClr>
                  </a:outerShdw>
                </a:effectLst>
              </a:rPr>
              <a:t>Description of Objective A:</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633447"/>
            <a:ext cx="11553914" cy="4793769"/>
          </a:xfrm>
        </p:spPr>
        <p:txBody>
          <a:bodyPr>
            <a:normAutofit/>
          </a:bodyPr>
          <a:lstStyle/>
          <a:p>
            <a:pPr marL="0" indent="0">
              <a:lnSpc>
                <a:spcPct val="110000"/>
              </a:lnSpc>
              <a:buNone/>
            </a:pPr>
            <a:r>
              <a:rPr lang="en-US" sz="3600" b="1" dirty="0"/>
              <a:t>Improve management of access near unsignalized intersections</a:t>
            </a:r>
            <a:r>
              <a:rPr lang="en-US" sz="3600" dirty="0"/>
              <a:t>—Driveway access at or near an unsignalized intersection may confuse drivers using the intersection and create vehicle-vehicle conflicts. For good access management, driveways within 250 feet of an intersection should be closed, relocated, or restricted.</a:t>
            </a:r>
          </a:p>
        </p:txBody>
      </p:sp>
      <p:sp>
        <p:nvSpPr>
          <p:cNvPr id="4" name="Slide Number Placeholder 5">
            <a:extLst>
              <a:ext uri="{FF2B5EF4-FFF2-40B4-BE49-F238E27FC236}">
                <a16:creationId xmlns:a16="http://schemas.microsoft.com/office/drawing/2014/main" id="{CBE89561-0DCD-41C4-9A8A-BECC61CF5B66}"/>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28</a:t>
            </a:fld>
            <a:endParaRPr lang="en-US" dirty="0"/>
          </a:p>
        </p:txBody>
      </p:sp>
    </p:spTree>
    <p:extLst>
      <p:ext uri="{BB962C8B-B14F-4D97-AF65-F5344CB8AC3E}">
        <p14:creationId xmlns:p14="http://schemas.microsoft.com/office/powerpoint/2010/main" val="4433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sz="3600" b="1" dirty="0">
                <a:effectLst>
                  <a:outerShdw blurRad="38100" dist="38100" dir="2700000" algn="tl">
                    <a:srgbClr val="000000">
                      <a:alpha val="43137"/>
                    </a:srgbClr>
                  </a:outerShdw>
                </a:effectLst>
              </a:rPr>
              <a:t>Strategy A1 - Implement Driveway Closures/Relocations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440407"/>
            <a:ext cx="11553914" cy="4793769"/>
          </a:xfrm>
        </p:spPr>
        <p:txBody>
          <a:bodyPr>
            <a:normAutofit/>
          </a:bodyPr>
          <a:lstStyle/>
          <a:p>
            <a:pPr marL="0" indent="0">
              <a:lnSpc>
                <a:spcPct val="110000"/>
              </a:lnSpc>
              <a:buNone/>
            </a:pPr>
            <a:r>
              <a:rPr lang="en-US" sz="3200" dirty="0"/>
              <a:t>A key element of access management is closure or relocation of driveways adjacent to intersections. Access points within 250 feet upstream and downstream of an intersection are generally undesirable. Strategies for mitigating safety problems that may arise from a driveway located too close to an unsignalized intersection are to close the driveway (if other access to the adjacent property already exists) or to relocate the driveway (if no other appropriate access is available).</a:t>
            </a:r>
          </a:p>
        </p:txBody>
      </p:sp>
      <p:sp>
        <p:nvSpPr>
          <p:cNvPr id="4" name="Slide Number Placeholder 5">
            <a:extLst>
              <a:ext uri="{FF2B5EF4-FFF2-40B4-BE49-F238E27FC236}">
                <a16:creationId xmlns:a16="http://schemas.microsoft.com/office/drawing/2014/main" id="{DCEBF1BB-2290-42E1-AF98-91F3727CD598}"/>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29</a:t>
            </a:fld>
            <a:endParaRPr lang="en-US" dirty="0"/>
          </a:p>
        </p:txBody>
      </p:sp>
    </p:spTree>
    <p:extLst>
      <p:ext uri="{BB962C8B-B14F-4D97-AF65-F5344CB8AC3E}">
        <p14:creationId xmlns:p14="http://schemas.microsoft.com/office/powerpoint/2010/main" val="18779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D6AE-EC7B-47EE-96F0-A266674CCE73}"/>
              </a:ext>
            </a:extLst>
          </p:cNvPr>
          <p:cNvSpPr>
            <a:spLocks noGrp="1"/>
          </p:cNvSpPr>
          <p:nvPr>
            <p:ph type="title"/>
          </p:nvPr>
        </p:nvSpPr>
        <p:spPr>
          <a:xfrm>
            <a:off x="87085" y="283464"/>
            <a:ext cx="10383297" cy="937009"/>
          </a:xfrm>
        </p:spPr>
        <p:txBody>
          <a:bodyPr/>
          <a:lstStyle/>
          <a:p>
            <a:r>
              <a:rPr lang="en-US" dirty="0">
                <a:solidFill>
                  <a:srgbClr val="004087"/>
                </a:solidFill>
              </a:rPr>
              <a:t>Advanced Traffic Safety Academy</a:t>
            </a:r>
          </a:p>
        </p:txBody>
      </p:sp>
      <p:sp>
        <p:nvSpPr>
          <p:cNvPr id="4" name="Slide Number Placeholder 3">
            <a:extLst>
              <a:ext uri="{FF2B5EF4-FFF2-40B4-BE49-F238E27FC236}">
                <a16:creationId xmlns:a16="http://schemas.microsoft.com/office/drawing/2014/main" id="{2693001B-77C5-4591-9AAB-941404E09ABB}"/>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3</a:t>
            </a:fld>
            <a:endParaRPr lang="en-US" dirty="0"/>
          </a:p>
        </p:txBody>
      </p:sp>
      <p:sp>
        <p:nvSpPr>
          <p:cNvPr id="8" name="Rectangle: Rounded Corners 7">
            <a:extLst>
              <a:ext uri="{FF2B5EF4-FFF2-40B4-BE49-F238E27FC236}">
                <a16:creationId xmlns:a16="http://schemas.microsoft.com/office/drawing/2014/main" id="{32D786CE-55F3-470C-820B-E1251A773556}"/>
              </a:ext>
            </a:extLst>
          </p:cNvPr>
          <p:cNvSpPr/>
          <p:nvPr/>
        </p:nvSpPr>
        <p:spPr>
          <a:xfrm>
            <a:off x="899162" y="134301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Florida’s SHSP Update</a:t>
            </a:r>
          </a:p>
        </p:txBody>
      </p:sp>
      <p:sp>
        <p:nvSpPr>
          <p:cNvPr id="9" name="Arrow: Right 8">
            <a:extLst>
              <a:ext uri="{FF2B5EF4-FFF2-40B4-BE49-F238E27FC236}">
                <a16:creationId xmlns:a16="http://schemas.microsoft.com/office/drawing/2014/main" id="{7854E140-7837-4F0F-9579-C646483B405D}"/>
              </a:ext>
            </a:extLst>
          </p:cNvPr>
          <p:cNvSpPr/>
          <p:nvPr/>
        </p:nvSpPr>
        <p:spPr>
          <a:xfrm>
            <a:off x="3065710"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1720FFC-F3D6-4492-9EB2-67762B829062}"/>
              </a:ext>
            </a:extLst>
          </p:cNvPr>
          <p:cNvSpPr/>
          <p:nvPr/>
        </p:nvSpPr>
        <p:spPr>
          <a:xfrm>
            <a:off x="3690381" y="1461149"/>
            <a:ext cx="1937657" cy="832674"/>
          </a:xfrm>
          <a:prstGeom prst="roundRect">
            <a:avLst/>
          </a:prstGeom>
          <a:solidFill>
            <a:srgbClr val="004087"/>
          </a:solidFill>
          <a:ln w="12700">
            <a:solidFill>
              <a:srgbClr val="17A0E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NCHRP 500</a:t>
            </a:r>
          </a:p>
        </p:txBody>
      </p:sp>
      <p:sp>
        <p:nvSpPr>
          <p:cNvPr id="11" name="Arrow: Right 10">
            <a:extLst>
              <a:ext uri="{FF2B5EF4-FFF2-40B4-BE49-F238E27FC236}">
                <a16:creationId xmlns:a16="http://schemas.microsoft.com/office/drawing/2014/main" id="{1422795F-20A7-49E3-A791-FD0B8AE11A53}"/>
              </a:ext>
            </a:extLst>
          </p:cNvPr>
          <p:cNvSpPr/>
          <p:nvPr/>
        </p:nvSpPr>
        <p:spPr>
          <a:xfrm>
            <a:off x="5792999"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BEECD03-7504-4D7D-837C-FF625C190607}"/>
              </a:ext>
            </a:extLst>
          </p:cNvPr>
          <p:cNvSpPr/>
          <p:nvPr/>
        </p:nvSpPr>
        <p:spPr>
          <a:xfrm>
            <a:off x="8753968"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E299ADC-10FB-4353-9277-32DD3C600E7D}"/>
              </a:ext>
            </a:extLst>
          </p:cNvPr>
          <p:cNvSpPr/>
          <p:nvPr/>
        </p:nvSpPr>
        <p:spPr>
          <a:xfrm>
            <a:off x="9176058" y="3281773"/>
            <a:ext cx="1937657"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Combining Safety Countermeasures</a:t>
            </a:r>
          </a:p>
        </p:txBody>
      </p:sp>
      <p:sp>
        <p:nvSpPr>
          <p:cNvPr id="14" name="Rectangle: Rounded Corners 13">
            <a:extLst>
              <a:ext uri="{FF2B5EF4-FFF2-40B4-BE49-F238E27FC236}">
                <a16:creationId xmlns:a16="http://schemas.microsoft.com/office/drawing/2014/main" id="{84E65731-6A3D-4934-B9C3-30A942E67273}"/>
              </a:ext>
            </a:extLst>
          </p:cNvPr>
          <p:cNvSpPr/>
          <p:nvPr/>
        </p:nvSpPr>
        <p:spPr>
          <a:xfrm>
            <a:off x="9145797" y="1343212"/>
            <a:ext cx="2298343" cy="1242641"/>
          </a:xfrm>
          <a:prstGeom prst="roundRect">
            <a:avLst/>
          </a:prstGeom>
          <a:solidFill>
            <a:srgbClr val="004087"/>
          </a:solidFill>
          <a:ln w="12700">
            <a:solidFill>
              <a:srgbClr val="1AA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Signalized Intersection Safety Treatments</a:t>
            </a:r>
          </a:p>
        </p:txBody>
      </p:sp>
      <p:sp>
        <p:nvSpPr>
          <p:cNvPr id="16" name="Arrow: Right 15">
            <a:extLst>
              <a:ext uri="{FF2B5EF4-FFF2-40B4-BE49-F238E27FC236}">
                <a16:creationId xmlns:a16="http://schemas.microsoft.com/office/drawing/2014/main" id="{D7916F0B-0471-48AC-AB9D-0630D05FA0EF}"/>
              </a:ext>
            </a:extLst>
          </p:cNvPr>
          <p:cNvSpPr/>
          <p:nvPr/>
        </p:nvSpPr>
        <p:spPr>
          <a:xfrm flipH="1">
            <a:off x="3065710"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BE4A1B8-DDA1-4F2C-AF60-CF81CBCF3FA2}"/>
              </a:ext>
            </a:extLst>
          </p:cNvPr>
          <p:cNvSpPr/>
          <p:nvPr/>
        </p:nvSpPr>
        <p:spPr>
          <a:xfrm>
            <a:off x="3690382" y="325918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Hot-Button Safety Review</a:t>
            </a:r>
          </a:p>
        </p:txBody>
      </p:sp>
      <p:sp>
        <p:nvSpPr>
          <p:cNvPr id="18" name="Arrow: Right 17">
            <a:extLst>
              <a:ext uri="{FF2B5EF4-FFF2-40B4-BE49-F238E27FC236}">
                <a16:creationId xmlns:a16="http://schemas.microsoft.com/office/drawing/2014/main" id="{C41FE862-2C9F-464D-8285-0BCE32C39394}"/>
              </a:ext>
            </a:extLst>
          </p:cNvPr>
          <p:cNvSpPr/>
          <p:nvPr/>
        </p:nvSpPr>
        <p:spPr>
          <a:xfrm flipH="1">
            <a:off x="5792999"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DCC67E2-07E5-4360-AE25-EC612463902F}"/>
              </a:ext>
            </a:extLst>
          </p:cNvPr>
          <p:cNvSpPr/>
          <p:nvPr/>
        </p:nvSpPr>
        <p:spPr>
          <a:xfrm flipH="1">
            <a:off x="8520288"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162AB80-BEA9-4B1F-9435-A4B354220FD2}"/>
              </a:ext>
            </a:extLst>
          </p:cNvPr>
          <p:cNvSpPr/>
          <p:nvPr/>
        </p:nvSpPr>
        <p:spPr>
          <a:xfrm>
            <a:off x="6418090" y="325918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Innovative Intersection Designs</a:t>
            </a:r>
          </a:p>
        </p:txBody>
      </p:sp>
      <p:sp>
        <p:nvSpPr>
          <p:cNvPr id="22" name="Rectangle: Rounded Corners 21">
            <a:extLst>
              <a:ext uri="{FF2B5EF4-FFF2-40B4-BE49-F238E27FC236}">
                <a16:creationId xmlns:a16="http://schemas.microsoft.com/office/drawing/2014/main" id="{EE68124F-B8A7-49C0-B69C-77FFF0D6BD5F}"/>
              </a:ext>
            </a:extLst>
          </p:cNvPr>
          <p:cNvSpPr/>
          <p:nvPr/>
        </p:nvSpPr>
        <p:spPr>
          <a:xfrm>
            <a:off x="943796" y="5175150"/>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Human Factors in Highway Safety</a:t>
            </a:r>
          </a:p>
        </p:txBody>
      </p:sp>
      <p:sp>
        <p:nvSpPr>
          <p:cNvPr id="23" name="Arrow: Right 22">
            <a:extLst>
              <a:ext uri="{FF2B5EF4-FFF2-40B4-BE49-F238E27FC236}">
                <a16:creationId xmlns:a16="http://schemas.microsoft.com/office/drawing/2014/main" id="{F17EFDC7-CB34-4559-AF76-5267248A47C0}"/>
              </a:ext>
            </a:extLst>
          </p:cNvPr>
          <p:cNvSpPr/>
          <p:nvPr/>
        </p:nvSpPr>
        <p:spPr>
          <a:xfrm>
            <a:off x="5792999" y="5503326"/>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9A71E4D5-6D08-47D0-9158-0F23F74553F3}"/>
              </a:ext>
            </a:extLst>
          </p:cNvPr>
          <p:cNvSpPr/>
          <p:nvPr/>
        </p:nvSpPr>
        <p:spPr>
          <a:xfrm>
            <a:off x="6462469" y="5192346"/>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Safety Evaluation Workshop</a:t>
            </a:r>
          </a:p>
        </p:txBody>
      </p:sp>
      <p:sp>
        <p:nvSpPr>
          <p:cNvPr id="25" name="Arrow: Right 24">
            <a:extLst>
              <a:ext uri="{FF2B5EF4-FFF2-40B4-BE49-F238E27FC236}">
                <a16:creationId xmlns:a16="http://schemas.microsoft.com/office/drawing/2014/main" id="{451E35BD-D1EE-41F9-BEB4-5B745CD14AA9}"/>
              </a:ext>
            </a:extLst>
          </p:cNvPr>
          <p:cNvSpPr/>
          <p:nvPr/>
        </p:nvSpPr>
        <p:spPr>
          <a:xfrm rot="5400000">
            <a:off x="10152033" y="2746873"/>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B6F7F02-E0D3-4256-BBD8-1D8935ED579B}"/>
              </a:ext>
            </a:extLst>
          </p:cNvPr>
          <p:cNvSpPr/>
          <p:nvPr/>
        </p:nvSpPr>
        <p:spPr>
          <a:xfrm>
            <a:off x="6219785" y="1306679"/>
            <a:ext cx="2476237" cy="1242641"/>
          </a:xfrm>
          <a:prstGeom prst="roundRect">
            <a:avLst/>
          </a:prstGeom>
          <a:solidFill>
            <a:srgbClr val="004087"/>
          </a:solidFill>
          <a:ln w="635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Unsignalized Intersection Safety Treatments</a:t>
            </a:r>
          </a:p>
        </p:txBody>
      </p:sp>
      <p:sp>
        <p:nvSpPr>
          <p:cNvPr id="28" name="Rectangle: Rounded Corners 27">
            <a:extLst>
              <a:ext uri="{FF2B5EF4-FFF2-40B4-BE49-F238E27FC236}">
                <a16:creationId xmlns:a16="http://schemas.microsoft.com/office/drawing/2014/main" id="{5924A903-338F-4708-901E-B2EC007A89C2}"/>
              </a:ext>
            </a:extLst>
          </p:cNvPr>
          <p:cNvSpPr/>
          <p:nvPr/>
        </p:nvSpPr>
        <p:spPr>
          <a:xfrm>
            <a:off x="922315" y="3239086"/>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 Systems Approach</a:t>
            </a:r>
          </a:p>
        </p:txBody>
      </p:sp>
      <p:sp>
        <p:nvSpPr>
          <p:cNvPr id="29" name="Arrow: Right 28">
            <a:extLst>
              <a:ext uri="{FF2B5EF4-FFF2-40B4-BE49-F238E27FC236}">
                <a16:creationId xmlns:a16="http://schemas.microsoft.com/office/drawing/2014/main" id="{004F13E0-544A-4F26-984C-D99861EE3E10}"/>
              </a:ext>
            </a:extLst>
          </p:cNvPr>
          <p:cNvSpPr/>
          <p:nvPr/>
        </p:nvSpPr>
        <p:spPr>
          <a:xfrm rot="5400000">
            <a:off x="1682350" y="4589386"/>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0FDFE65-4DAC-45A5-B373-1938AB64EAF8}"/>
              </a:ext>
            </a:extLst>
          </p:cNvPr>
          <p:cNvSpPr/>
          <p:nvPr/>
        </p:nvSpPr>
        <p:spPr>
          <a:xfrm>
            <a:off x="3065710" y="5528967"/>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0EBD079-7FAA-433C-B3CA-7942B8A71B14}"/>
              </a:ext>
            </a:extLst>
          </p:cNvPr>
          <p:cNvSpPr/>
          <p:nvPr/>
        </p:nvSpPr>
        <p:spPr>
          <a:xfrm>
            <a:off x="3690381" y="5192347"/>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Safety Evaluation Workshop</a:t>
            </a:r>
          </a:p>
        </p:txBody>
      </p:sp>
      <p:sp>
        <p:nvSpPr>
          <p:cNvPr id="32" name="Arrow: Right 31">
            <a:extLst>
              <a:ext uri="{FF2B5EF4-FFF2-40B4-BE49-F238E27FC236}">
                <a16:creationId xmlns:a16="http://schemas.microsoft.com/office/drawing/2014/main" id="{DBF76C11-81F7-4023-B4AC-9F718BE40338}"/>
              </a:ext>
            </a:extLst>
          </p:cNvPr>
          <p:cNvSpPr/>
          <p:nvPr/>
        </p:nvSpPr>
        <p:spPr>
          <a:xfrm>
            <a:off x="8623715" y="5511770"/>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0DE0D84-3524-4BF4-8D52-B545E7F75A8C}"/>
              </a:ext>
            </a:extLst>
          </p:cNvPr>
          <p:cNvSpPr/>
          <p:nvPr/>
        </p:nvSpPr>
        <p:spPr>
          <a:xfrm>
            <a:off x="9422975" y="5217546"/>
            <a:ext cx="1848896" cy="924449"/>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Building a Safety Culture</a:t>
            </a:r>
          </a:p>
        </p:txBody>
      </p:sp>
    </p:spTree>
    <p:extLst>
      <p:ext uri="{BB962C8B-B14F-4D97-AF65-F5344CB8AC3E}">
        <p14:creationId xmlns:p14="http://schemas.microsoft.com/office/powerpoint/2010/main" val="578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sz="3600" b="1" dirty="0">
                <a:effectLst>
                  <a:outerShdw blurRad="38100" dist="38100" dir="2700000" algn="tl">
                    <a:srgbClr val="000000">
                      <a:alpha val="43137"/>
                    </a:srgbClr>
                  </a:outerShdw>
                </a:effectLst>
              </a:rPr>
              <a:t>Strategy A2 - Implement Driveway Turn Restrictions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714727"/>
            <a:ext cx="11553914" cy="4793769"/>
          </a:xfrm>
        </p:spPr>
        <p:txBody>
          <a:bodyPr>
            <a:normAutofit/>
          </a:bodyPr>
          <a:lstStyle/>
          <a:p>
            <a:pPr marL="0" indent="0">
              <a:lnSpc>
                <a:spcPct val="110000"/>
              </a:lnSpc>
              <a:buNone/>
            </a:pPr>
            <a:r>
              <a:rPr lang="en-US" sz="3200" dirty="0"/>
              <a:t>When a driveway on a high-volume street adjacent to an unsignalized intersection cannot be closed or relocated, it may be appropriate to restrict turning maneuvers at the driveway. For example, left turns at the driveway can be restricted and driveway movements limited to right turns in and right turns out. In other cases, turning movements into a property may be permitted at a particular driveway, but turning movements out of the property may be diverted to a different driveway.</a:t>
            </a:r>
          </a:p>
        </p:txBody>
      </p:sp>
      <p:sp>
        <p:nvSpPr>
          <p:cNvPr id="4" name="Slide Number Placeholder 5">
            <a:extLst>
              <a:ext uri="{FF2B5EF4-FFF2-40B4-BE49-F238E27FC236}">
                <a16:creationId xmlns:a16="http://schemas.microsoft.com/office/drawing/2014/main" id="{218AAA72-293F-4B18-BA74-7CE4BB33D020}"/>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30</a:t>
            </a:fld>
            <a:endParaRPr lang="en-US" dirty="0"/>
          </a:p>
        </p:txBody>
      </p:sp>
    </p:spTree>
    <p:extLst>
      <p:ext uri="{BB962C8B-B14F-4D97-AF65-F5344CB8AC3E}">
        <p14:creationId xmlns:p14="http://schemas.microsoft.com/office/powerpoint/2010/main" val="214981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5">
            <a:extLst>
              <a:ext uri="{FF2B5EF4-FFF2-40B4-BE49-F238E27FC236}">
                <a16:creationId xmlns:a16="http://schemas.microsoft.com/office/drawing/2014/main" id="{711A2AD6-E215-4823-9C5A-0D22D012C059}"/>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31</a:t>
            </a:fld>
            <a:endParaRPr lang="en-US" dirty="0"/>
          </a:p>
        </p:txBody>
      </p:sp>
    </p:spTree>
    <p:extLst>
      <p:ext uri="{BB962C8B-B14F-4D97-AF65-F5344CB8AC3E}">
        <p14:creationId xmlns:p14="http://schemas.microsoft.com/office/powerpoint/2010/main" val="94547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451D899A-389D-4326-9211-9B7021465539}"/>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89C97B03-B4AB-4B63-8EF4-10CACF86E71A}"/>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1338A-DC38-475B-AD88-D9E33DAA315F}"/>
              </a:ext>
            </a:extLst>
          </p:cNvPr>
          <p:cNvSpPr>
            <a:spLocks noGrp="1"/>
          </p:cNvSpPr>
          <p:nvPr>
            <p:ph type="title"/>
          </p:nvPr>
        </p:nvSpPr>
        <p:spPr>
          <a:xfrm>
            <a:off x="592581" y="2118347"/>
            <a:ext cx="9388603" cy="1600213"/>
          </a:xfrm>
        </p:spPr>
        <p:txBody>
          <a:bodyPr>
            <a:normAutofit fontScale="90000"/>
          </a:bodyPr>
          <a:lstStyle/>
          <a:p>
            <a:r>
              <a:rPr lang="en-US" dirty="0">
                <a:effectLst>
                  <a:outerShdw blurRad="38100" dist="38100" dir="2700000" algn="tl">
                    <a:srgbClr val="000000">
                      <a:alpha val="43137"/>
                    </a:srgbClr>
                  </a:outerShdw>
                </a:effectLst>
              </a:rPr>
              <a:t>Category B - Reduce the frequency and severity of intersection conflicts through geometric design improvements</a:t>
            </a:r>
          </a:p>
        </p:txBody>
      </p:sp>
      <p:sp>
        <p:nvSpPr>
          <p:cNvPr id="5" name="Slide Number Placeholder 5">
            <a:extLst>
              <a:ext uri="{FF2B5EF4-FFF2-40B4-BE49-F238E27FC236}">
                <a16:creationId xmlns:a16="http://schemas.microsoft.com/office/drawing/2014/main" id="{F3C90210-F29A-4993-88E0-D02C078071EF}"/>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32</a:t>
            </a:fld>
            <a:endParaRPr lang="en-US" dirty="0"/>
          </a:p>
        </p:txBody>
      </p:sp>
    </p:spTree>
    <p:extLst>
      <p:ext uri="{BB962C8B-B14F-4D97-AF65-F5344CB8AC3E}">
        <p14:creationId xmlns:p14="http://schemas.microsoft.com/office/powerpoint/2010/main" val="37134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Description of Objective B:</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714727"/>
            <a:ext cx="11553914" cy="4793769"/>
          </a:xfrm>
        </p:spPr>
        <p:txBody>
          <a:bodyPr>
            <a:normAutofit/>
          </a:bodyPr>
          <a:lstStyle/>
          <a:p>
            <a:pPr marL="0" indent="0">
              <a:lnSpc>
                <a:spcPct val="110000"/>
              </a:lnSpc>
              <a:buNone/>
            </a:pPr>
            <a:r>
              <a:rPr lang="en-US" sz="3200" b="1" dirty="0"/>
              <a:t>Reduce the frequency and severity of intersection conflicts through geometric design improvements</a:t>
            </a:r>
            <a:r>
              <a:rPr lang="en-US" sz="3200" dirty="0"/>
              <a:t>—Reducing the frequency and severity of vehicle-vehicle conflicts at intersections can reduce the frequency and severity of intersection crashes. This can be accomplished by separating through and turning movements at the intersection, restricting or eliminating turning maneuvers, providing acceleration lanes, and closing or relocating intersections.</a:t>
            </a:r>
          </a:p>
        </p:txBody>
      </p:sp>
      <p:sp>
        <p:nvSpPr>
          <p:cNvPr id="4" name="Slide Number Placeholder 5">
            <a:extLst>
              <a:ext uri="{FF2B5EF4-FFF2-40B4-BE49-F238E27FC236}">
                <a16:creationId xmlns:a16="http://schemas.microsoft.com/office/drawing/2014/main" id="{D3439DD1-D786-4964-9937-ABD4E486FDBE}"/>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33</a:t>
            </a:fld>
            <a:endParaRPr lang="en-US" dirty="0"/>
          </a:p>
        </p:txBody>
      </p:sp>
    </p:spTree>
    <p:extLst>
      <p:ext uri="{BB962C8B-B14F-4D97-AF65-F5344CB8AC3E}">
        <p14:creationId xmlns:p14="http://schemas.microsoft.com/office/powerpoint/2010/main" val="14686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fontScale="90000"/>
          </a:bodyPr>
          <a:lstStyle/>
          <a:p>
            <a:r>
              <a:rPr lang="en-US" b="1" dirty="0">
                <a:effectLst>
                  <a:outerShdw blurRad="38100" dist="38100" dir="2700000" algn="tl">
                    <a:srgbClr val="000000">
                      <a:alpha val="43137"/>
                    </a:srgbClr>
                  </a:outerShdw>
                </a:effectLst>
              </a:rPr>
              <a:t>Strategy B1 - Provide Left-Turn Lanes at Intersections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562327"/>
            <a:ext cx="11553914" cy="4793769"/>
          </a:xfrm>
        </p:spPr>
        <p:txBody>
          <a:bodyPr>
            <a:normAutofit/>
          </a:bodyPr>
          <a:lstStyle/>
          <a:p>
            <a:pPr marL="0" indent="0">
              <a:lnSpc>
                <a:spcPct val="110000"/>
              </a:lnSpc>
              <a:buNone/>
            </a:pPr>
            <a:r>
              <a:rPr lang="en-US" sz="3000" dirty="0"/>
              <a:t>Many collisions at unsignalized intersections are related to left-turn maneuvers. A key strategy for minimizing such collisions is to provide exclusive left-turn lanes, particularly on high-volume and high-speed major-road approaches. Left-turn lanes remove vehicles waiting to turn left from the through-traffic stream, thus reducing the potential for rear-end collisions. Because they provide a sheltered location for drivers to wait for a gap in opposing traffic, left-turn lanes may encourage drivers to be more selective in choosing a gap to complete the left-turn maneuver.</a:t>
            </a:r>
          </a:p>
        </p:txBody>
      </p:sp>
      <p:sp>
        <p:nvSpPr>
          <p:cNvPr id="4" name="Slide Number Placeholder 5">
            <a:extLst>
              <a:ext uri="{FF2B5EF4-FFF2-40B4-BE49-F238E27FC236}">
                <a16:creationId xmlns:a16="http://schemas.microsoft.com/office/drawing/2014/main" id="{8628E31E-10B6-4869-9600-CA71ABBCD88A}"/>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34</a:t>
            </a:fld>
            <a:endParaRPr lang="en-US" dirty="0"/>
          </a:p>
        </p:txBody>
      </p:sp>
    </p:spTree>
    <p:extLst>
      <p:ext uri="{BB962C8B-B14F-4D97-AF65-F5344CB8AC3E}">
        <p14:creationId xmlns:p14="http://schemas.microsoft.com/office/powerpoint/2010/main" val="297736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Autofit/>
          </a:bodyPr>
          <a:lstStyle/>
          <a:p>
            <a:r>
              <a:rPr lang="en-US" sz="3200" b="1" dirty="0">
                <a:effectLst>
                  <a:outerShdw blurRad="38100" dist="38100" dir="2700000" algn="tl">
                    <a:srgbClr val="000000">
                      <a:alpha val="43137"/>
                    </a:srgbClr>
                  </a:outerShdw>
                </a:effectLst>
              </a:rPr>
              <a:t>Strategy B3 - Provide Offset Left-Turn Lanes at Intersections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684247"/>
            <a:ext cx="11553914" cy="4793769"/>
          </a:xfrm>
        </p:spPr>
        <p:txBody>
          <a:bodyPr>
            <a:normAutofit/>
          </a:bodyPr>
          <a:lstStyle/>
          <a:p>
            <a:pPr marL="0" indent="0">
              <a:lnSpc>
                <a:spcPct val="110000"/>
              </a:lnSpc>
              <a:buNone/>
            </a:pPr>
            <a:r>
              <a:rPr lang="en-US" sz="3200" dirty="0"/>
              <a:t>A potential problem in installing left-turn lanes at intersections is that vehicles in opposing turn lanes on the major road may block drivers’ views of approaching traffic. This can lead to collisions between vehicles turning left from the major road and through vehicles on the opposing major-road approach. To reduce the potential for crashes of this type, the left-turn lanes can be offset by moving them laterally so that vehicles in opposing lanes no longer obstruct the opposing driver.</a:t>
            </a:r>
          </a:p>
        </p:txBody>
      </p:sp>
      <p:sp>
        <p:nvSpPr>
          <p:cNvPr id="4" name="Slide Number Placeholder 5">
            <a:extLst>
              <a:ext uri="{FF2B5EF4-FFF2-40B4-BE49-F238E27FC236}">
                <a16:creationId xmlns:a16="http://schemas.microsoft.com/office/drawing/2014/main" id="{DE5925B3-A28B-4A81-8345-06B59A1C45E4}"/>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35</a:t>
            </a:fld>
            <a:endParaRPr lang="en-US" dirty="0"/>
          </a:p>
        </p:txBody>
      </p:sp>
    </p:spTree>
    <p:extLst>
      <p:ext uri="{BB962C8B-B14F-4D97-AF65-F5344CB8AC3E}">
        <p14:creationId xmlns:p14="http://schemas.microsoft.com/office/powerpoint/2010/main" val="377636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726440"/>
            <a:ext cx="10972800" cy="1066800"/>
          </a:xfrm>
        </p:spPr>
        <p:txBody>
          <a:bodyPr>
            <a:normAutofit/>
          </a:bodyPr>
          <a:lstStyle/>
          <a:p>
            <a:r>
              <a:rPr lang="en-US" dirty="0"/>
              <a:t>Offset Left-Turn Lanes</a:t>
            </a:r>
          </a:p>
        </p:txBody>
      </p:sp>
      <p:pic>
        <p:nvPicPr>
          <p:cNvPr id="5" name="Content Placeholder 4">
            <a:extLst>
              <a:ext uri="{FF2B5EF4-FFF2-40B4-BE49-F238E27FC236}">
                <a16:creationId xmlns:a16="http://schemas.microsoft.com/office/drawing/2014/main" id="{22BB1A18-9B08-496C-9A6F-1A90105A1758}"/>
              </a:ext>
            </a:extLst>
          </p:cNvPr>
          <p:cNvPicPr>
            <a:picLocks noGrp="1" noChangeAspect="1"/>
          </p:cNvPicPr>
          <p:nvPr>
            <p:ph idx="1"/>
          </p:nvPr>
        </p:nvPicPr>
        <p:blipFill>
          <a:blip r:embed="rId3"/>
          <a:stretch>
            <a:fillRect/>
          </a:stretch>
        </p:blipFill>
        <p:spPr>
          <a:xfrm>
            <a:off x="1313951" y="1807377"/>
            <a:ext cx="9660949" cy="3731778"/>
          </a:xfrm>
          <a:prstGeom prst="rect">
            <a:avLst/>
          </a:prstGeom>
        </p:spPr>
      </p:pic>
      <p:sp>
        <p:nvSpPr>
          <p:cNvPr id="3" name="Slide Number Placeholder 2">
            <a:extLst>
              <a:ext uri="{FF2B5EF4-FFF2-40B4-BE49-F238E27FC236}">
                <a16:creationId xmlns:a16="http://schemas.microsoft.com/office/drawing/2014/main" id="{5880D25F-619E-46E8-A463-CAB947098B10}"/>
              </a:ext>
            </a:extLst>
          </p:cNvPr>
          <p:cNvSpPr>
            <a:spLocks noGrp="1"/>
          </p:cNvSpPr>
          <p:nvPr>
            <p:ph type="sldNum" sz="quarter" idx="12"/>
          </p:nvPr>
        </p:nvSpPr>
        <p:spPr/>
        <p:txBody>
          <a:bodyPr/>
          <a:lstStyle/>
          <a:p>
            <a:fld id="{401CF334-2D5C-4859-84A6-CA7E6E43FAEB}" type="slidenum">
              <a:rPr lang="en-US" smtClean="0"/>
              <a:t>36</a:t>
            </a:fld>
            <a:endParaRPr lang="en-US" dirty="0"/>
          </a:p>
        </p:txBody>
      </p:sp>
    </p:spTree>
    <p:extLst>
      <p:ext uri="{BB962C8B-B14F-4D97-AF65-F5344CB8AC3E}">
        <p14:creationId xmlns:p14="http://schemas.microsoft.com/office/powerpoint/2010/main" val="366534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sz="3600" b="1" dirty="0">
                <a:effectLst>
                  <a:outerShdw blurRad="38100" dist="38100" dir="2700000" algn="tl">
                    <a:srgbClr val="000000">
                      <a:alpha val="43137"/>
                    </a:srgbClr>
                  </a:outerShdw>
                </a:effectLst>
              </a:rPr>
              <a:t>Strategy B6 - Provide Right-Turn Lanes at Intersections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867127"/>
            <a:ext cx="7020883" cy="4793769"/>
          </a:xfrm>
        </p:spPr>
        <p:txBody>
          <a:bodyPr/>
          <a:lstStyle/>
          <a:p>
            <a:pPr marL="0" indent="0">
              <a:lnSpc>
                <a:spcPct val="110000"/>
              </a:lnSpc>
              <a:buNone/>
            </a:pPr>
            <a:r>
              <a:rPr lang="en-US" dirty="0"/>
              <a:t>Many collisions at unsignalized intersections are related to right-turn maneuvers. A key strategy for minimizing such collisions is to provide exclusive right-turn lanes, particularly on high-volume and high-speed major-road approaches. Right-turn lanes remove slow vehicles that are decelerating to turn right from the through-traffic stream, thus reducing the potential for rear-end collisions.</a:t>
            </a:r>
          </a:p>
        </p:txBody>
      </p:sp>
      <p:pic>
        <p:nvPicPr>
          <p:cNvPr id="5" name="Picture 4">
            <a:extLst>
              <a:ext uri="{FF2B5EF4-FFF2-40B4-BE49-F238E27FC236}">
                <a16:creationId xmlns:a16="http://schemas.microsoft.com/office/drawing/2014/main" id="{EE771FDB-38AB-48B9-A771-B9451B213844}"/>
              </a:ext>
            </a:extLst>
          </p:cNvPr>
          <p:cNvPicPr>
            <a:picLocks noChangeAspect="1"/>
          </p:cNvPicPr>
          <p:nvPr/>
        </p:nvPicPr>
        <p:blipFill rotWithShape="1">
          <a:blip r:embed="rId3"/>
          <a:srcRect l="14425"/>
          <a:stretch/>
        </p:blipFill>
        <p:spPr>
          <a:xfrm>
            <a:off x="7388352" y="1854926"/>
            <a:ext cx="4803648" cy="3805210"/>
          </a:xfrm>
          <a:prstGeom prst="rect">
            <a:avLst/>
          </a:prstGeom>
        </p:spPr>
      </p:pic>
      <p:sp>
        <p:nvSpPr>
          <p:cNvPr id="6" name="Slide Number Placeholder 5">
            <a:extLst>
              <a:ext uri="{FF2B5EF4-FFF2-40B4-BE49-F238E27FC236}">
                <a16:creationId xmlns:a16="http://schemas.microsoft.com/office/drawing/2014/main" id="{B3FDD19F-BF3A-4C0D-9E8F-611F24918FF6}"/>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37</a:t>
            </a:fld>
            <a:endParaRPr lang="en-US" dirty="0"/>
          </a:p>
        </p:txBody>
      </p:sp>
    </p:spTree>
    <p:extLst>
      <p:ext uri="{BB962C8B-B14F-4D97-AF65-F5344CB8AC3E}">
        <p14:creationId xmlns:p14="http://schemas.microsoft.com/office/powerpoint/2010/main" val="3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5">
            <a:extLst>
              <a:ext uri="{FF2B5EF4-FFF2-40B4-BE49-F238E27FC236}">
                <a16:creationId xmlns:a16="http://schemas.microsoft.com/office/drawing/2014/main" id="{3686F37E-6DB9-4675-9D70-8D8C2AA13B6B}"/>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38</a:t>
            </a:fld>
            <a:endParaRPr lang="en-US" dirty="0"/>
          </a:p>
        </p:txBody>
      </p:sp>
    </p:spTree>
    <p:extLst>
      <p:ext uri="{BB962C8B-B14F-4D97-AF65-F5344CB8AC3E}">
        <p14:creationId xmlns:p14="http://schemas.microsoft.com/office/powerpoint/2010/main" val="56767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F4AEF734-163D-47A7-BB4A-9692E5B7BCC6}"/>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156746D4-81E5-4CBE-B535-8C6BEB8BB2B4}"/>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1338A-DC38-475B-AD88-D9E33DAA315F}"/>
              </a:ext>
            </a:extLst>
          </p:cNvPr>
          <p:cNvSpPr>
            <a:spLocks noGrp="1"/>
          </p:cNvSpPr>
          <p:nvPr>
            <p:ph type="title"/>
          </p:nvPr>
        </p:nvSpPr>
        <p:spPr>
          <a:xfrm>
            <a:off x="358901" y="1883650"/>
            <a:ext cx="9388603" cy="1600213"/>
          </a:xfrm>
        </p:spPr>
        <p:txBody>
          <a:bodyPr>
            <a:normAutofit/>
          </a:bodyPr>
          <a:lstStyle/>
          <a:p>
            <a:r>
              <a:rPr lang="en-US" dirty="0">
                <a:effectLst>
                  <a:outerShdw blurRad="38100" dist="38100" dir="2700000" algn="tl">
                    <a:srgbClr val="000000">
                      <a:alpha val="43137"/>
                    </a:srgbClr>
                  </a:outerShdw>
                </a:effectLst>
              </a:rPr>
              <a:t>Category C - Improve sight distance at unsignalized intersections</a:t>
            </a:r>
          </a:p>
        </p:txBody>
      </p:sp>
      <p:sp>
        <p:nvSpPr>
          <p:cNvPr id="5" name="Slide Number Placeholder 5">
            <a:extLst>
              <a:ext uri="{FF2B5EF4-FFF2-40B4-BE49-F238E27FC236}">
                <a16:creationId xmlns:a16="http://schemas.microsoft.com/office/drawing/2014/main" id="{3A17B590-7C77-49BB-8561-E8836DF3D467}"/>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39</a:t>
            </a:fld>
            <a:endParaRPr lang="en-US" dirty="0"/>
          </a:p>
        </p:txBody>
      </p:sp>
    </p:spTree>
    <p:extLst>
      <p:ext uri="{BB962C8B-B14F-4D97-AF65-F5344CB8AC3E}">
        <p14:creationId xmlns:p14="http://schemas.microsoft.com/office/powerpoint/2010/main" val="271222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D944-FEF9-48D1-8ADF-1C37220E1AC3}"/>
              </a:ext>
            </a:extLst>
          </p:cNvPr>
          <p:cNvSpPr>
            <a:spLocks noGrp="1"/>
          </p:cNvSpPr>
          <p:nvPr>
            <p:ph type="title"/>
          </p:nvPr>
        </p:nvSpPr>
        <p:spPr>
          <a:xfrm>
            <a:off x="5707780" y="1143000"/>
            <a:ext cx="5874619" cy="1066800"/>
          </a:xfrm>
        </p:spPr>
        <p:txBody>
          <a:bodyPr>
            <a:normAutofit/>
          </a:bodyPr>
          <a:lstStyle/>
          <a:p>
            <a:r>
              <a:rPr lang="en-US" sz="6000" b="1" dirty="0">
                <a:solidFill>
                  <a:srgbClr val="002060"/>
                </a:solidFill>
                <a:effectLst>
                  <a:outerShdw blurRad="38100" dist="38100" dir="2700000" algn="tl">
                    <a:srgbClr val="000000">
                      <a:alpha val="43137"/>
                    </a:srgbClr>
                  </a:outerShdw>
                </a:effectLst>
              </a:rPr>
              <a:t>NCHRP 500 Series</a:t>
            </a:r>
          </a:p>
        </p:txBody>
      </p:sp>
      <p:sp>
        <p:nvSpPr>
          <p:cNvPr id="3" name="Content Placeholder 2">
            <a:extLst>
              <a:ext uri="{FF2B5EF4-FFF2-40B4-BE49-F238E27FC236}">
                <a16:creationId xmlns:a16="http://schemas.microsoft.com/office/drawing/2014/main" id="{6CD11654-C515-4C91-BB3A-EF79DCD7B582}"/>
              </a:ext>
            </a:extLst>
          </p:cNvPr>
          <p:cNvSpPr>
            <a:spLocks noGrp="1"/>
          </p:cNvSpPr>
          <p:nvPr>
            <p:ph idx="1"/>
          </p:nvPr>
        </p:nvSpPr>
        <p:spPr>
          <a:xfrm>
            <a:off x="5496128" y="2249424"/>
            <a:ext cx="6342434" cy="4325112"/>
          </a:xfrm>
        </p:spPr>
        <p:txBody>
          <a:bodyPr>
            <a:normAutofit/>
          </a:bodyPr>
          <a:lstStyle/>
          <a:p>
            <a:pPr>
              <a:lnSpc>
                <a:spcPct val="114000"/>
              </a:lnSpc>
              <a:spcBef>
                <a:spcPts val="1200"/>
              </a:spcBef>
            </a:pPr>
            <a:r>
              <a:rPr lang="en-US" sz="3600" b="1" dirty="0"/>
              <a:t>Volume 5: A Guide for Addressing Unsignalized </a:t>
            </a:r>
            <a:r>
              <a:rPr lang="en-US" sz="3600" b="1"/>
              <a:t>Intersection Collisions</a:t>
            </a:r>
            <a:endParaRPr lang="en-US" sz="3600" b="1" dirty="0"/>
          </a:p>
        </p:txBody>
      </p:sp>
      <p:pic>
        <p:nvPicPr>
          <p:cNvPr id="6" name="Picture 5">
            <a:extLst>
              <a:ext uri="{FF2B5EF4-FFF2-40B4-BE49-F238E27FC236}">
                <a16:creationId xmlns:a16="http://schemas.microsoft.com/office/drawing/2014/main" id="{992925A5-ED31-4D3D-B042-1908D2839E38}"/>
              </a:ext>
            </a:extLst>
          </p:cNvPr>
          <p:cNvPicPr>
            <a:picLocks noChangeAspect="1"/>
          </p:cNvPicPr>
          <p:nvPr/>
        </p:nvPicPr>
        <p:blipFill>
          <a:blip r:embed="rId3"/>
          <a:stretch>
            <a:fillRect/>
          </a:stretch>
        </p:blipFill>
        <p:spPr>
          <a:xfrm>
            <a:off x="1273" y="0"/>
            <a:ext cx="5297756" cy="6858000"/>
          </a:xfrm>
          <a:prstGeom prst="rect">
            <a:avLst/>
          </a:prstGeom>
        </p:spPr>
      </p:pic>
      <p:sp>
        <p:nvSpPr>
          <p:cNvPr id="5" name="Slide Number Placeholder 5">
            <a:extLst>
              <a:ext uri="{FF2B5EF4-FFF2-40B4-BE49-F238E27FC236}">
                <a16:creationId xmlns:a16="http://schemas.microsoft.com/office/drawing/2014/main" id="{B7356A87-0C05-450B-A374-785D20231014}"/>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a:t>
            </a:fld>
            <a:endParaRPr lang="en-US" dirty="0"/>
          </a:p>
        </p:txBody>
      </p:sp>
    </p:spTree>
    <p:extLst>
      <p:ext uri="{BB962C8B-B14F-4D97-AF65-F5344CB8AC3E}">
        <p14:creationId xmlns:p14="http://schemas.microsoft.com/office/powerpoint/2010/main" val="96673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Description of Objective C:</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663927"/>
            <a:ext cx="11553914" cy="4793769"/>
          </a:xfrm>
        </p:spPr>
        <p:txBody>
          <a:bodyPr>
            <a:noAutofit/>
          </a:bodyPr>
          <a:lstStyle/>
          <a:p>
            <a:pPr marL="0" indent="0">
              <a:lnSpc>
                <a:spcPct val="110000"/>
              </a:lnSpc>
              <a:buNone/>
            </a:pPr>
            <a:r>
              <a:rPr lang="en-US" sz="3600" b="1" dirty="0"/>
              <a:t>Improve sight distance at unsignalized intersections</a:t>
            </a:r>
            <a:r>
              <a:rPr lang="en-US" sz="3600" dirty="0"/>
              <a:t>—Some collisions at unsignalized intersections occur because of limited sight distance for drivers who are approaching the intersection or who are stopped on an intersection approach. Provision of clear sight triangles in each quadrant of an intersection can minimize the possibility of crashes related to sight obstructions.</a:t>
            </a:r>
          </a:p>
        </p:txBody>
      </p:sp>
      <p:sp>
        <p:nvSpPr>
          <p:cNvPr id="4" name="Slide Number Placeholder 5">
            <a:extLst>
              <a:ext uri="{FF2B5EF4-FFF2-40B4-BE49-F238E27FC236}">
                <a16:creationId xmlns:a16="http://schemas.microsoft.com/office/drawing/2014/main" id="{A93AE733-66E9-4A70-8660-102434DBD651}"/>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40</a:t>
            </a:fld>
            <a:endParaRPr lang="en-US" dirty="0"/>
          </a:p>
        </p:txBody>
      </p:sp>
    </p:spTree>
    <p:extLst>
      <p:ext uri="{BB962C8B-B14F-4D97-AF65-F5344CB8AC3E}">
        <p14:creationId xmlns:p14="http://schemas.microsoft.com/office/powerpoint/2010/main" val="369503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1306048" cy="1066800"/>
          </a:xfrm>
        </p:spPr>
        <p:txBody>
          <a:bodyPr>
            <a:noAutofit/>
          </a:bodyPr>
          <a:lstStyle/>
          <a:p>
            <a:r>
              <a:rPr lang="en-US" sz="3200" b="1" dirty="0">
                <a:effectLst>
                  <a:outerShdw blurRad="38100" dist="38100" dir="2700000" algn="tl">
                    <a:srgbClr val="000000">
                      <a:alpha val="43137"/>
                    </a:srgbClr>
                  </a:outerShdw>
                </a:effectLst>
              </a:rPr>
              <a:t>Strategy C1 - Clear Sight Triangles on Approaches to Intersections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735047"/>
            <a:ext cx="11553914" cy="4793769"/>
          </a:xfrm>
        </p:spPr>
        <p:txBody>
          <a:bodyPr>
            <a:normAutofit/>
          </a:bodyPr>
          <a:lstStyle/>
          <a:p>
            <a:pPr marL="0" indent="0">
              <a:lnSpc>
                <a:spcPct val="110000"/>
              </a:lnSpc>
              <a:buNone/>
            </a:pPr>
            <a:r>
              <a:rPr lang="en-US" sz="3200" dirty="0"/>
              <a:t>Adequate sight distance for drivers at stop- or yield-controlled approaches to intersections has long been recognized as among the most important factors contributing to overall safety at unsignalized intersections. Estimates of the safety effectiveness of providing full intersection sight distance (ISD) where it does not currently exist suggest that up to a 20-percent reduction in related crashes can be expected.</a:t>
            </a:r>
          </a:p>
        </p:txBody>
      </p:sp>
      <p:sp>
        <p:nvSpPr>
          <p:cNvPr id="4" name="Slide Number Placeholder 5">
            <a:extLst>
              <a:ext uri="{FF2B5EF4-FFF2-40B4-BE49-F238E27FC236}">
                <a16:creationId xmlns:a16="http://schemas.microsoft.com/office/drawing/2014/main" id="{F0EB261C-27CC-420B-ACDD-92C7072B7C5C}"/>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41</a:t>
            </a:fld>
            <a:endParaRPr lang="en-US" dirty="0"/>
          </a:p>
        </p:txBody>
      </p:sp>
    </p:spTree>
    <p:extLst>
      <p:ext uri="{BB962C8B-B14F-4D97-AF65-F5344CB8AC3E}">
        <p14:creationId xmlns:p14="http://schemas.microsoft.com/office/powerpoint/2010/main" val="96193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1306048" cy="1066800"/>
          </a:xfrm>
        </p:spPr>
        <p:txBody>
          <a:bodyPr>
            <a:noAutofit/>
          </a:bodyPr>
          <a:lstStyle/>
          <a:p>
            <a:r>
              <a:rPr lang="en-US" sz="3500" b="1" dirty="0">
                <a:effectLst>
                  <a:outerShdw blurRad="38100" dist="38100" dir="2700000" algn="tl">
                    <a:srgbClr val="000000">
                      <a:alpha val="43137"/>
                    </a:srgbClr>
                  </a:outerShdw>
                </a:effectLst>
              </a:rPr>
              <a:t>Strategy C4 - Eliminate Parking that Restricts Sight Distance</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609599" y="1643607"/>
            <a:ext cx="11311783" cy="4793769"/>
          </a:xfrm>
        </p:spPr>
        <p:txBody>
          <a:bodyPr>
            <a:noAutofit/>
          </a:bodyPr>
          <a:lstStyle/>
          <a:p>
            <a:pPr marL="0" indent="0">
              <a:lnSpc>
                <a:spcPct val="110000"/>
              </a:lnSpc>
              <a:buNone/>
            </a:pPr>
            <a:r>
              <a:rPr lang="en-US" sz="3200" dirty="0"/>
              <a:t>Adequate sight distance for drivers at stop-controlled approaches to intersections has long been recognized as among the most important factors contributing to overall intersection safety. Although geometrically an intersection might have adequate sight distance, parking within the sight triangle might restrict it and should, therefore, be taken into  consideration. Estimates of the safety effectiveness of eliminating parking that restricts sight distance have not been yet developed.</a:t>
            </a:r>
          </a:p>
        </p:txBody>
      </p:sp>
      <p:sp>
        <p:nvSpPr>
          <p:cNvPr id="4" name="Slide Number Placeholder 5">
            <a:extLst>
              <a:ext uri="{FF2B5EF4-FFF2-40B4-BE49-F238E27FC236}">
                <a16:creationId xmlns:a16="http://schemas.microsoft.com/office/drawing/2014/main" id="{C9D7C9DD-B726-4AD7-95A7-A4305F1A28F4}"/>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42</a:t>
            </a:fld>
            <a:endParaRPr lang="en-US" dirty="0"/>
          </a:p>
        </p:txBody>
      </p:sp>
    </p:spTree>
    <p:extLst>
      <p:ext uri="{BB962C8B-B14F-4D97-AF65-F5344CB8AC3E}">
        <p14:creationId xmlns:p14="http://schemas.microsoft.com/office/powerpoint/2010/main" val="153911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E773F359-8B7E-4593-8695-79B2F7D10670}"/>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69C270C9-D629-4C2E-9943-078D1E7403C9}"/>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1338A-DC38-475B-AD88-D9E33DAA315F}"/>
              </a:ext>
            </a:extLst>
          </p:cNvPr>
          <p:cNvSpPr>
            <a:spLocks noGrp="1"/>
          </p:cNvSpPr>
          <p:nvPr>
            <p:ph type="title"/>
          </p:nvPr>
        </p:nvSpPr>
        <p:spPr>
          <a:xfrm>
            <a:off x="370458" y="2128507"/>
            <a:ext cx="9388603" cy="1600213"/>
          </a:xfrm>
        </p:spPr>
        <p:txBody>
          <a:bodyPr>
            <a:normAutofit fontScale="90000"/>
          </a:bodyPr>
          <a:lstStyle/>
          <a:p>
            <a:r>
              <a:rPr lang="en-US" dirty="0">
                <a:effectLst>
                  <a:outerShdw blurRad="38100" dist="38100" dir="2700000" algn="tl">
                    <a:srgbClr val="000000">
                      <a:alpha val="43137"/>
                    </a:srgbClr>
                  </a:outerShdw>
                </a:effectLst>
              </a:rPr>
              <a:t>Category D - Improve availability of gaps in traffic and assist drivers in judging gap sizes at unsignalized intersections</a:t>
            </a:r>
          </a:p>
        </p:txBody>
      </p:sp>
      <p:sp>
        <p:nvSpPr>
          <p:cNvPr id="5" name="Slide Number Placeholder 5">
            <a:extLst>
              <a:ext uri="{FF2B5EF4-FFF2-40B4-BE49-F238E27FC236}">
                <a16:creationId xmlns:a16="http://schemas.microsoft.com/office/drawing/2014/main" id="{FE7935D2-33A9-435A-81F5-055B33EEF253}"/>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43</a:t>
            </a:fld>
            <a:endParaRPr lang="en-US" dirty="0"/>
          </a:p>
        </p:txBody>
      </p:sp>
    </p:spTree>
    <p:extLst>
      <p:ext uri="{BB962C8B-B14F-4D97-AF65-F5344CB8AC3E}">
        <p14:creationId xmlns:p14="http://schemas.microsoft.com/office/powerpoint/2010/main" val="25358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Description of Objective D:</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501367"/>
            <a:ext cx="11553914" cy="4793769"/>
          </a:xfrm>
        </p:spPr>
        <p:txBody>
          <a:bodyPr>
            <a:normAutofit/>
          </a:bodyPr>
          <a:lstStyle/>
          <a:p>
            <a:pPr marL="0" indent="0">
              <a:lnSpc>
                <a:spcPct val="110000"/>
              </a:lnSpc>
              <a:buNone/>
            </a:pPr>
            <a:r>
              <a:rPr lang="en-US" sz="3200" b="1" dirty="0"/>
              <a:t>Improve availability of gaps in traffic and assist drivers in judging gap sizes at unsignalized intersections</a:t>
            </a:r>
            <a:r>
              <a:rPr lang="en-US" sz="3200" dirty="0"/>
              <a:t>—Some collisions at unsignalized intersections occur because drivers have difficulty judging gap sizes before deciding whether to initiate a roadway entry or a turning maneuver. Drivers stopped to wait for the oncoming traffic stream often choose to proceed when oncoming vehicles are close, thus increasing the probability for a collision.</a:t>
            </a:r>
          </a:p>
        </p:txBody>
      </p:sp>
      <p:sp>
        <p:nvSpPr>
          <p:cNvPr id="4" name="Slide Number Placeholder 5">
            <a:extLst>
              <a:ext uri="{FF2B5EF4-FFF2-40B4-BE49-F238E27FC236}">
                <a16:creationId xmlns:a16="http://schemas.microsoft.com/office/drawing/2014/main" id="{2ADDBA59-8094-4D9B-98CB-26B40B7C3EF2}"/>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44</a:t>
            </a:fld>
            <a:endParaRPr lang="en-US" dirty="0"/>
          </a:p>
        </p:txBody>
      </p:sp>
    </p:spTree>
    <p:extLst>
      <p:ext uri="{BB962C8B-B14F-4D97-AF65-F5344CB8AC3E}">
        <p14:creationId xmlns:p14="http://schemas.microsoft.com/office/powerpoint/2010/main" val="256322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695960"/>
            <a:ext cx="11226800" cy="1066800"/>
          </a:xfrm>
        </p:spPr>
        <p:txBody>
          <a:bodyPr>
            <a:noAutofit/>
          </a:bodyPr>
          <a:lstStyle/>
          <a:p>
            <a:r>
              <a:rPr lang="en-US" sz="2800" b="1" dirty="0"/>
              <a:t>Strategy D1 - Provide an Automated Real-Time System to Inform Drivers of the Suitability of Available Gaps for Making Turning and Crossing Maneuvers</a:t>
            </a:r>
          </a:p>
        </p:txBody>
      </p:sp>
      <p:pic>
        <p:nvPicPr>
          <p:cNvPr id="5" name="Picture 4">
            <a:extLst>
              <a:ext uri="{FF2B5EF4-FFF2-40B4-BE49-F238E27FC236}">
                <a16:creationId xmlns:a16="http://schemas.microsoft.com/office/drawing/2014/main" id="{AAB789C1-9A71-4328-B278-F85058BF4FD1}"/>
              </a:ext>
            </a:extLst>
          </p:cNvPr>
          <p:cNvPicPr>
            <a:picLocks noChangeAspect="1"/>
          </p:cNvPicPr>
          <p:nvPr/>
        </p:nvPicPr>
        <p:blipFill>
          <a:blip r:embed="rId2"/>
          <a:stretch>
            <a:fillRect/>
          </a:stretch>
        </p:blipFill>
        <p:spPr>
          <a:xfrm>
            <a:off x="2532077" y="1654305"/>
            <a:ext cx="7074203" cy="4981419"/>
          </a:xfrm>
          <a:prstGeom prst="rect">
            <a:avLst/>
          </a:prstGeom>
        </p:spPr>
      </p:pic>
      <p:sp>
        <p:nvSpPr>
          <p:cNvPr id="6" name="TextBox 5">
            <a:extLst>
              <a:ext uri="{FF2B5EF4-FFF2-40B4-BE49-F238E27FC236}">
                <a16:creationId xmlns:a16="http://schemas.microsoft.com/office/drawing/2014/main" id="{3AA20A37-553F-40BB-93AA-8E09C7BAB5FD}"/>
              </a:ext>
            </a:extLst>
          </p:cNvPr>
          <p:cNvSpPr txBox="1"/>
          <p:nvPr/>
        </p:nvSpPr>
        <p:spPr>
          <a:xfrm>
            <a:off x="9509760" y="5534122"/>
            <a:ext cx="1837106" cy="461665"/>
          </a:xfrm>
          <a:prstGeom prst="rect">
            <a:avLst/>
          </a:prstGeom>
          <a:noFill/>
        </p:spPr>
        <p:txBody>
          <a:bodyPr wrap="none" rtlCol="0">
            <a:spAutoFit/>
          </a:bodyPr>
          <a:lstStyle/>
          <a:p>
            <a:r>
              <a:rPr lang="en-US" sz="2400" dirty="0"/>
              <a:t>Experimental</a:t>
            </a:r>
          </a:p>
        </p:txBody>
      </p:sp>
      <p:sp>
        <p:nvSpPr>
          <p:cNvPr id="7" name="Slide Number Placeholder 5">
            <a:extLst>
              <a:ext uri="{FF2B5EF4-FFF2-40B4-BE49-F238E27FC236}">
                <a16:creationId xmlns:a16="http://schemas.microsoft.com/office/drawing/2014/main" id="{230E0E8F-2901-49C6-9689-AB24BB9E0244}"/>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45</a:t>
            </a:fld>
            <a:endParaRPr lang="en-US" dirty="0"/>
          </a:p>
        </p:txBody>
      </p:sp>
    </p:spTree>
    <p:extLst>
      <p:ext uri="{BB962C8B-B14F-4D97-AF65-F5344CB8AC3E}">
        <p14:creationId xmlns:p14="http://schemas.microsoft.com/office/powerpoint/2010/main" val="144574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624840"/>
            <a:ext cx="10972800" cy="1066800"/>
          </a:xfrm>
        </p:spPr>
        <p:txBody>
          <a:bodyPr>
            <a:noAutofit/>
          </a:bodyPr>
          <a:lstStyle/>
          <a:p>
            <a:r>
              <a:rPr lang="en-US" sz="3600" b="1" dirty="0">
                <a:effectLst>
                  <a:outerShdw blurRad="38100" dist="38100" dir="2700000" algn="tl">
                    <a:srgbClr val="000000">
                      <a:alpha val="43137"/>
                    </a:srgbClr>
                  </a:outerShdw>
                </a:effectLst>
              </a:rPr>
              <a:t>Strategy D3 - Retime Adjacent Signals to Create Gaps at Stop-Controlled Intersections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724887"/>
            <a:ext cx="11553914" cy="4793769"/>
          </a:xfrm>
        </p:spPr>
        <p:txBody>
          <a:bodyPr>
            <a:noAutofit/>
          </a:bodyPr>
          <a:lstStyle/>
          <a:p>
            <a:pPr marL="0" indent="0">
              <a:lnSpc>
                <a:spcPct val="110000"/>
              </a:lnSpc>
              <a:buNone/>
            </a:pPr>
            <a:r>
              <a:rPr lang="en-US" sz="3200" dirty="0"/>
              <a:t>Drivers have difficulty making turning maneuvers at some unsignalized intersections because of the lack of sufficiently large gaps in through traffic. The lack of gaps can lead some impatient drivers to accept gaps shorter than needed for safe turning maneuvers, thus leading to turn-related crashes. Such crashes could be minimized if longer gaps could be made available. One method to provide longer gaps is to retime traffic signals at nearby intersections to create more gaps in traffic for turning maneuvers at the unsignalized intersection.</a:t>
            </a:r>
          </a:p>
        </p:txBody>
      </p:sp>
      <p:sp>
        <p:nvSpPr>
          <p:cNvPr id="4" name="Slide Number Placeholder 5">
            <a:extLst>
              <a:ext uri="{FF2B5EF4-FFF2-40B4-BE49-F238E27FC236}">
                <a16:creationId xmlns:a16="http://schemas.microsoft.com/office/drawing/2014/main" id="{27F17B3A-9A66-430F-A4F0-F91477AEE5DB}"/>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46</a:t>
            </a:fld>
            <a:endParaRPr lang="en-US" dirty="0"/>
          </a:p>
        </p:txBody>
      </p:sp>
    </p:spTree>
    <p:extLst>
      <p:ext uri="{BB962C8B-B14F-4D97-AF65-F5344CB8AC3E}">
        <p14:creationId xmlns:p14="http://schemas.microsoft.com/office/powerpoint/2010/main" val="414055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5">
            <a:extLst>
              <a:ext uri="{FF2B5EF4-FFF2-40B4-BE49-F238E27FC236}">
                <a16:creationId xmlns:a16="http://schemas.microsoft.com/office/drawing/2014/main" id="{700A5398-33D8-4979-AAD0-CEF321DFB5F3}"/>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47</a:t>
            </a:fld>
            <a:endParaRPr lang="en-US" dirty="0"/>
          </a:p>
        </p:txBody>
      </p:sp>
    </p:spTree>
    <p:extLst>
      <p:ext uri="{BB962C8B-B14F-4D97-AF65-F5344CB8AC3E}">
        <p14:creationId xmlns:p14="http://schemas.microsoft.com/office/powerpoint/2010/main" val="414138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67D06935-94EE-4222-B868-A6FB5300C567}"/>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25E71358-D9B1-42F8-AF1E-42D4014E44B3}"/>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1338A-DC38-475B-AD88-D9E33DAA315F}"/>
              </a:ext>
            </a:extLst>
          </p:cNvPr>
          <p:cNvSpPr>
            <a:spLocks noGrp="1"/>
          </p:cNvSpPr>
          <p:nvPr>
            <p:ph type="title"/>
          </p:nvPr>
        </p:nvSpPr>
        <p:spPr>
          <a:xfrm>
            <a:off x="633221" y="2128507"/>
            <a:ext cx="9388603" cy="1600213"/>
          </a:xfrm>
        </p:spPr>
        <p:txBody>
          <a:bodyPr>
            <a:normAutofit fontScale="90000"/>
          </a:bodyPr>
          <a:lstStyle/>
          <a:p>
            <a:r>
              <a:rPr lang="en-US" dirty="0">
                <a:effectLst>
                  <a:outerShdw blurRad="38100" dist="38100" dir="2700000" algn="tl">
                    <a:srgbClr val="000000">
                      <a:alpha val="43137"/>
                    </a:srgbClr>
                  </a:outerShdw>
                </a:effectLst>
              </a:rPr>
              <a:t>Category E - Improve driver awareness of intersections as viewed from the intersection approach</a:t>
            </a:r>
          </a:p>
        </p:txBody>
      </p:sp>
      <p:sp>
        <p:nvSpPr>
          <p:cNvPr id="5" name="Slide Number Placeholder 5">
            <a:extLst>
              <a:ext uri="{FF2B5EF4-FFF2-40B4-BE49-F238E27FC236}">
                <a16:creationId xmlns:a16="http://schemas.microsoft.com/office/drawing/2014/main" id="{8E38D5E5-638B-4742-A14B-D0CD5FD8CA20}"/>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48</a:t>
            </a:fld>
            <a:endParaRPr lang="en-US" dirty="0"/>
          </a:p>
        </p:txBody>
      </p:sp>
    </p:spTree>
    <p:extLst>
      <p:ext uri="{BB962C8B-B14F-4D97-AF65-F5344CB8AC3E}">
        <p14:creationId xmlns:p14="http://schemas.microsoft.com/office/powerpoint/2010/main" val="86509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Description of Objective E:</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633447"/>
            <a:ext cx="11553914" cy="4793769"/>
          </a:xfrm>
        </p:spPr>
        <p:txBody>
          <a:bodyPr>
            <a:noAutofit/>
          </a:bodyPr>
          <a:lstStyle/>
          <a:p>
            <a:pPr marL="0" indent="0">
              <a:lnSpc>
                <a:spcPct val="110000"/>
              </a:lnSpc>
              <a:buNone/>
            </a:pPr>
            <a:r>
              <a:rPr lang="en-US" sz="3100" b="1" dirty="0"/>
              <a:t>Improve driver awareness of intersections as viewed from the intersection approach</a:t>
            </a:r>
            <a:r>
              <a:rPr lang="en-US" sz="3100" dirty="0"/>
              <a:t>— Some intersection-related collisions occur because one or more drivers approaching an intersection are unaware of the intersection until it is too late to avoid a collision. This is a particular problem for high-speed uncontrolled approaches. Improving signing and delineation and installing lighting can help warn drivers of the intersection. In some situations, where other measures have not been effective, rumble strips may be used to get the driver’s attention.</a:t>
            </a:r>
          </a:p>
        </p:txBody>
      </p:sp>
      <p:sp>
        <p:nvSpPr>
          <p:cNvPr id="4" name="Slide Number Placeholder 5">
            <a:extLst>
              <a:ext uri="{FF2B5EF4-FFF2-40B4-BE49-F238E27FC236}">
                <a16:creationId xmlns:a16="http://schemas.microsoft.com/office/drawing/2014/main" id="{A252B477-61D3-491A-9283-E629B5E2D083}"/>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49</a:t>
            </a:fld>
            <a:endParaRPr lang="en-US" dirty="0"/>
          </a:p>
        </p:txBody>
      </p:sp>
    </p:spTree>
    <p:extLst>
      <p:ext uri="{BB962C8B-B14F-4D97-AF65-F5344CB8AC3E}">
        <p14:creationId xmlns:p14="http://schemas.microsoft.com/office/powerpoint/2010/main" val="40330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6BB27-22A8-4850-A513-B1256B71577F}"/>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Fatal Crashes by Location</a:t>
            </a:r>
          </a:p>
        </p:txBody>
      </p:sp>
      <p:sp>
        <p:nvSpPr>
          <p:cNvPr id="3" name="Content Placeholder 2">
            <a:extLst>
              <a:ext uri="{FF2B5EF4-FFF2-40B4-BE49-F238E27FC236}">
                <a16:creationId xmlns:a16="http://schemas.microsoft.com/office/drawing/2014/main" id="{BE662992-B048-4904-A708-F6D236C6B22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1A088A2-3147-4CB1-94D9-3B3A118DED68}"/>
              </a:ext>
            </a:extLst>
          </p:cNvPr>
          <p:cNvPicPr>
            <a:picLocks noChangeAspect="1"/>
          </p:cNvPicPr>
          <p:nvPr/>
        </p:nvPicPr>
        <p:blipFill>
          <a:blip r:embed="rId2"/>
          <a:stretch>
            <a:fillRect/>
          </a:stretch>
        </p:blipFill>
        <p:spPr>
          <a:xfrm>
            <a:off x="2758908" y="1664277"/>
            <a:ext cx="6163024" cy="4910259"/>
          </a:xfrm>
          <a:prstGeom prst="rect">
            <a:avLst/>
          </a:prstGeom>
        </p:spPr>
      </p:pic>
      <p:sp>
        <p:nvSpPr>
          <p:cNvPr id="5" name="Slide Number Placeholder 5">
            <a:extLst>
              <a:ext uri="{FF2B5EF4-FFF2-40B4-BE49-F238E27FC236}">
                <a16:creationId xmlns:a16="http://schemas.microsoft.com/office/drawing/2014/main" id="{B7395292-A07D-4129-BEE9-FF88DF75246D}"/>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5</a:t>
            </a:fld>
            <a:endParaRPr lang="en-US" dirty="0"/>
          </a:p>
        </p:txBody>
      </p:sp>
    </p:spTree>
    <p:extLst>
      <p:ext uri="{BB962C8B-B14F-4D97-AF65-F5344CB8AC3E}">
        <p14:creationId xmlns:p14="http://schemas.microsoft.com/office/powerpoint/2010/main" val="273514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604520"/>
            <a:ext cx="10972800" cy="1066800"/>
          </a:xfrm>
        </p:spPr>
        <p:txBody>
          <a:bodyPr>
            <a:noAutofit/>
          </a:bodyPr>
          <a:lstStyle/>
          <a:p>
            <a:r>
              <a:rPr lang="en-US" sz="3600" b="1" dirty="0">
                <a:effectLst>
                  <a:outerShdw blurRad="38100" dist="38100" dir="2700000" algn="tl">
                    <a:srgbClr val="000000">
                      <a:alpha val="43137"/>
                    </a:srgbClr>
                  </a:outerShdw>
                </a:effectLst>
              </a:rPr>
              <a:t>Strategy E1 - Improve Visibility of Intersections by Providing Enhanced Signing and Delineation</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928087"/>
            <a:ext cx="11553914" cy="4793769"/>
          </a:xfrm>
        </p:spPr>
        <p:txBody>
          <a:bodyPr>
            <a:normAutofit/>
          </a:bodyPr>
          <a:lstStyle/>
          <a:p>
            <a:pPr marL="0" indent="0">
              <a:lnSpc>
                <a:spcPct val="110000"/>
              </a:lnSpc>
              <a:buNone/>
            </a:pPr>
            <a:r>
              <a:rPr lang="en-US" sz="3000" dirty="0"/>
              <a:t>Many unsignalized intersections are not readily visible to approaching drivers, particularly drivers on major-road approaches that are not controlled by stop or yield signs. Thus, intersection crashes may occur because approaching drivers may be unaware of the presence of the intersection. The visibility of intersections and, thus, the ability of approaching drivers to perceive them can be enhanced by signing and delineation. Improvements may include advance guide signs, advance street name signs, warning signs, pavement markings, and post-mounted delineators.</a:t>
            </a:r>
          </a:p>
        </p:txBody>
      </p:sp>
      <p:sp>
        <p:nvSpPr>
          <p:cNvPr id="4" name="Slide Number Placeholder 5">
            <a:extLst>
              <a:ext uri="{FF2B5EF4-FFF2-40B4-BE49-F238E27FC236}">
                <a16:creationId xmlns:a16="http://schemas.microsoft.com/office/drawing/2014/main" id="{06A4B756-7B84-4014-8BA6-B8A33F9954E4}"/>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50</a:t>
            </a:fld>
            <a:endParaRPr lang="en-US" dirty="0"/>
          </a:p>
        </p:txBody>
      </p:sp>
    </p:spTree>
    <p:extLst>
      <p:ext uri="{BB962C8B-B14F-4D97-AF65-F5344CB8AC3E}">
        <p14:creationId xmlns:p14="http://schemas.microsoft.com/office/powerpoint/2010/main" val="280695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774168-7F53-45FD-999D-326E423E878F}"/>
              </a:ext>
            </a:extLst>
          </p:cNvPr>
          <p:cNvSpPr>
            <a:spLocks noGrp="1"/>
          </p:cNvSpPr>
          <p:nvPr>
            <p:ph type="sldNum" sz="quarter" idx="12"/>
          </p:nvPr>
        </p:nvSpPr>
        <p:spPr/>
        <p:txBody>
          <a:bodyPr/>
          <a:lstStyle/>
          <a:p>
            <a:fld id="{401CF334-2D5C-4859-84A6-CA7E6E43FAEB}" type="slidenum">
              <a:rPr lang="en-US" smtClean="0"/>
              <a:t>51</a:t>
            </a:fld>
            <a:endParaRPr lang="en-US" dirty="0"/>
          </a:p>
        </p:txBody>
      </p:sp>
      <p:pic>
        <p:nvPicPr>
          <p:cNvPr id="5" name="Picture 4">
            <a:extLst>
              <a:ext uri="{FF2B5EF4-FFF2-40B4-BE49-F238E27FC236}">
                <a16:creationId xmlns:a16="http://schemas.microsoft.com/office/drawing/2014/main" id="{28E9DF48-7089-4608-A7B6-A2C392239EA9}"/>
              </a:ext>
            </a:extLst>
          </p:cNvPr>
          <p:cNvPicPr>
            <a:picLocks noChangeAspect="1"/>
          </p:cNvPicPr>
          <p:nvPr/>
        </p:nvPicPr>
        <p:blipFill>
          <a:blip r:embed="rId3"/>
          <a:stretch>
            <a:fillRect/>
          </a:stretch>
        </p:blipFill>
        <p:spPr>
          <a:xfrm>
            <a:off x="4407159" y="751839"/>
            <a:ext cx="6492489" cy="5498809"/>
          </a:xfrm>
          <a:prstGeom prst="rect">
            <a:avLst/>
          </a:prstGeom>
        </p:spPr>
      </p:pic>
      <p:sp>
        <p:nvSpPr>
          <p:cNvPr id="6" name="Content Placeholder 2">
            <a:extLst>
              <a:ext uri="{FF2B5EF4-FFF2-40B4-BE49-F238E27FC236}">
                <a16:creationId xmlns:a16="http://schemas.microsoft.com/office/drawing/2014/main" id="{7225412A-A297-4899-9CEA-413A0E008093}"/>
              </a:ext>
            </a:extLst>
          </p:cNvPr>
          <p:cNvSpPr txBox="1">
            <a:spLocks/>
          </p:cNvSpPr>
          <p:nvPr/>
        </p:nvSpPr>
        <p:spPr>
          <a:xfrm>
            <a:off x="551849" y="1959660"/>
            <a:ext cx="3583271" cy="4325112"/>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indent="0">
              <a:buFont typeface="Georgia"/>
              <a:buNone/>
            </a:pPr>
            <a:r>
              <a:rPr lang="en-US" sz="4000" b="1" dirty="0"/>
              <a:t>What is the name of this street? </a:t>
            </a:r>
          </a:p>
          <a:p>
            <a:pPr marL="109728" indent="0">
              <a:buFont typeface="Georgia"/>
              <a:buNone/>
            </a:pPr>
            <a:endParaRPr lang="en-US" sz="4000" b="1" dirty="0"/>
          </a:p>
        </p:txBody>
      </p:sp>
      <p:cxnSp>
        <p:nvCxnSpPr>
          <p:cNvPr id="7" name="Straight Arrow Connector 6">
            <a:extLst>
              <a:ext uri="{FF2B5EF4-FFF2-40B4-BE49-F238E27FC236}">
                <a16:creationId xmlns:a16="http://schemas.microsoft.com/office/drawing/2014/main" id="{35A5BDEE-7EF6-41E1-9D22-7B265D5823C1}"/>
              </a:ext>
            </a:extLst>
          </p:cNvPr>
          <p:cNvCxnSpPr>
            <a:cxnSpLocks/>
          </p:cNvCxnSpPr>
          <p:nvPr/>
        </p:nvCxnSpPr>
        <p:spPr>
          <a:xfrm flipV="1">
            <a:off x="2343484" y="2753360"/>
            <a:ext cx="5804836" cy="74788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54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652671"/>
            <a:ext cx="10972800" cy="1066800"/>
          </a:xfrm>
        </p:spPr>
        <p:txBody>
          <a:bodyPr>
            <a:noAutofit/>
          </a:bodyPr>
          <a:lstStyle/>
          <a:p>
            <a:r>
              <a:rPr lang="en-US" b="1" dirty="0">
                <a:effectLst>
                  <a:outerShdw blurRad="38100" dist="38100" dir="2700000" algn="tl">
                    <a:srgbClr val="000000">
                      <a:alpha val="43137"/>
                    </a:srgbClr>
                  </a:outerShdw>
                </a:effectLst>
              </a:rPr>
              <a:t>Strategy E2 - Improve Visibility of the Intersection by Providing Lighting</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738525" y="1874193"/>
            <a:ext cx="6145298" cy="4793769"/>
          </a:xfrm>
        </p:spPr>
        <p:txBody>
          <a:bodyPr>
            <a:normAutofit/>
          </a:bodyPr>
          <a:lstStyle/>
          <a:p>
            <a:pPr marL="0" indent="0">
              <a:lnSpc>
                <a:spcPct val="110000"/>
              </a:lnSpc>
              <a:buNone/>
            </a:pPr>
            <a:r>
              <a:rPr lang="en-US" sz="3600" dirty="0"/>
              <a:t>Providing lighting at the intersection itself, or both at the intersection and on its approaches, can make drivers aware of the presence of the intersection and reduce nighttime crashes.</a:t>
            </a:r>
          </a:p>
        </p:txBody>
      </p:sp>
      <p:pic>
        <p:nvPicPr>
          <p:cNvPr id="4" name="Picture 3">
            <a:extLst>
              <a:ext uri="{FF2B5EF4-FFF2-40B4-BE49-F238E27FC236}">
                <a16:creationId xmlns:a16="http://schemas.microsoft.com/office/drawing/2014/main" id="{0A407350-D249-4B0D-9E7C-78923C806C85}"/>
              </a:ext>
            </a:extLst>
          </p:cNvPr>
          <p:cNvPicPr>
            <a:picLocks noChangeAspect="1"/>
          </p:cNvPicPr>
          <p:nvPr/>
        </p:nvPicPr>
        <p:blipFill>
          <a:blip r:embed="rId2"/>
          <a:stretch>
            <a:fillRect/>
          </a:stretch>
        </p:blipFill>
        <p:spPr>
          <a:xfrm>
            <a:off x="6884076" y="1828801"/>
            <a:ext cx="4940455" cy="4009151"/>
          </a:xfrm>
          <a:prstGeom prst="rect">
            <a:avLst/>
          </a:prstGeom>
        </p:spPr>
      </p:pic>
      <p:sp>
        <p:nvSpPr>
          <p:cNvPr id="5" name="Slide Number Placeholder 5">
            <a:extLst>
              <a:ext uri="{FF2B5EF4-FFF2-40B4-BE49-F238E27FC236}">
                <a16:creationId xmlns:a16="http://schemas.microsoft.com/office/drawing/2014/main" id="{6178E5A4-2D86-478F-A75A-24FE66F7D4BB}"/>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52</a:t>
            </a:fld>
            <a:endParaRPr lang="en-US" dirty="0"/>
          </a:p>
        </p:txBody>
      </p:sp>
    </p:spTree>
    <p:extLst>
      <p:ext uri="{BB962C8B-B14F-4D97-AF65-F5344CB8AC3E}">
        <p14:creationId xmlns:p14="http://schemas.microsoft.com/office/powerpoint/2010/main" val="239003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367469" y="533398"/>
            <a:ext cx="11824531" cy="1066800"/>
          </a:xfrm>
        </p:spPr>
        <p:txBody>
          <a:bodyPr>
            <a:normAutofit/>
          </a:bodyPr>
          <a:lstStyle/>
          <a:p>
            <a:r>
              <a:rPr lang="en-US" sz="3000" b="1" dirty="0">
                <a:effectLst>
                  <a:outerShdw blurRad="38100" dist="38100" dir="2700000" algn="tl">
                    <a:srgbClr val="000000">
                      <a:alpha val="43137"/>
                    </a:srgbClr>
                  </a:outerShdw>
                </a:effectLst>
              </a:rPr>
              <a:t>Strategy E5 - Install Larger Regulatory and Warning Signs at Intersections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926777" y="1648552"/>
            <a:ext cx="8096827" cy="5004081"/>
          </a:xfrm>
        </p:spPr>
        <p:txBody>
          <a:bodyPr>
            <a:normAutofit/>
          </a:bodyPr>
          <a:lstStyle/>
          <a:p>
            <a:pPr marL="0" indent="0">
              <a:lnSpc>
                <a:spcPct val="110000"/>
              </a:lnSpc>
              <a:buNone/>
            </a:pPr>
            <a:r>
              <a:rPr lang="en-US" sz="3300" dirty="0"/>
              <a:t>The visibility of intersections and, thus, the ability of approaching drivers to perceive them can be enhanced by installing larger regulatory and warning signs at intersections. Such improvements may include advance guide signs, warning signs, pavement markings, and post-mounted delineators.</a:t>
            </a:r>
          </a:p>
        </p:txBody>
      </p:sp>
      <p:grpSp>
        <p:nvGrpSpPr>
          <p:cNvPr id="7" name="Group 6">
            <a:extLst>
              <a:ext uri="{FF2B5EF4-FFF2-40B4-BE49-F238E27FC236}">
                <a16:creationId xmlns:a16="http://schemas.microsoft.com/office/drawing/2014/main" id="{E0EE893F-9C65-4C2B-B1F3-41163F27F33E}"/>
              </a:ext>
            </a:extLst>
          </p:cNvPr>
          <p:cNvGrpSpPr/>
          <p:nvPr/>
        </p:nvGrpSpPr>
        <p:grpSpPr>
          <a:xfrm>
            <a:off x="9166860" y="1744632"/>
            <a:ext cx="2025396" cy="4423891"/>
            <a:chOff x="9166860" y="1400075"/>
            <a:chExt cx="2025396" cy="4423891"/>
          </a:xfrm>
        </p:grpSpPr>
        <p:pic>
          <p:nvPicPr>
            <p:cNvPr id="4" name="Picture 3">
              <a:extLst>
                <a:ext uri="{FF2B5EF4-FFF2-40B4-BE49-F238E27FC236}">
                  <a16:creationId xmlns:a16="http://schemas.microsoft.com/office/drawing/2014/main" id="{684C2A63-041E-407D-BAD0-DEFBFB54C63E}"/>
                </a:ext>
              </a:extLst>
            </p:cNvPr>
            <p:cNvPicPr>
              <a:picLocks noChangeAspect="1"/>
            </p:cNvPicPr>
            <p:nvPr/>
          </p:nvPicPr>
          <p:blipFill>
            <a:blip r:embed="rId3"/>
            <a:stretch>
              <a:fillRect/>
            </a:stretch>
          </p:blipFill>
          <p:spPr>
            <a:xfrm>
              <a:off x="9166860" y="1400075"/>
              <a:ext cx="2025396" cy="4423891"/>
            </a:xfrm>
            <a:prstGeom prst="rect">
              <a:avLst/>
            </a:prstGeom>
          </p:spPr>
        </p:pic>
        <p:sp>
          <p:nvSpPr>
            <p:cNvPr id="5" name="Rectangle 4">
              <a:extLst>
                <a:ext uri="{FF2B5EF4-FFF2-40B4-BE49-F238E27FC236}">
                  <a16:creationId xmlns:a16="http://schemas.microsoft.com/office/drawing/2014/main" id="{A5A60C08-3E51-47D0-8CD4-A35AACF8BFDC}"/>
                </a:ext>
              </a:extLst>
            </p:cNvPr>
            <p:cNvSpPr/>
            <p:nvPr/>
          </p:nvSpPr>
          <p:spPr>
            <a:xfrm>
              <a:off x="9317736" y="4462272"/>
              <a:ext cx="438912" cy="484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F02D36-E6CB-4D25-81DC-CF33A7E6653D}"/>
                </a:ext>
              </a:extLst>
            </p:cNvPr>
            <p:cNvSpPr/>
            <p:nvPr/>
          </p:nvSpPr>
          <p:spPr>
            <a:xfrm>
              <a:off x="10610088" y="4462272"/>
              <a:ext cx="438912" cy="484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5">
            <a:extLst>
              <a:ext uri="{FF2B5EF4-FFF2-40B4-BE49-F238E27FC236}">
                <a16:creationId xmlns:a16="http://schemas.microsoft.com/office/drawing/2014/main" id="{FC690F86-4B4C-4620-8DBD-9100DAD3FC7F}"/>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53</a:t>
            </a:fld>
            <a:endParaRPr lang="en-US" dirty="0"/>
          </a:p>
        </p:txBody>
      </p:sp>
    </p:spTree>
    <p:extLst>
      <p:ext uri="{BB962C8B-B14F-4D97-AF65-F5344CB8AC3E}">
        <p14:creationId xmlns:p14="http://schemas.microsoft.com/office/powerpoint/2010/main" val="346556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626165"/>
            <a:ext cx="10972800" cy="1066800"/>
          </a:xfrm>
        </p:spPr>
        <p:txBody>
          <a:bodyPr>
            <a:noAutofit/>
          </a:bodyPr>
          <a:lstStyle/>
          <a:p>
            <a:r>
              <a:rPr lang="en-US" sz="3600" b="1" dirty="0">
                <a:effectLst>
                  <a:outerShdw blurRad="38100" dist="38100" dir="2700000" algn="tl">
                    <a:srgbClr val="000000">
                      <a:alpha val="43137"/>
                    </a:srgbClr>
                  </a:outerShdw>
                </a:effectLst>
              </a:rPr>
              <a:t>Strategy E6 - Call Attention to the Intersection by Installing Rumble Strips on Intersection Approaches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715617" y="1887446"/>
            <a:ext cx="10866783" cy="4793769"/>
          </a:xfrm>
        </p:spPr>
        <p:txBody>
          <a:bodyPr>
            <a:normAutofit/>
          </a:bodyPr>
          <a:lstStyle/>
          <a:p>
            <a:pPr marL="0" indent="0">
              <a:lnSpc>
                <a:spcPct val="110000"/>
              </a:lnSpc>
              <a:buNone/>
            </a:pPr>
            <a:r>
              <a:rPr lang="en-US" sz="3200" dirty="0"/>
              <a:t>Rumble strips can be installed on intersection approaches to call attention to the presence of the intersection and to the traffic control in use at the intersection. Rumble strips are particularly appropriate on stop-controlled approaches to intersections where a pattern of crashes is present related to lack of driver recognition of the presence of the stop sign. Rumble strips should be used sparingly. Their effectiveness is dependent on being unusual.</a:t>
            </a:r>
          </a:p>
        </p:txBody>
      </p:sp>
      <p:sp>
        <p:nvSpPr>
          <p:cNvPr id="4" name="Slide Number Placeholder 5">
            <a:extLst>
              <a:ext uri="{FF2B5EF4-FFF2-40B4-BE49-F238E27FC236}">
                <a16:creationId xmlns:a16="http://schemas.microsoft.com/office/drawing/2014/main" id="{87CDD26B-2913-483E-86EF-39DBCCBF0EB5}"/>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54</a:t>
            </a:fld>
            <a:endParaRPr lang="en-US" dirty="0"/>
          </a:p>
        </p:txBody>
      </p:sp>
    </p:spTree>
    <p:extLst>
      <p:ext uri="{BB962C8B-B14F-4D97-AF65-F5344CB8AC3E}">
        <p14:creationId xmlns:p14="http://schemas.microsoft.com/office/powerpoint/2010/main" val="328172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33402"/>
            <a:ext cx="10972800" cy="1066800"/>
          </a:xfrm>
        </p:spPr>
        <p:txBody>
          <a:bodyPr>
            <a:normAutofit/>
          </a:bodyPr>
          <a:lstStyle/>
          <a:p>
            <a:r>
              <a:rPr lang="en-US" sz="3400" b="1" dirty="0">
                <a:effectLst>
                  <a:outerShdw blurRad="38100" dist="38100" dir="2700000" algn="tl">
                    <a:srgbClr val="000000">
                      <a:alpha val="43137"/>
                    </a:srgbClr>
                  </a:outerShdw>
                </a:effectLst>
              </a:rPr>
              <a:t>Strategy E10 - Provide Improved Maintenance of Stop Signs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420477" y="1874193"/>
            <a:ext cx="11214931" cy="4793769"/>
          </a:xfrm>
        </p:spPr>
        <p:txBody>
          <a:bodyPr>
            <a:normAutofit/>
          </a:bodyPr>
          <a:lstStyle/>
          <a:p>
            <a:pPr marL="0" indent="0">
              <a:lnSpc>
                <a:spcPct val="110000"/>
              </a:lnSpc>
              <a:buNone/>
            </a:pPr>
            <a:r>
              <a:rPr lang="en-US" sz="3200" dirty="0"/>
              <a:t>Maintenance of stop signs must be at a high standard to ensure that the effectiveness of the signs is retained. According to MUTCD criteria, stop signs must be kept in proper position, clean, and legible at all times (both by day and by night). Damaged signs should be replaced without undue delay. To ensure adequate maintenance, a suitable schedule for inspection, cleaning, and replacement of stop signs should be established.</a:t>
            </a:r>
          </a:p>
        </p:txBody>
      </p:sp>
      <p:sp>
        <p:nvSpPr>
          <p:cNvPr id="4" name="Slide Number Placeholder 5">
            <a:extLst>
              <a:ext uri="{FF2B5EF4-FFF2-40B4-BE49-F238E27FC236}">
                <a16:creationId xmlns:a16="http://schemas.microsoft.com/office/drawing/2014/main" id="{1E911213-BC41-40B9-B3BE-45AF13C7BF6A}"/>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55</a:t>
            </a:fld>
            <a:endParaRPr lang="en-US" dirty="0"/>
          </a:p>
        </p:txBody>
      </p:sp>
    </p:spTree>
    <p:extLst>
      <p:ext uri="{BB962C8B-B14F-4D97-AF65-F5344CB8AC3E}">
        <p14:creationId xmlns:p14="http://schemas.microsoft.com/office/powerpoint/2010/main" val="207762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p:txBody>
          <a:bodyPr>
            <a:normAutofit/>
          </a:bodyPr>
          <a:lstStyle/>
          <a:p>
            <a:r>
              <a:rPr lang="en-US" sz="3200" dirty="0"/>
              <a:t>Strategy E10 - Provide Improved Maintenance of Stop Signs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277847"/>
            <a:ext cx="11553914" cy="4793769"/>
          </a:xfrm>
        </p:spPr>
        <p:txBody>
          <a:bodyPr/>
          <a:lstStyle/>
          <a:p>
            <a:pPr>
              <a:lnSpc>
                <a:spcPct val="110000"/>
              </a:lnSpc>
            </a:pPr>
            <a:endParaRPr lang="en-US" dirty="0"/>
          </a:p>
        </p:txBody>
      </p:sp>
      <p:pic>
        <p:nvPicPr>
          <p:cNvPr id="5" name="Picture 4">
            <a:extLst>
              <a:ext uri="{FF2B5EF4-FFF2-40B4-BE49-F238E27FC236}">
                <a16:creationId xmlns:a16="http://schemas.microsoft.com/office/drawing/2014/main" id="{53B91A8D-F42B-441C-8B14-DC4FC62BC493}"/>
              </a:ext>
            </a:extLst>
          </p:cNvPr>
          <p:cNvPicPr>
            <a:picLocks noChangeAspect="1"/>
          </p:cNvPicPr>
          <p:nvPr/>
        </p:nvPicPr>
        <p:blipFill>
          <a:blip r:embed="rId2"/>
          <a:stretch>
            <a:fillRect/>
          </a:stretch>
        </p:blipFill>
        <p:spPr>
          <a:xfrm>
            <a:off x="1099895" y="1277847"/>
            <a:ext cx="9992210" cy="4487045"/>
          </a:xfrm>
          <a:prstGeom prst="rect">
            <a:avLst/>
          </a:prstGeom>
        </p:spPr>
      </p:pic>
      <p:sp>
        <p:nvSpPr>
          <p:cNvPr id="6" name="Slide Number Placeholder 5">
            <a:extLst>
              <a:ext uri="{FF2B5EF4-FFF2-40B4-BE49-F238E27FC236}">
                <a16:creationId xmlns:a16="http://schemas.microsoft.com/office/drawing/2014/main" id="{41AD01D1-2FD0-4312-9937-3078574CFCB7}"/>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56</a:t>
            </a:fld>
            <a:endParaRPr lang="en-US" dirty="0"/>
          </a:p>
        </p:txBody>
      </p:sp>
    </p:spTree>
    <p:extLst>
      <p:ext uri="{BB962C8B-B14F-4D97-AF65-F5344CB8AC3E}">
        <p14:creationId xmlns:p14="http://schemas.microsoft.com/office/powerpoint/2010/main" val="317999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p:txBody>
          <a:bodyPr>
            <a:normAutofit/>
          </a:bodyPr>
          <a:lstStyle/>
          <a:p>
            <a:r>
              <a:rPr lang="en-US" sz="3200" dirty="0"/>
              <a:t>Strategy E10 - Provide Improved Maintenance of Stop Signs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277847"/>
            <a:ext cx="11553914" cy="4793769"/>
          </a:xfrm>
        </p:spPr>
        <p:txBody>
          <a:bodyPr/>
          <a:lstStyle/>
          <a:p>
            <a:pPr>
              <a:lnSpc>
                <a:spcPct val="110000"/>
              </a:lnSpc>
            </a:pPr>
            <a:endParaRPr lang="en-US" dirty="0"/>
          </a:p>
        </p:txBody>
      </p:sp>
      <p:pic>
        <p:nvPicPr>
          <p:cNvPr id="4" name="Picture 3">
            <a:extLst>
              <a:ext uri="{FF2B5EF4-FFF2-40B4-BE49-F238E27FC236}">
                <a16:creationId xmlns:a16="http://schemas.microsoft.com/office/drawing/2014/main" id="{96831FE7-1EFB-4406-92E4-10BA81F4BE86}"/>
              </a:ext>
            </a:extLst>
          </p:cNvPr>
          <p:cNvPicPr>
            <a:picLocks noChangeAspect="1"/>
          </p:cNvPicPr>
          <p:nvPr/>
        </p:nvPicPr>
        <p:blipFill>
          <a:blip r:embed="rId2"/>
          <a:stretch>
            <a:fillRect/>
          </a:stretch>
        </p:blipFill>
        <p:spPr>
          <a:xfrm>
            <a:off x="1112088" y="1277847"/>
            <a:ext cx="9967824" cy="4529721"/>
          </a:xfrm>
          <a:prstGeom prst="rect">
            <a:avLst/>
          </a:prstGeom>
        </p:spPr>
      </p:pic>
      <p:sp>
        <p:nvSpPr>
          <p:cNvPr id="5" name="Slide Number Placeholder 5">
            <a:extLst>
              <a:ext uri="{FF2B5EF4-FFF2-40B4-BE49-F238E27FC236}">
                <a16:creationId xmlns:a16="http://schemas.microsoft.com/office/drawing/2014/main" id="{2CF15165-43AD-4235-B100-6E88B740C5B0}"/>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57</a:t>
            </a:fld>
            <a:endParaRPr lang="en-US" dirty="0"/>
          </a:p>
        </p:txBody>
      </p:sp>
    </p:spTree>
    <p:extLst>
      <p:ext uri="{BB962C8B-B14F-4D97-AF65-F5344CB8AC3E}">
        <p14:creationId xmlns:p14="http://schemas.microsoft.com/office/powerpoint/2010/main" val="423829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5">
            <a:extLst>
              <a:ext uri="{FF2B5EF4-FFF2-40B4-BE49-F238E27FC236}">
                <a16:creationId xmlns:a16="http://schemas.microsoft.com/office/drawing/2014/main" id="{9CF824E6-5470-4087-AE81-CF1A0FA39D48}"/>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58</a:t>
            </a:fld>
            <a:endParaRPr lang="en-US" dirty="0"/>
          </a:p>
        </p:txBody>
      </p:sp>
    </p:spTree>
    <p:extLst>
      <p:ext uri="{BB962C8B-B14F-4D97-AF65-F5344CB8AC3E}">
        <p14:creationId xmlns:p14="http://schemas.microsoft.com/office/powerpoint/2010/main" val="74147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43A46E31-5A4A-4F54-A3C5-2800D86A729C}"/>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39A34D8D-7654-4BAC-8786-3D954F4EF42E}"/>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1338A-DC38-475B-AD88-D9E33DAA315F}"/>
              </a:ext>
            </a:extLst>
          </p:cNvPr>
          <p:cNvSpPr>
            <a:spLocks noGrp="1"/>
          </p:cNvSpPr>
          <p:nvPr>
            <p:ph type="title"/>
          </p:nvPr>
        </p:nvSpPr>
        <p:spPr>
          <a:xfrm>
            <a:off x="451738" y="2126299"/>
            <a:ext cx="9388603" cy="1600213"/>
          </a:xfrm>
        </p:spPr>
        <p:txBody>
          <a:bodyPr>
            <a:normAutofit fontScale="90000"/>
          </a:bodyPr>
          <a:lstStyle/>
          <a:p>
            <a:r>
              <a:rPr lang="en-US" dirty="0">
                <a:effectLst>
                  <a:outerShdw blurRad="38100" dist="38100" dir="2700000" algn="tl">
                    <a:srgbClr val="000000">
                      <a:alpha val="43137"/>
                    </a:srgbClr>
                  </a:outerShdw>
                </a:effectLst>
              </a:rPr>
              <a:t>Category F - Choose appropriate intersection traffic control to minimize crash frequency and severity</a:t>
            </a:r>
          </a:p>
        </p:txBody>
      </p:sp>
      <p:sp>
        <p:nvSpPr>
          <p:cNvPr id="5" name="Slide Number Placeholder 5">
            <a:extLst>
              <a:ext uri="{FF2B5EF4-FFF2-40B4-BE49-F238E27FC236}">
                <a16:creationId xmlns:a16="http://schemas.microsoft.com/office/drawing/2014/main" id="{9814EBA9-FDFA-4AAE-95BD-6D89918147B9}"/>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59</a:t>
            </a:fld>
            <a:endParaRPr lang="en-US" dirty="0"/>
          </a:p>
        </p:txBody>
      </p:sp>
    </p:spTree>
    <p:extLst>
      <p:ext uri="{BB962C8B-B14F-4D97-AF65-F5344CB8AC3E}">
        <p14:creationId xmlns:p14="http://schemas.microsoft.com/office/powerpoint/2010/main" val="268534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0612-1D43-4E7F-8A2A-3F947B6277A8}"/>
              </a:ext>
            </a:extLst>
          </p:cNvPr>
          <p:cNvSpPr>
            <a:spLocks noGrp="1"/>
          </p:cNvSpPr>
          <p:nvPr>
            <p:ph type="title"/>
          </p:nvPr>
        </p:nvSpPr>
        <p:spPr>
          <a:xfrm>
            <a:off x="609600" y="520941"/>
            <a:ext cx="10972800" cy="1066800"/>
          </a:xfrm>
        </p:spPr>
        <p:txBody>
          <a:bodyPr>
            <a:normAutofit/>
          </a:bodyPr>
          <a:lstStyle/>
          <a:p>
            <a:r>
              <a:rPr lang="en-US" sz="4400" b="1" dirty="0">
                <a:effectLst>
                  <a:outerShdw blurRad="38100" dist="38100" dir="2700000" algn="tl">
                    <a:srgbClr val="000000">
                      <a:alpha val="43137"/>
                    </a:srgbClr>
                  </a:outerShdw>
                </a:effectLst>
              </a:rPr>
              <a:t>Objectives of This Emphasis Area</a:t>
            </a:r>
          </a:p>
        </p:txBody>
      </p:sp>
      <p:sp>
        <p:nvSpPr>
          <p:cNvPr id="3" name="Content Placeholder 2">
            <a:extLst>
              <a:ext uri="{FF2B5EF4-FFF2-40B4-BE49-F238E27FC236}">
                <a16:creationId xmlns:a16="http://schemas.microsoft.com/office/drawing/2014/main" id="{6DF5403C-083B-4E65-B783-6C00C5F8E13C}"/>
              </a:ext>
            </a:extLst>
          </p:cNvPr>
          <p:cNvSpPr>
            <a:spLocks noGrp="1"/>
          </p:cNvSpPr>
          <p:nvPr>
            <p:ph idx="1"/>
          </p:nvPr>
        </p:nvSpPr>
        <p:spPr>
          <a:xfrm>
            <a:off x="609600" y="1681718"/>
            <a:ext cx="10972800" cy="4975114"/>
          </a:xfrm>
        </p:spPr>
        <p:txBody>
          <a:bodyPr>
            <a:normAutofit lnSpcReduction="10000"/>
          </a:bodyPr>
          <a:lstStyle/>
          <a:p>
            <a:pPr marL="514350" indent="-514350">
              <a:spcBef>
                <a:spcPts val="1200"/>
              </a:spcBef>
              <a:buFont typeface="+mj-lt"/>
              <a:buAutoNum type="alphaUcPeriod"/>
            </a:pPr>
            <a:r>
              <a:rPr lang="en-US" sz="3200" dirty="0"/>
              <a:t>Improve management of access near unsignalized intersections</a:t>
            </a:r>
          </a:p>
          <a:p>
            <a:pPr marL="514350" indent="-514350">
              <a:spcBef>
                <a:spcPts val="1200"/>
              </a:spcBef>
              <a:buFont typeface="+mj-lt"/>
              <a:buAutoNum type="alphaUcPeriod"/>
            </a:pPr>
            <a:r>
              <a:rPr lang="en-US" sz="3200" dirty="0"/>
              <a:t>Reduce the frequency and severity of intersection conflicts through geometric design improvements</a:t>
            </a:r>
          </a:p>
          <a:p>
            <a:pPr marL="514350" indent="-514350">
              <a:spcBef>
                <a:spcPts val="1200"/>
              </a:spcBef>
              <a:buFont typeface="+mj-lt"/>
              <a:buAutoNum type="alphaUcPeriod"/>
            </a:pPr>
            <a:r>
              <a:rPr lang="en-US" sz="3200" dirty="0"/>
              <a:t>Improve sight distance at unsignalized intersections</a:t>
            </a:r>
          </a:p>
          <a:p>
            <a:pPr marL="514350" indent="-514350">
              <a:spcBef>
                <a:spcPts val="1200"/>
              </a:spcBef>
              <a:buFont typeface="+mj-lt"/>
              <a:buAutoNum type="alphaUcPeriod"/>
            </a:pPr>
            <a:r>
              <a:rPr lang="en-US" sz="3200" dirty="0"/>
              <a:t>Improve availability of gaps in traffic and assist drivers in judging gap sizes at unsignalized intersections</a:t>
            </a:r>
          </a:p>
          <a:p>
            <a:pPr marL="514350" indent="-514350">
              <a:spcBef>
                <a:spcPts val="1200"/>
              </a:spcBef>
              <a:buFont typeface="+mj-lt"/>
              <a:buAutoNum type="alphaUcPeriod"/>
            </a:pPr>
            <a:r>
              <a:rPr lang="en-US" sz="3200" dirty="0"/>
              <a:t>Improve driver awareness of intersections as viewed from the intersection approach</a:t>
            </a:r>
          </a:p>
        </p:txBody>
      </p:sp>
      <p:sp>
        <p:nvSpPr>
          <p:cNvPr id="4" name="Slide Number Placeholder 5">
            <a:extLst>
              <a:ext uri="{FF2B5EF4-FFF2-40B4-BE49-F238E27FC236}">
                <a16:creationId xmlns:a16="http://schemas.microsoft.com/office/drawing/2014/main" id="{6BFBE01B-C6FE-458A-90A6-2CDCA6141201}"/>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a:t>
            </a:fld>
            <a:endParaRPr lang="en-US" dirty="0"/>
          </a:p>
        </p:txBody>
      </p:sp>
    </p:spTree>
    <p:extLst>
      <p:ext uri="{BB962C8B-B14F-4D97-AF65-F5344CB8AC3E}">
        <p14:creationId xmlns:p14="http://schemas.microsoft.com/office/powerpoint/2010/main" val="34225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457447"/>
            <a:ext cx="10972800" cy="1066800"/>
          </a:xfrm>
        </p:spPr>
        <p:txBody>
          <a:bodyPr>
            <a:normAutofit/>
          </a:bodyPr>
          <a:lstStyle/>
          <a:p>
            <a:r>
              <a:rPr lang="en-US" b="1" dirty="0">
                <a:effectLst>
                  <a:outerShdw blurRad="38100" dist="38100" dir="2700000" algn="tl">
                    <a:srgbClr val="000000">
                      <a:alpha val="43137"/>
                    </a:srgbClr>
                  </a:outerShdw>
                </a:effectLst>
              </a:rPr>
              <a:t>Description of Objective F:</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19043" y="1375118"/>
            <a:ext cx="11553914" cy="5025435"/>
          </a:xfrm>
        </p:spPr>
        <p:txBody>
          <a:bodyPr>
            <a:normAutofit/>
          </a:bodyPr>
          <a:lstStyle/>
          <a:p>
            <a:pPr marL="0" indent="0">
              <a:lnSpc>
                <a:spcPct val="110000"/>
              </a:lnSpc>
              <a:buNone/>
            </a:pPr>
            <a:r>
              <a:rPr lang="en-US" b="1" dirty="0"/>
              <a:t>Choose appropriate intersection traffic control to minimize crash frequency and severity</a:t>
            </a:r>
            <a:r>
              <a:rPr lang="en-US" dirty="0"/>
              <a:t>—The type of traffic control chosen for an intersection has a strong influence on the frequency and severity of crashes that occur at the intersection. The type of traffic control should be appropriate for the configuration of the intersection and the traffic volumes to be served. Unsignalized intersections generally have fewer crashes than comparable signalized intersections, so signalization should be avoided where practical. Alternatives to signalization that should be considered are two-way stop control (with or without flashing beacons), all-way stop control (with or without flashing beacons), and roundabouts.</a:t>
            </a:r>
          </a:p>
        </p:txBody>
      </p:sp>
      <p:sp>
        <p:nvSpPr>
          <p:cNvPr id="4" name="Slide Number Placeholder 5">
            <a:extLst>
              <a:ext uri="{FF2B5EF4-FFF2-40B4-BE49-F238E27FC236}">
                <a16:creationId xmlns:a16="http://schemas.microsoft.com/office/drawing/2014/main" id="{DC1632D5-081E-4483-BF9A-B2C2AB09237C}"/>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60</a:t>
            </a:fld>
            <a:endParaRPr lang="en-US" dirty="0"/>
          </a:p>
        </p:txBody>
      </p:sp>
    </p:spTree>
    <p:extLst>
      <p:ext uri="{BB962C8B-B14F-4D97-AF65-F5344CB8AC3E}">
        <p14:creationId xmlns:p14="http://schemas.microsoft.com/office/powerpoint/2010/main" val="323404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58026" y="608608"/>
            <a:ext cx="10972800" cy="1066800"/>
          </a:xfrm>
        </p:spPr>
        <p:txBody>
          <a:bodyPr>
            <a:noAutofit/>
          </a:bodyPr>
          <a:lstStyle/>
          <a:p>
            <a:r>
              <a:rPr lang="en-US" sz="3600" b="1" dirty="0">
                <a:effectLst>
                  <a:outerShdw blurRad="38100" dist="38100" dir="2700000" algn="tl">
                    <a:srgbClr val="000000">
                      <a:alpha val="43137"/>
                    </a:srgbClr>
                  </a:outerShdw>
                </a:effectLst>
              </a:rPr>
              <a:t>Strategy F2 - Provide All-Way Stop Control at Appropriate Intersections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648904"/>
            <a:ext cx="11553914" cy="4793769"/>
          </a:xfrm>
        </p:spPr>
        <p:txBody>
          <a:bodyPr>
            <a:noAutofit/>
          </a:bodyPr>
          <a:lstStyle/>
          <a:p>
            <a:pPr marL="0" indent="0">
              <a:lnSpc>
                <a:spcPct val="110000"/>
              </a:lnSpc>
              <a:buNone/>
            </a:pPr>
            <a:r>
              <a:rPr lang="en-US" sz="3600" dirty="0"/>
              <a:t>All-way stop control can reduce right-angle and turning collisions at unsignalized intersections by providing more orderly movement at an intersection, reducing through and turning speeds, and minimizing the safety effect of any sight distance restrictions that may be present. However, all-way stop control is suitable only at intersections with moderate and relatively balanced volume levels on the intersection approaches.</a:t>
            </a:r>
          </a:p>
        </p:txBody>
      </p:sp>
      <p:sp>
        <p:nvSpPr>
          <p:cNvPr id="4" name="Slide Number Placeholder 5">
            <a:extLst>
              <a:ext uri="{FF2B5EF4-FFF2-40B4-BE49-F238E27FC236}">
                <a16:creationId xmlns:a16="http://schemas.microsoft.com/office/drawing/2014/main" id="{F921D8D7-015F-4EB9-84B5-16AC56D89CB0}"/>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61</a:t>
            </a:fld>
            <a:endParaRPr lang="en-US" dirty="0"/>
          </a:p>
        </p:txBody>
      </p:sp>
    </p:spTree>
    <p:extLst>
      <p:ext uri="{BB962C8B-B14F-4D97-AF65-F5344CB8AC3E}">
        <p14:creationId xmlns:p14="http://schemas.microsoft.com/office/powerpoint/2010/main" val="375042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1"/>
            <a:ext cx="10972800" cy="1066800"/>
          </a:xfrm>
        </p:spPr>
        <p:txBody>
          <a:bodyPr>
            <a:normAutofit/>
          </a:bodyPr>
          <a:lstStyle/>
          <a:p>
            <a:r>
              <a:rPr lang="en-US" sz="3200" b="1" dirty="0">
                <a:effectLst>
                  <a:outerShdw blurRad="38100" dist="38100" dir="2700000" algn="tl">
                    <a:srgbClr val="000000">
                      <a:alpha val="43137"/>
                    </a:srgbClr>
                  </a:outerShdw>
                </a:effectLst>
              </a:rPr>
              <a:t>Strategy F3 - Provide Roundabouts at Appropriate Locations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497391"/>
            <a:ext cx="11553914" cy="4720529"/>
          </a:xfrm>
        </p:spPr>
        <p:txBody>
          <a:bodyPr>
            <a:normAutofit/>
          </a:bodyPr>
          <a:lstStyle/>
          <a:p>
            <a:pPr marL="0" indent="0">
              <a:lnSpc>
                <a:spcPct val="110000"/>
              </a:lnSpc>
              <a:buNone/>
            </a:pPr>
            <a:r>
              <a:rPr lang="en-US" sz="3200" dirty="0"/>
              <a:t>Roundabouts provide an important alternative to signalized and all-way stop-controlled intersections. Modern roundabouts differ from traditional traffic circles in that they operate in such a manner that traffic entering the roundabout must yield the right-of-way to traffic already in it. Roundabouts can serve moderate traffic volumes with less delay than signalized or all-way stop-controlled intersections because traffic can normally traverse the roundabout without stopping.</a:t>
            </a:r>
          </a:p>
        </p:txBody>
      </p:sp>
      <p:sp>
        <p:nvSpPr>
          <p:cNvPr id="4" name="Slide Number Placeholder 5">
            <a:extLst>
              <a:ext uri="{FF2B5EF4-FFF2-40B4-BE49-F238E27FC236}">
                <a16:creationId xmlns:a16="http://schemas.microsoft.com/office/drawing/2014/main" id="{6B3B3635-2E89-4F77-8C4F-B9FEB817807F}"/>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62</a:t>
            </a:fld>
            <a:endParaRPr lang="en-US" dirty="0"/>
          </a:p>
        </p:txBody>
      </p:sp>
    </p:spTree>
    <p:extLst>
      <p:ext uri="{BB962C8B-B14F-4D97-AF65-F5344CB8AC3E}">
        <p14:creationId xmlns:p14="http://schemas.microsoft.com/office/powerpoint/2010/main" val="326898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02D34E4C-FB33-4949-ABF4-98A400EAB4B1}"/>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1143FA43-3DF3-49B8-AFD7-04F45142CBD5}"/>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1338A-DC38-475B-AD88-D9E33DAA315F}"/>
              </a:ext>
            </a:extLst>
          </p:cNvPr>
          <p:cNvSpPr>
            <a:spLocks noGrp="1"/>
          </p:cNvSpPr>
          <p:nvPr>
            <p:ph type="title"/>
          </p:nvPr>
        </p:nvSpPr>
        <p:spPr>
          <a:xfrm>
            <a:off x="531621" y="2128507"/>
            <a:ext cx="9388603" cy="1600213"/>
          </a:xfrm>
        </p:spPr>
        <p:txBody>
          <a:bodyPr>
            <a:normAutofit fontScale="90000"/>
          </a:bodyPr>
          <a:lstStyle/>
          <a:p>
            <a:r>
              <a:rPr lang="en-US" dirty="0">
                <a:effectLst>
                  <a:outerShdw blurRad="38100" dist="38100" dir="2700000" algn="tl">
                    <a:srgbClr val="000000">
                      <a:alpha val="43137"/>
                    </a:srgbClr>
                  </a:outerShdw>
                </a:effectLst>
              </a:rPr>
              <a:t>Category G - Improve driver compliance with traffic control devices and traffic laws at intersections</a:t>
            </a:r>
          </a:p>
        </p:txBody>
      </p:sp>
      <p:sp>
        <p:nvSpPr>
          <p:cNvPr id="5" name="Slide Number Placeholder 5">
            <a:extLst>
              <a:ext uri="{FF2B5EF4-FFF2-40B4-BE49-F238E27FC236}">
                <a16:creationId xmlns:a16="http://schemas.microsoft.com/office/drawing/2014/main" id="{674C1591-6BA2-4E52-B6D3-DA0648BAFDD5}"/>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63</a:t>
            </a:fld>
            <a:endParaRPr lang="en-US" dirty="0"/>
          </a:p>
        </p:txBody>
      </p:sp>
    </p:spTree>
    <p:extLst>
      <p:ext uri="{BB962C8B-B14F-4D97-AF65-F5344CB8AC3E}">
        <p14:creationId xmlns:p14="http://schemas.microsoft.com/office/powerpoint/2010/main" val="96998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Description of Objective G:</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562327"/>
            <a:ext cx="11553914" cy="4793769"/>
          </a:xfrm>
        </p:spPr>
        <p:txBody>
          <a:bodyPr>
            <a:normAutofit/>
          </a:bodyPr>
          <a:lstStyle/>
          <a:p>
            <a:pPr marL="0" indent="0">
              <a:lnSpc>
                <a:spcPct val="110000"/>
              </a:lnSpc>
              <a:buNone/>
            </a:pPr>
            <a:r>
              <a:rPr lang="en-US" sz="3600" b="1" dirty="0"/>
              <a:t>Improve driver compliance with traffic control devices and traffic laws at intersections</a:t>
            </a:r>
            <a:r>
              <a:rPr lang="en-US" sz="3600" dirty="0"/>
              <a:t>—Many crashes are caused by noncompliance with traffic control devices or traffic laws at intersections. The use of enforcement has been shown to be an effective measure in reducing traffic-law violations and, consequently, in improving safety at intersections.</a:t>
            </a:r>
          </a:p>
        </p:txBody>
      </p:sp>
      <p:sp>
        <p:nvSpPr>
          <p:cNvPr id="4" name="Slide Number Placeholder 5">
            <a:extLst>
              <a:ext uri="{FF2B5EF4-FFF2-40B4-BE49-F238E27FC236}">
                <a16:creationId xmlns:a16="http://schemas.microsoft.com/office/drawing/2014/main" id="{5CEA1384-B247-4F13-9DAC-3FF246F0B912}"/>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64</a:t>
            </a:fld>
            <a:endParaRPr lang="en-US" dirty="0"/>
          </a:p>
        </p:txBody>
      </p:sp>
    </p:spTree>
    <p:extLst>
      <p:ext uri="{BB962C8B-B14F-4D97-AF65-F5344CB8AC3E}">
        <p14:creationId xmlns:p14="http://schemas.microsoft.com/office/powerpoint/2010/main" val="309214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1306048" cy="1066800"/>
          </a:xfrm>
        </p:spPr>
        <p:txBody>
          <a:bodyPr>
            <a:normAutofit/>
          </a:bodyPr>
          <a:lstStyle/>
          <a:p>
            <a:r>
              <a:rPr lang="en-US" sz="2800" b="1" dirty="0">
                <a:effectLst>
                  <a:outerShdw blurRad="38100" dist="38100" dir="2700000" algn="tl">
                    <a:srgbClr val="000000">
                      <a:alpha val="43137"/>
                    </a:srgbClr>
                  </a:outerShdw>
                </a:effectLst>
              </a:rPr>
              <a:t>Strategy G1 - Provide Targeted Enforcement to Reduce Stop Sign Violations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663927"/>
            <a:ext cx="11553914" cy="4793769"/>
          </a:xfrm>
        </p:spPr>
        <p:txBody>
          <a:bodyPr>
            <a:normAutofit/>
          </a:bodyPr>
          <a:lstStyle/>
          <a:p>
            <a:pPr marL="0" indent="0">
              <a:lnSpc>
                <a:spcPct val="110000"/>
              </a:lnSpc>
              <a:buNone/>
            </a:pPr>
            <a:r>
              <a:rPr lang="en-US" sz="3200" dirty="0"/>
              <a:t>Enforcement options are a potential countermeasure to unsafe and illegal motorist behavior at intersections. Studies report the reduction of traffic law violation when enforcement is used. Traffic law enforcement agencies will often select locations for targeted enforcement when crash, citation, or other sources of information suggest that the site is unusually hazardous due to illegal driving practices.</a:t>
            </a:r>
          </a:p>
        </p:txBody>
      </p:sp>
      <p:sp>
        <p:nvSpPr>
          <p:cNvPr id="4" name="Slide Number Placeholder 5">
            <a:extLst>
              <a:ext uri="{FF2B5EF4-FFF2-40B4-BE49-F238E27FC236}">
                <a16:creationId xmlns:a16="http://schemas.microsoft.com/office/drawing/2014/main" id="{BFBA9F14-ED0E-43E2-9B2B-9630D9CBDA1A}"/>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65</a:t>
            </a:fld>
            <a:endParaRPr lang="en-US" dirty="0"/>
          </a:p>
        </p:txBody>
      </p:sp>
    </p:spTree>
    <p:extLst>
      <p:ext uri="{BB962C8B-B14F-4D97-AF65-F5344CB8AC3E}">
        <p14:creationId xmlns:p14="http://schemas.microsoft.com/office/powerpoint/2010/main" val="7445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Autofit/>
          </a:bodyPr>
          <a:lstStyle/>
          <a:p>
            <a:r>
              <a:rPr lang="en-US" sz="2800" b="1" dirty="0">
                <a:effectLst>
                  <a:outerShdw blurRad="38100" dist="38100" dir="2700000" algn="tl">
                    <a:srgbClr val="000000">
                      <a:alpha val="43137"/>
                    </a:srgbClr>
                  </a:outerShdw>
                </a:effectLst>
              </a:rPr>
              <a:t>Strategy G2 - Provide Targeted Public Information and Education on Safety Problems at Specific Intersections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806167"/>
            <a:ext cx="11553914" cy="4793769"/>
          </a:xfrm>
        </p:spPr>
        <p:txBody>
          <a:bodyPr>
            <a:normAutofit/>
          </a:bodyPr>
          <a:lstStyle/>
          <a:p>
            <a:pPr marL="0" indent="0">
              <a:lnSpc>
                <a:spcPct val="110000"/>
              </a:lnSpc>
              <a:buNone/>
            </a:pPr>
            <a:r>
              <a:rPr lang="en-US" sz="3200" dirty="0"/>
              <a:t>Providing targeted public information and education on safety problems at specific intersections is a preventive measure that can help improve driver compliance with traffic control devices and traffic laws at intersections. Public information and education programs often add effectiveness to targeted enforcement programs, as well.</a:t>
            </a:r>
          </a:p>
        </p:txBody>
      </p:sp>
      <p:sp>
        <p:nvSpPr>
          <p:cNvPr id="4" name="Slide Number Placeholder 5">
            <a:extLst>
              <a:ext uri="{FF2B5EF4-FFF2-40B4-BE49-F238E27FC236}">
                <a16:creationId xmlns:a16="http://schemas.microsoft.com/office/drawing/2014/main" id="{ACD5A4CE-7537-4E76-9167-5946EA77351D}"/>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66</a:t>
            </a:fld>
            <a:endParaRPr lang="en-US" dirty="0"/>
          </a:p>
        </p:txBody>
      </p:sp>
    </p:spTree>
    <p:extLst>
      <p:ext uri="{BB962C8B-B14F-4D97-AF65-F5344CB8AC3E}">
        <p14:creationId xmlns:p14="http://schemas.microsoft.com/office/powerpoint/2010/main" val="4688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5">
            <a:extLst>
              <a:ext uri="{FF2B5EF4-FFF2-40B4-BE49-F238E27FC236}">
                <a16:creationId xmlns:a16="http://schemas.microsoft.com/office/drawing/2014/main" id="{00874392-FAC6-4965-A8CD-BA877C6E1788}"/>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67</a:t>
            </a:fld>
            <a:endParaRPr lang="en-US" dirty="0"/>
          </a:p>
        </p:txBody>
      </p:sp>
    </p:spTree>
    <p:extLst>
      <p:ext uri="{BB962C8B-B14F-4D97-AF65-F5344CB8AC3E}">
        <p14:creationId xmlns:p14="http://schemas.microsoft.com/office/powerpoint/2010/main" val="167779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7070DB41-9EB5-4CAB-BF53-E0E18B3B6C19}"/>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CEF5C766-930E-4946-9625-DD5E61D47245}"/>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1338A-DC38-475B-AD88-D9E33DAA315F}"/>
              </a:ext>
            </a:extLst>
          </p:cNvPr>
          <p:cNvSpPr>
            <a:spLocks noGrp="1"/>
          </p:cNvSpPr>
          <p:nvPr>
            <p:ph type="title"/>
          </p:nvPr>
        </p:nvSpPr>
        <p:spPr>
          <a:xfrm>
            <a:off x="460501" y="1863330"/>
            <a:ext cx="9388603" cy="1600213"/>
          </a:xfrm>
        </p:spPr>
        <p:txBody>
          <a:bodyPr>
            <a:normAutofit/>
          </a:bodyPr>
          <a:lstStyle/>
          <a:p>
            <a:r>
              <a:rPr lang="en-US" dirty="0"/>
              <a:t>Category H - Reduce operating speeds on specific intersection approaches</a:t>
            </a:r>
          </a:p>
        </p:txBody>
      </p:sp>
      <p:sp>
        <p:nvSpPr>
          <p:cNvPr id="5" name="Slide Number Placeholder 5">
            <a:extLst>
              <a:ext uri="{FF2B5EF4-FFF2-40B4-BE49-F238E27FC236}">
                <a16:creationId xmlns:a16="http://schemas.microsoft.com/office/drawing/2014/main" id="{9BB30580-51FC-481B-9A69-511190BE3DD6}"/>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68</a:t>
            </a:fld>
            <a:endParaRPr lang="en-US" dirty="0"/>
          </a:p>
        </p:txBody>
      </p:sp>
    </p:spTree>
    <p:extLst>
      <p:ext uri="{BB962C8B-B14F-4D97-AF65-F5344CB8AC3E}">
        <p14:creationId xmlns:p14="http://schemas.microsoft.com/office/powerpoint/2010/main" val="273343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Description of Objective H:</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552167"/>
            <a:ext cx="11553914" cy="4793769"/>
          </a:xfrm>
        </p:spPr>
        <p:txBody>
          <a:bodyPr>
            <a:normAutofit/>
          </a:bodyPr>
          <a:lstStyle/>
          <a:p>
            <a:pPr marL="0" indent="0">
              <a:lnSpc>
                <a:spcPct val="110000"/>
              </a:lnSpc>
              <a:buNone/>
            </a:pPr>
            <a:r>
              <a:rPr lang="en-US" sz="3300" b="1" dirty="0"/>
              <a:t>Reduce operating speeds on specific intersection approaches</a:t>
            </a:r>
            <a:r>
              <a:rPr lang="en-US" sz="3300" dirty="0"/>
              <a:t>—At certain high-speed intersection approaches, speed-reduction measures may provide an approaching driver with additional time to make safer and more efficient intersection-related decisions. The speed-reduction measure will get the driver’s attention and prepare the driver for making a stop or other appropriate action, thus potentially reducing right-angle and rear-end collisions.</a:t>
            </a:r>
          </a:p>
        </p:txBody>
      </p:sp>
      <p:sp>
        <p:nvSpPr>
          <p:cNvPr id="4" name="Slide Number Placeholder 5">
            <a:extLst>
              <a:ext uri="{FF2B5EF4-FFF2-40B4-BE49-F238E27FC236}">
                <a16:creationId xmlns:a16="http://schemas.microsoft.com/office/drawing/2014/main" id="{36459D64-0DC5-4D49-97A3-ECADAF1BE842}"/>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69</a:t>
            </a:fld>
            <a:endParaRPr lang="en-US" dirty="0"/>
          </a:p>
        </p:txBody>
      </p:sp>
    </p:spTree>
    <p:extLst>
      <p:ext uri="{BB962C8B-B14F-4D97-AF65-F5344CB8AC3E}">
        <p14:creationId xmlns:p14="http://schemas.microsoft.com/office/powerpoint/2010/main" val="243366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0612-1D43-4E7F-8A2A-3F947B6277A8}"/>
              </a:ext>
            </a:extLst>
          </p:cNvPr>
          <p:cNvSpPr>
            <a:spLocks noGrp="1"/>
          </p:cNvSpPr>
          <p:nvPr>
            <p:ph type="title"/>
          </p:nvPr>
        </p:nvSpPr>
        <p:spPr>
          <a:xfrm>
            <a:off x="609600" y="520941"/>
            <a:ext cx="10972800" cy="1066800"/>
          </a:xfrm>
        </p:spPr>
        <p:txBody>
          <a:bodyPr>
            <a:normAutofit/>
          </a:bodyPr>
          <a:lstStyle/>
          <a:p>
            <a:r>
              <a:rPr lang="en-US" sz="4400" b="1" dirty="0">
                <a:effectLst>
                  <a:outerShdw blurRad="38100" dist="38100" dir="2700000" algn="tl">
                    <a:srgbClr val="000000">
                      <a:alpha val="43137"/>
                    </a:srgbClr>
                  </a:outerShdw>
                </a:effectLst>
              </a:rPr>
              <a:t>Objectives of This Emphasis Area (cont.)</a:t>
            </a:r>
          </a:p>
        </p:txBody>
      </p:sp>
      <p:sp>
        <p:nvSpPr>
          <p:cNvPr id="3" name="Content Placeholder 2">
            <a:extLst>
              <a:ext uri="{FF2B5EF4-FFF2-40B4-BE49-F238E27FC236}">
                <a16:creationId xmlns:a16="http://schemas.microsoft.com/office/drawing/2014/main" id="{6DF5403C-083B-4E65-B783-6C00C5F8E13C}"/>
              </a:ext>
            </a:extLst>
          </p:cNvPr>
          <p:cNvSpPr>
            <a:spLocks noGrp="1"/>
          </p:cNvSpPr>
          <p:nvPr>
            <p:ph idx="1"/>
          </p:nvPr>
        </p:nvSpPr>
        <p:spPr>
          <a:xfrm>
            <a:off x="609600" y="2053574"/>
            <a:ext cx="10972800" cy="4458986"/>
          </a:xfrm>
        </p:spPr>
        <p:txBody>
          <a:bodyPr>
            <a:normAutofit/>
          </a:bodyPr>
          <a:lstStyle/>
          <a:p>
            <a:pPr marL="514350" indent="-514350">
              <a:spcBef>
                <a:spcPts val="1200"/>
              </a:spcBef>
              <a:buFont typeface="+mj-lt"/>
              <a:buAutoNum type="alphaUcPeriod" startAt="6"/>
            </a:pPr>
            <a:r>
              <a:rPr lang="en-US" sz="3200" dirty="0"/>
              <a:t>Choose appropriate intersection traffic control to minimize crash frequency and severity</a:t>
            </a:r>
          </a:p>
          <a:p>
            <a:pPr marL="514350" indent="-514350">
              <a:spcBef>
                <a:spcPts val="1200"/>
              </a:spcBef>
              <a:buFont typeface="+mj-lt"/>
              <a:buAutoNum type="alphaUcPeriod" startAt="6"/>
            </a:pPr>
            <a:r>
              <a:rPr lang="en-US" sz="3200" dirty="0"/>
              <a:t>Improve driver compliance with traffic control devices and traffic laws at intersections</a:t>
            </a:r>
          </a:p>
          <a:p>
            <a:pPr marL="514350" indent="-514350">
              <a:spcBef>
                <a:spcPts val="1200"/>
              </a:spcBef>
              <a:buFont typeface="+mj-lt"/>
              <a:buAutoNum type="alphaUcPeriod" startAt="6"/>
            </a:pPr>
            <a:r>
              <a:rPr lang="en-US" sz="3200" dirty="0"/>
              <a:t>Reduce operating speeds on specific intersection approaches</a:t>
            </a:r>
          </a:p>
          <a:p>
            <a:pPr marL="514350" indent="-514350">
              <a:spcBef>
                <a:spcPts val="1200"/>
              </a:spcBef>
              <a:buFont typeface="+mj-lt"/>
              <a:buAutoNum type="alphaUcPeriod" startAt="6"/>
            </a:pPr>
            <a:r>
              <a:rPr lang="en-US" sz="3200" dirty="0"/>
              <a:t>Guide motorist more effectively through complex intersections</a:t>
            </a:r>
          </a:p>
        </p:txBody>
      </p:sp>
      <p:sp>
        <p:nvSpPr>
          <p:cNvPr id="4" name="Slide Number Placeholder 5">
            <a:extLst>
              <a:ext uri="{FF2B5EF4-FFF2-40B4-BE49-F238E27FC236}">
                <a16:creationId xmlns:a16="http://schemas.microsoft.com/office/drawing/2014/main" id="{5E85E113-D976-44E6-8A72-8CE0C08BA716}"/>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a:t>
            </a:fld>
            <a:endParaRPr lang="en-US" dirty="0"/>
          </a:p>
        </p:txBody>
      </p:sp>
    </p:spTree>
    <p:extLst>
      <p:ext uri="{BB962C8B-B14F-4D97-AF65-F5344CB8AC3E}">
        <p14:creationId xmlns:p14="http://schemas.microsoft.com/office/powerpoint/2010/main" val="248597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Strategy H1 - Provide Targeted Speed Enforcement</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714727"/>
            <a:ext cx="11553914" cy="4793769"/>
          </a:xfrm>
        </p:spPr>
        <p:txBody>
          <a:bodyPr>
            <a:normAutofit/>
          </a:bodyPr>
          <a:lstStyle/>
          <a:p>
            <a:pPr marL="0" indent="0">
              <a:lnSpc>
                <a:spcPct val="110000"/>
              </a:lnSpc>
              <a:buNone/>
            </a:pPr>
            <a:r>
              <a:rPr lang="en-US" sz="3200" dirty="0"/>
              <a:t>Law enforcement is considered an important contributor for maintaining traffic safety. However, limited resources, such as staff and funds, constrain the efforts of police providing targeted speed enforcement. Studies have shown that speed warning and enforcement help reduce the mean speed and consequently the number of injury, fatal, and property-damage-only crashes in which unsafe speed is the primary collision factor.</a:t>
            </a:r>
          </a:p>
        </p:txBody>
      </p:sp>
      <p:sp>
        <p:nvSpPr>
          <p:cNvPr id="4" name="Slide Number Placeholder 5">
            <a:extLst>
              <a:ext uri="{FF2B5EF4-FFF2-40B4-BE49-F238E27FC236}">
                <a16:creationId xmlns:a16="http://schemas.microsoft.com/office/drawing/2014/main" id="{4DE6464D-445B-4A0F-84AB-D85DFBE1C974}"/>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70</a:t>
            </a:fld>
            <a:endParaRPr lang="en-US" dirty="0"/>
          </a:p>
        </p:txBody>
      </p:sp>
    </p:spTree>
    <p:extLst>
      <p:ext uri="{BB962C8B-B14F-4D97-AF65-F5344CB8AC3E}">
        <p14:creationId xmlns:p14="http://schemas.microsoft.com/office/powerpoint/2010/main" val="408594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Autofit/>
          </a:bodyPr>
          <a:lstStyle/>
          <a:p>
            <a:r>
              <a:rPr lang="en-US" sz="2800" b="1" dirty="0">
                <a:effectLst>
                  <a:outerShdw blurRad="38100" dist="38100" dir="2700000" algn="tl">
                    <a:srgbClr val="000000">
                      <a:alpha val="43137"/>
                    </a:srgbClr>
                  </a:outerShdw>
                </a:effectLst>
              </a:rPr>
              <a:t>Strategy H2 - Provide Traffic Calming on Intersection Approaches through a Combination of Geometric and Traffic Control Devices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714727"/>
            <a:ext cx="11553914" cy="4793769"/>
          </a:xfrm>
        </p:spPr>
        <p:txBody>
          <a:bodyPr>
            <a:normAutofit/>
          </a:bodyPr>
          <a:lstStyle/>
          <a:p>
            <a:pPr marL="0" indent="0">
              <a:lnSpc>
                <a:spcPct val="110000"/>
              </a:lnSpc>
              <a:buNone/>
            </a:pPr>
            <a:r>
              <a:rPr lang="en-US" dirty="0"/>
              <a:t>The goals of traffic calming are typically to reduce vehicle speeds, traffic volume, or both. Volume control measures limit traffic by restricting vehicle access. They include full street closures, half closures, diagonal diverters, median barriers, and forced-turn islands. Speed control measures can be divided into three types: vertical, horizontal, and narrowing. Vertical speed controls include speed humps, which are parabolic, circular, or sinusoidal mounds placed across a roadway. Speed tables are basically flat-topped speed humps. Horizontal speed controls slow traffic by requiring vehicles to shift direction in order to maneuver around them.</a:t>
            </a:r>
          </a:p>
        </p:txBody>
      </p:sp>
      <p:sp>
        <p:nvSpPr>
          <p:cNvPr id="4" name="Slide Number Placeholder 5">
            <a:extLst>
              <a:ext uri="{FF2B5EF4-FFF2-40B4-BE49-F238E27FC236}">
                <a16:creationId xmlns:a16="http://schemas.microsoft.com/office/drawing/2014/main" id="{578BC41B-1703-4547-BB15-5DC846571657}"/>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71</a:t>
            </a:fld>
            <a:endParaRPr lang="en-US" dirty="0"/>
          </a:p>
        </p:txBody>
      </p:sp>
    </p:spTree>
    <p:extLst>
      <p:ext uri="{BB962C8B-B14F-4D97-AF65-F5344CB8AC3E}">
        <p14:creationId xmlns:p14="http://schemas.microsoft.com/office/powerpoint/2010/main" val="161133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471B6DAF-A25B-4948-A64F-2120AAB8D7E6}"/>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BEECC6F4-DFA1-4F49-B401-2066925577FA}"/>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1338A-DC38-475B-AD88-D9E33DAA315F}"/>
              </a:ext>
            </a:extLst>
          </p:cNvPr>
          <p:cNvSpPr>
            <a:spLocks noGrp="1"/>
          </p:cNvSpPr>
          <p:nvPr>
            <p:ph type="title"/>
          </p:nvPr>
        </p:nvSpPr>
        <p:spPr>
          <a:xfrm>
            <a:off x="213360" y="1788160"/>
            <a:ext cx="9687941" cy="1600213"/>
          </a:xfrm>
        </p:spPr>
        <p:txBody>
          <a:bodyPr>
            <a:normAutofit/>
          </a:bodyPr>
          <a:lstStyle/>
          <a:p>
            <a:r>
              <a:rPr lang="en-US" sz="4000" dirty="0">
                <a:effectLst>
                  <a:outerShdw blurRad="38100" dist="38100" dir="2700000" algn="tl">
                    <a:srgbClr val="000000">
                      <a:alpha val="43137"/>
                    </a:srgbClr>
                  </a:outerShdw>
                </a:effectLst>
              </a:rPr>
              <a:t>Category I - Guide motorists more effectively through complex intersections</a:t>
            </a:r>
          </a:p>
        </p:txBody>
      </p:sp>
      <p:sp>
        <p:nvSpPr>
          <p:cNvPr id="5" name="Slide Number Placeholder 5">
            <a:extLst>
              <a:ext uri="{FF2B5EF4-FFF2-40B4-BE49-F238E27FC236}">
                <a16:creationId xmlns:a16="http://schemas.microsoft.com/office/drawing/2014/main" id="{5C1081E0-24AB-4DE8-9645-7B4BB834F949}"/>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72</a:t>
            </a:fld>
            <a:endParaRPr lang="en-US" dirty="0"/>
          </a:p>
        </p:txBody>
      </p:sp>
    </p:spTree>
    <p:extLst>
      <p:ext uri="{BB962C8B-B14F-4D97-AF65-F5344CB8AC3E}">
        <p14:creationId xmlns:p14="http://schemas.microsoft.com/office/powerpoint/2010/main" val="426702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Description of Objective I:</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460727"/>
            <a:ext cx="11553914" cy="4793769"/>
          </a:xfrm>
        </p:spPr>
        <p:txBody>
          <a:bodyPr>
            <a:noAutofit/>
          </a:bodyPr>
          <a:lstStyle/>
          <a:p>
            <a:pPr marL="0" indent="0">
              <a:lnSpc>
                <a:spcPct val="110000"/>
              </a:lnSpc>
              <a:buNone/>
            </a:pPr>
            <a:r>
              <a:rPr lang="en-US" sz="3200" b="1" dirty="0"/>
              <a:t>Guide motorists more effectively through complex intersections</a:t>
            </a:r>
            <a:r>
              <a:rPr lang="en-US" sz="3200" dirty="0"/>
              <a:t>—As drivers approach and traverse complex intersections, they may be required to perform unusual or unexpected maneuvers. Providing more-effective positive guidance through the intersection through signing and pavement markers will minimize the likelihood of a vehicle leaving its appropriate lane and encroaching upon an adjacent lane. The additional guidance will also minimize indecision by drivers, thus reducing the potential for conflicts.</a:t>
            </a:r>
          </a:p>
        </p:txBody>
      </p:sp>
      <p:sp>
        <p:nvSpPr>
          <p:cNvPr id="4" name="Slide Number Placeholder 5">
            <a:extLst>
              <a:ext uri="{FF2B5EF4-FFF2-40B4-BE49-F238E27FC236}">
                <a16:creationId xmlns:a16="http://schemas.microsoft.com/office/drawing/2014/main" id="{C1B8DF0C-35B5-413B-B6A1-98D23A3C942B}"/>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73</a:t>
            </a:fld>
            <a:endParaRPr lang="en-US" dirty="0"/>
          </a:p>
        </p:txBody>
      </p:sp>
    </p:spTree>
    <p:extLst>
      <p:ext uri="{BB962C8B-B14F-4D97-AF65-F5344CB8AC3E}">
        <p14:creationId xmlns:p14="http://schemas.microsoft.com/office/powerpoint/2010/main" val="171653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rmAutofit/>
          </a:bodyPr>
          <a:lstStyle/>
          <a:p>
            <a:r>
              <a:rPr lang="en-US" b="1" dirty="0">
                <a:effectLst>
                  <a:outerShdw blurRad="38100" dist="38100" dir="2700000" algn="tl">
                    <a:srgbClr val="000000">
                      <a:alpha val="43137"/>
                    </a:srgbClr>
                  </a:outerShdw>
                </a:effectLst>
              </a:rPr>
              <a:t>Strategy I1 - Provide Turn Path Markings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470887"/>
            <a:ext cx="11400859" cy="4793769"/>
          </a:xfrm>
        </p:spPr>
        <p:txBody>
          <a:bodyPr>
            <a:normAutofit/>
          </a:bodyPr>
          <a:lstStyle/>
          <a:p>
            <a:pPr marL="0" indent="0">
              <a:lnSpc>
                <a:spcPct val="110000"/>
              </a:lnSpc>
              <a:buNone/>
            </a:pPr>
            <a:r>
              <a:rPr lang="en-US" dirty="0"/>
              <a:t>At most intersections, pavement markings are provided on the intersection approaches, but the pavement markings end near the stop line. Rarely are pavement markings extended into or continued through intersections. At complex intersections, however, it may be beneficial to provide motorists with additional information to help with vehicle positioning through the intersections. In particular, it may be desirable to extend pavement markings through intersections that have offset approaches, are skewed, have multiple turn lanes, or are located at unsignalized ramp terminals. This approach is especially useful for delineating vehicle turning paths through an intersection.</a:t>
            </a:r>
          </a:p>
        </p:txBody>
      </p:sp>
      <p:sp>
        <p:nvSpPr>
          <p:cNvPr id="4" name="Slide Number Placeholder 5">
            <a:extLst>
              <a:ext uri="{FF2B5EF4-FFF2-40B4-BE49-F238E27FC236}">
                <a16:creationId xmlns:a16="http://schemas.microsoft.com/office/drawing/2014/main" id="{BD6A6681-BA0C-4E02-8B43-CC8809283B0A}"/>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74</a:t>
            </a:fld>
            <a:endParaRPr lang="en-US" dirty="0"/>
          </a:p>
        </p:txBody>
      </p:sp>
    </p:spTree>
    <p:extLst>
      <p:ext uri="{BB962C8B-B14F-4D97-AF65-F5344CB8AC3E}">
        <p14:creationId xmlns:p14="http://schemas.microsoft.com/office/powerpoint/2010/main" val="244928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A0C-7513-4426-9248-9081288CC3B2}"/>
              </a:ext>
            </a:extLst>
          </p:cNvPr>
          <p:cNvSpPr>
            <a:spLocks noGrp="1"/>
          </p:cNvSpPr>
          <p:nvPr>
            <p:ph type="title"/>
          </p:nvPr>
        </p:nvSpPr>
        <p:spPr>
          <a:xfrm>
            <a:off x="609600" y="513080"/>
            <a:ext cx="10972800" cy="1066800"/>
          </a:xfrm>
        </p:spPr>
        <p:txBody>
          <a:bodyPr>
            <a:noAutofit/>
          </a:bodyPr>
          <a:lstStyle/>
          <a:p>
            <a:r>
              <a:rPr lang="en-US" sz="3200" b="1" dirty="0">
                <a:effectLst>
                  <a:outerShdw blurRad="38100" dist="38100" dir="2700000" algn="tl">
                    <a:srgbClr val="000000">
                      <a:alpha val="43137"/>
                    </a:srgbClr>
                  </a:outerShdw>
                </a:effectLst>
              </a:rPr>
              <a:t>Strategy I3 - Provide Lane Assignment Signing or Markings at Complex Intersections</a:t>
            </a:r>
          </a:p>
        </p:txBody>
      </p:sp>
      <p:sp>
        <p:nvSpPr>
          <p:cNvPr id="3" name="Content Placeholder 2">
            <a:extLst>
              <a:ext uri="{FF2B5EF4-FFF2-40B4-BE49-F238E27FC236}">
                <a16:creationId xmlns:a16="http://schemas.microsoft.com/office/drawing/2014/main" id="{33EBCFB4-A47F-4830-A24D-331B3B9C7A27}"/>
              </a:ext>
            </a:extLst>
          </p:cNvPr>
          <p:cNvSpPr>
            <a:spLocks noGrp="1"/>
          </p:cNvSpPr>
          <p:nvPr>
            <p:ph idx="1"/>
          </p:nvPr>
        </p:nvSpPr>
        <p:spPr>
          <a:xfrm>
            <a:off x="367469" y="1552167"/>
            <a:ext cx="11553914" cy="4793769"/>
          </a:xfrm>
        </p:spPr>
        <p:txBody>
          <a:bodyPr>
            <a:noAutofit/>
          </a:bodyPr>
          <a:lstStyle/>
          <a:p>
            <a:pPr marL="0" indent="0">
              <a:lnSpc>
                <a:spcPct val="110000"/>
              </a:lnSpc>
              <a:buNone/>
            </a:pPr>
            <a:r>
              <a:rPr lang="en-US" sz="3200" dirty="0"/>
              <a:t>Sometimes, as drivers approach a complex intersection, they have difficulty determining the appropriate lane from which to perform a certain maneuver. This can cause indecision among drivers and result in maneuvers being made from certain lanes that are unexpected. These maneuvers could potentially lead to crashes. Crash patterns that are characteristic of driver indecision related to lane assignment include rear-end and sideswipe crashes on intersection approaches and potentially angle crashes when a driver performs an unexpected maneuver from an inappropriate lane.</a:t>
            </a:r>
          </a:p>
        </p:txBody>
      </p:sp>
      <p:sp>
        <p:nvSpPr>
          <p:cNvPr id="4" name="Slide Number Placeholder 5">
            <a:extLst>
              <a:ext uri="{FF2B5EF4-FFF2-40B4-BE49-F238E27FC236}">
                <a16:creationId xmlns:a16="http://schemas.microsoft.com/office/drawing/2014/main" id="{4D62CB28-37DA-4E43-8590-5FE1DBBAC748}"/>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75</a:t>
            </a:fld>
            <a:endParaRPr lang="en-US" dirty="0"/>
          </a:p>
        </p:txBody>
      </p:sp>
    </p:spTree>
    <p:extLst>
      <p:ext uri="{BB962C8B-B14F-4D97-AF65-F5344CB8AC3E}">
        <p14:creationId xmlns:p14="http://schemas.microsoft.com/office/powerpoint/2010/main" val="31517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5">
            <a:extLst>
              <a:ext uri="{FF2B5EF4-FFF2-40B4-BE49-F238E27FC236}">
                <a16:creationId xmlns:a16="http://schemas.microsoft.com/office/drawing/2014/main" id="{49BABF8F-2DB9-4122-AC8A-91AFE1EEAB68}"/>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76</a:t>
            </a:fld>
            <a:endParaRPr lang="en-US" dirty="0"/>
          </a:p>
        </p:txBody>
      </p:sp>
    </p:spTree>
    <p:extLst>
      <p:ext uri="{BB962C8B-B14F-4D97-AF65-F5344CB8AC3E}">
        <p14:creationId xmlns:p14="http://schemas.microsoft.com/office/powerpoint/2010/main" val="221232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264A-8389-40DA-A456-9D48FE68393A}"/>
              </a:ext>
            </a:extLst>
          </p:cNvPr>
          <p:cNvSpPr>
            <a:spLocks noGrp="1"/>
          </p:cNvSpPr>
          <p:nvPr>
            <p:ph type="title"/>
          </p:nvPr>
        </p:nvSpPr>
        <p:spPr/>
        <p:txBody>
          <a:bodyPr>
            <a:normAutofit/>
          </a:bodyPr>
          <a:lstStyle/>
          <a:p>
            <a:endParaRPr lang="en-US" dirty="0"/>
          </a:p>
        </p:txBody>
      </p:sp>
      <p:sp>
        <p:nvSpPr>
          <p:cNvPr id="3" name="Content Placeholder 2">
            <a:extLst>
              <a:ext uri="{FF2B5EF4-FFF2-40B4-BE49-F238E27FC236}">
                <a16:creationId xmlns:a16="http://schemas.microsoft.com/office/drawing/2014/main" id="{067C39AA-E771-49B0-B0E0-DE4438DD4BCC}"/>
              </a:ext>
            </a:extLst>
          </p:cNvPr>
          <p:cNvSpPr>
            <a:spLocks noGrp="1"/>
          </p:cNvSpPr>
          <p:nvPr>
            <p:ph idx="1"/>
          </p:nvPr>
        </p:nvSpPr>
        <p:spPr>
          <a:xfrm>
            <a:off x="367469" y="1431923"/>
            <a:ext cx="5937603" cy="4302305"/>
          </a:xfrm>
        </p:spPr>
        <p:txBody>
          <a:bodyPr>
            <a:normAutofit/>
          </a:bodyPr>
          <a:lstStyle/>
          <a:p>
            <a:pPr marL="0" indent="0" algn="ctr">
              <a:buNone/>
            </a:pPr>
            <a:r>
              <a:rPr lang="en-US" sz="6600" b="1" dirty="0">
                <a:effectLst>
                  <a:outerShdw blurRad="38100" dist="38100" dir="2700000" algn="tl">
                    <a:srgbClr val="000000">
                      <a:alpha val="43137"/>
                    </a:srgbClr>
                  </a:outerShdw>
                </a:effectLst>
              </a:rPr>
              <a:t>Unsignalized Intersection Safety Strategies</a:t>
            </a:r>
          </a:p>
        </p:txBody>
      </p:sp>
      <p:pic>
        <p:nvPicPr>
          <p:cNvPr id="6" name="Picture 5">
            <a:extLst>
              <a:ext uri="{FF2B5EF4-FFF2-40B4-BE49-F238E27FC236}">
                <a16:creationId xmlns:a16="http://schemas.microsoft.com/office/drawing/2014/main" id="{BA35F3E7-0982-4537-81AC-F278896D4B3B}"/>
              </a:ext>
            </a:extLst>
          </p:cNvPr>
          <p:cNvPicPr>
            <a:picLocks noChangeAspect="1"/>
          </p:cNvPicPr>
          <p:nvPr/>
        </p:nvPicPr>
        <p:blipFill>
          <a:blip r:embed="rId2"/>
          <a:stretch>
            <a:fillRect/>
          </a:stretch>
        </p:blipFill>
        <p:spPr>
          <a:xfrm>
            <a:off x="6211500" y="75"/>
            <a:ext cx="5311524" cy="6858000"/>
          </a:xfrm>
          <a:prstGeom prst="rect">
            <a:avLst/>
          </a:prstGeom>
        </p:spPr>
      </p:pic>
      <p:sp>
        <p:nvSpPr>
          <p:cNvPr id="5" name="Slide Number Placeholder 5">
            <a:extLst>
              <a:ext uri="{FF2B5EF4-FFF2-40B4-BE49-F238E27FC236}">
                <a16:creationId xmlns:a16="http://schemas.microsoft.com/office/drawing/2014/main" id="{5D76FE5D-AE9D-484F-ADE2-E60F902C0063}"/>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77</a:t>
            </a:fld>
            <a:endParaRPr lang="en-US" dirty="0"/>
          </a:p>
        </p:txBody>
      </p:sp>
    </p:spTree>
    <p:extLst>
      <p:ext uri="{BB962C8B-B14F-4D97-AF65-F5344CB8AC3E}">
        <p14:creationId xmlns:p14="http://schemas.microsoft.com/office/powerpoint/2010/main" val="128607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C598-BF59-4559-BBC5-551E8D1ABE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2FC784-57AD-45B6-97C5-F8CF413324D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73971D3-B3B1-4E2E-9F8C-1B9ECC425D6A}"/>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78</a:t>
            </a:fld>
            <a:endParaRPr lang="en-US" dirty="0"/>
          </a:p>
        </p:txBody>
      </p:sp>
      <p:pic>
        <p:nvPicPr>
          <p:cNvPr id="6" name="Picture 5">
            <a:extLst>
              <a:ext uri="{FF2B5EF4-FFF2-40B4-BE49-F238E27FC236}">
                <a16:creationId xmlns:a16="http://schemas.microsoft.com/office/drawing/2014/main" id="{163E3B8A-1BE9-476E-8B66-D4EFDEF49D3D}"/>
              </a:ext>
            </a:extLst>
          </p:cNvPr>
          <p:cNvPicPr>
            <a:picLocks noChangeAspect="1"/>
          </p:cNvPicPr>
          <p:nvPr/>
        </p:nvPicPr>
        <p:blipFill>
          <a:blip r:embed="rId2"/>
          <a:stretch>
            <a:fillRect/>
          </a:stretch>
        </p:blipFill>
        <p:spPr>
          <a:xfrm>
            <a:off x="397175" y="0"/>
            <a:ext cx="10935369" cy="6858000"/>
          </a:xfrm>
          <a:prstGeom prst="rect">
            <a:avLst/>
          </a:prstGeom>
        </p:spPr>
      </p:pic>
    </p:spTree>
    <p:extLst>
      <p:ext uri="{BB962C8B-B14F-4D97-AF65-F5344CB8AC3E}">
        <p14:creationId xmlns:p14="http://schemas.microsoft.com/office/powerpoint/2010/main" val="21418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EC3DC-7D5B-43A2-A681-2C7F24BCF0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F7D7D7-4EBD-4E2A-9500-D54666B66B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394C5D3-57E4-450E-9E3B-1F7C5BBB53DF}"/>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79</a:t>
            </a:fld>
            <a:endParaRPr lang="en-US" dirty="0"/>
          </a:p>
        </p:txBody>
      </p:sp>
      <p:pic>
        <p:nvPicPr>
          <p:cNvPr id="6" name="Picture 5">
            <a:extLst>
              <a:ext uri="{FF2B5EF4-FFF2-40B4-BE49-F238E27FC236}">
                <a16:creationId xmlns:a16="http://schemas.microsoft.com/office/drawing/2014/main" id="{EB81F6C6-7D16-40A7-AB51-C39F2162F689}"/>
              </a:ext>
            </a:extLst>
          </p:cNvPr>
          <p:cNvPicPr>
            <a:picLocks noChangeAspect="1"/>
          </p:cNvPicPr>
          <p:nvPr/>
        </p:nvPicPr>
        <p:blipFill>
          <a:blip r:embed="rId2"/>
          <a:stretch>
            <a:fillRect/>
          </a:stretch>
        </p:blipFill>
        <p:spPr>
          <a:xfrm>
            <a:off x="883664" y="0"/>
            <a:ext cx="10424672" cy="6858000"/>
          </a:xfrm>
          <a:prstGeom prst="rect">
            <a:avLst/>
          </a:prstGeom>
        </p:spPr>
      </p:pic>
    </p:spTree>
    <p:extLst>
      <p:ext uri="{BB962C8B-B14F-4D97-AF65-F5344CB8AC3E}">
        <p14:creationId xmlns:p14="http://schemas.microsoft.com/office/powerpoint/2010/main" val="301209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D0679E-F6CF-4590-BC49-D884278C852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5DFD408-38BE-4C82-BE1F-6798806DA5BA}"/>
              </a:ext>
            </a:extLst>
          </p:cNvPr>
          <p:cNvPicPr>
            <a:picLocks noChangeAspect="1"/>
          </p:cNvPicPr>
          <p:nvPr/>
        </p:nvPicPr>
        <p:blipFill rotWithShape="1">
          <a:blip r:embed="rId3"/>
          <a:srcRect t="17316"/>
          <a:stretch/>
        </p:blipFill>
        <p:spPr>
          <a:xfrm>
            <a:off x="368872" y="1548011"/>
            <a:ext cx="11547566" cy="1782146"/>
          </a:xfrm>
          <a:prstGeom prst="rect">
            <a:avLst/>
          </a:prstGeom>
        </p:spPr>
      </p:pic>
      <p:sp>
        <p:nvSpPr>
          <p:cNvPr id="7" name="Title 1">
            <a:extLst>
              <a:ext uri="{FF2B5EF4-FFF2-40B4-BE49-F238E27FC236}">
                <a16:creationId xmlns:a16="http://schemas.microsoft.com/office/drawing/2014/main" id="{A4C8A99B-D1CA-491B-9848-CA674467CEBB}"/>
              </a:ext>
            </a:extLst>
          </p:cNvPr>
          <p:cNvSpPr>
            <a:spLocks noGrp="1"/>
          </p:cNvSpPr>
          <p:nvPr>
            <p:ph type="title"/>
          </p:nvPr>
        </p:nvSpPr>
        <p:spPr>
          <a:xfrm>
            <a:off x="366713" y="517525"/>
            <a:ext cx="11555412" cy="660400"/>
          </a:xfrm>
        </p:spPr>
        <p:txBody>
          <a:bodyPr>
            <a:noAutofit/>
          </a:bodyPr>
          <a:lstStyle/>
          <a:p>
            <a:r>
              <a:rPr lang="en-US" sz="2800" b="1" dirty="0"/>
              <a:t>Objectives and Strategies for Improving Safety at Unsignalized Intersections</a:t>
            </a:r>
          </a:p>
        </p:txBody>
      </p:sp>
      <p:sp>
        <p:nvSpPr>
          <p:cNvPr id="8" name="Slide Number Placeholder 5">
            <a:extLst>
              <a:ext uri="{FF2B5EF4-FFF2-40B4-BE49-F238E27FC236}">
                <a16:creationId xmlns:a16="http://schemas.microsoft.com/office/drawing/2014/main" id="{54A3A277-24AA-406D-9EA0-1458170D9F3A}"/>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8</a:t>
            </a:fld>
            <a:endParaRPr lang="en-US" dirty="0"/>
          </a:p>
        </p:txBody>
      </p:sp>
    </p:spTree>
    <p:extLst>
      <p:ext uri="{BB962C8B-B14F-4D97-AF65-F5344CB8AC3E}">
        <p14:creationId xmlns:p14="http://schemas.microsoft.com/office/powerpoint/2010/main" val="167404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5">
            <a:extLst>
              <a:ext uri="{FF2B5EF4-FFF2-40B4-BE49-F238E27FC236}">
                <a16:creationId xmlns:a16="http://schemas.microsoft.com/office/drawing/2014/main" id="{49BABF8F-2DB9-4122-AC8A-91AFE1EEAB68}"/>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80</a:t>
            </a:fld>
            <a:endParaRPr lang="en-US" dirty="0"/>
          </a:p>
        </p:txBody>
      </p:sp>
    </p:spTree>
    <p:extLst>
      <p:ext uri="{BB962C8B-B14F-4D97-AF65-F5344CB8AC3E}">
        <p14:creationId xmlns:p14="http://schemas.microsoft.com/office/powerpoint/2010/main" val="23716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D0679E-F6CF-4590-BC49-D884278C8520}"/>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02D20A67-AD92-439F-B150-650920E5A36F}"/>
              </a:ext>
            </a:extLst>
          </p:cNvPr>
          <p:cNvSpPr>
            <a:spLocks noGrp="1"/>
          </p:cNvSpPr>
          <p:nvPr>
            <p:ph type="title"/>
          </p:nvPr>
        </p:nvSpPr>
        <p:spPr>
          <a:xfrm>
            <a:off x="366713" y="517525"/>
            <a:ext cx="11555412" cy="660400"/>
          </a:xfrm>
        </p:spPr>
        <p:txBody>
          <a:bodyPr>
            <a:noAutofit/>
          </a:bodyPr>
          <a:lstStyle/>
          <a:p>
            <a:r>
              <a:rPr lang="en-US" sz="2800" b="1" dirty="0"/>
              <a:t>Objectives and Strategies for Improving Safety at Unsignalized Intersections</a:t>
            </a:r>
          </a:p>
        </p:txBody>
      </p:sp>
      <p:pic>
        <p:nvPicPr>
          <p:cNvPr id="5" name="Picture 4">
            <a:extLst>
              <a:ext uri="{FF2B5EF4-FFF2-40B4-BE49-F238E27FC236}">
                <a16:creationId xmlns:a16="http://schemas.microsoft.com/office/drawing/2014/main" id="{E279B72C-D1C1-4A7A-8858-F873411E1811}"/>
              </a:ext>
            </a:extLst>
          </p:cNvPr>
          <p:cNvPicPr>
            <a:picLocks noChangeAspect="1"/>
          </p:cNvPicPr>
          <p:nvPr/>
        </p:nvPicPr>
        <p:blipFill rotWithShape="1">
          <a:blip r:embed="rId3"/>
          <a:srcRect t="17316" b="44953"/>
          <a:stretch/>
        </p:blipFill>
        <p:spPr>
          <a:xfrm>
            <a:off x="368872" y="1426091"/>
            <a:ext cx="11547566" cy="813256"/>
          </a:xfrm>
          <a:prstGeom prst="rect">
            <a:avLst/>
          </a:prstGeom>
        </p:spPr>
      </p:pic>
      <p:pic>
        <p:nvPicPr>
          <p:cNvPr id="7" name="Picture 6">
            <a:extLst>
              <a:ext uri="{FF2B5EF4-FFF2-40B4-BE49-F238E27FC236}">
                <a16:creationId xmlns:a16="http://schemas.microsoft.com/office/drawing/2014/main" id="{EF9D6FC2-911B-4660-ADD3-A6A481D7B7E6}"/>
              </a:ext>
            </a:extLst>
          </p:cNvPr>
          <p:cNvPicPr>
            <a:picLocks noChangeAspect="1"/>
          </p:cNvPicPr>
          <p:nvPr/>
        </p:nvPicPr>
        <p:blipFill rotWithShape="1">
          <a:blip r:embed="rId4"/>
          <a:srcRect b="46720"/>
          <a:stretch/>
        </p:blipFill>
        <p:spPr>
          <a:xfrm>
            <a:off x="366713" y="2312499"/>
            <a:ext cx="11554670" cy="3421729"/>
          </a:xfrm>
          <a:prstGeom prst="rect">
            <a:avLst/>
          </a:prstGeom>
        </p:spPr>
      </p:pic>
      <p:sp>
        <p:nvSpPr>
          <p:cNvPr id="6" name="Slide Number Placeholder 5">
            <a:extLst>
              <a:ext uri="{FF2B5EF4-FFF2-40B4-BE49-F238E27FC236}">
                <a16:creationId xmlns:a16="http://schemas.microsoft.com/office/drawing/2014/main" id="{E1767E85-F192-40C4-80C3-1C1E29E3BE11}"/>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9</a:t>
            </a:fld>
            <a:endParaRPr lang="en-US" dirty="0"/>
          </a:p>
        </p:txBody>
      </p:sp>
    </p:spTree>
    <p:extLst>
      <p:ext uri="{BB962C8B-B14F-4D97-AF65-F5344CB8AC3E}">
        <p14:creationId xmlns:p14="http://schemas.microsoft.com/office/powerpoint/2010/main" val="393797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ining presentat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raining presentation.potx" id="{7B9FCAFE-DDE5-4198-9987-54DFCAD80598}" vid="{6015A8B0-C387-4E39-945C-0F39E3EB10B6}"/>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Training presentation</Template>
  <TotalTime>6357</TotalTime>
  <Words>3851</Words>
  <Application>Microsoft Office PowerPoint</Application>
  <PresentationFormat>Widescreen</PresentationFormat>
  <Paragraphs>320</Paragraphs>
  <Slides>80</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Calibri</vt:lpstr>
      <vt:lpstr>Georgia</vt:lpstr>
      <vt:lpstr>Wingdings 2</vt:lpstr>
      <vt:lpstr>Training presentation</vt:lpstr>
      <vt:lpstr>District One Advanced Traffic Safety Academy</vt:lpstr>
      <vt:lpstr>Advanced Traffic Safety Academy</vt:lpstr>
      <vt:lpstr>Advanced Traffic Safety Academy</vt:lpstr>
      <vt:lpstr>NCHRP 500 Series</vt:lpstr>
      <vt:lpstr>Fatal Crashes by Location</vt:lpstr>
      <vt:lpstr>Objectives of This Emphasis Area</vt:lpstr>
      <vt:lpstr>Objectives of This Emphasis Area (cont.)</vt:lpstr>
      <vt:lpstr>Objectives and Strategies for Improving Safety at Unsignalized Intersections</vt:lpstr>
      <vt:lpstr>Objectives and Strategies for Improving Safety at Unsignalized Intersections</vt:lpstr>
      <vt:lpstr>PowerPoint Presentation</vt:lpstr>
      <vt:lpstr>PowerPoint Presentation</vt:lpstr>
      <vt:lpstr>Objectives and Strategies for Improving Safety at Unsignalized Intersections</vt:lpstr>
      <vt:lpstr>Objectives and Strategies for Improving Safety at Unsignalized Intersections</vt:lpstr>
      <vt:lpstr>Objectives and Strategies for Improving Safety at Unsignalized Intersections</vt:lpstr>
      <vt:lpstr>Objectives and Strategies for Improving Safety at Unsignalized Intersections</vt:lpstr>
      <vt:lpstr>Objectives and Strategies for Improving Safety at Unsignalized Intersections</vt:lpstr>
      <vt:lpstr>Objectives and Strategies for Improving Safety at Unsignalized Intersections</vt:lpstr>
      <vt:lpstr>Objectives and Strategies for Improving Safety at Unsignalized Intersections</vt:lpstr>
      <vt:lpstr>Objectives and Strategies for Improving Safety at Unsignalized Intersections</vt:lpstr>
      <vt:lpstr>Questions?</vt:lpstr>
      <vt:lpstr>Unsignalized Intersection Safety</vt:lpstr>
      <vt:lpstr>Manner of Collision for Fatal Unsignalized Intersection Crashes</vt:lpstr>
      <vt:lpstr>Other safety issues at unsignalized intersections:</vt:lpstr>
      <vt:lpstr>PowerPoint Presentation</vt:lpstr>
      <vt:lpstr>PowerPoint Presentation</vt:lpstr>
      <vt:lpstr>PowerPoint Presentation</vt:lpstr>
      <vt:lpstr>Category A - Improve management of access near unsignalized intersections</vt:lpstr>
      <vt:lpstr>Description of Objective A:</vt:lpstr>
      <vt:lpstr>Strategy A1 - Implement Driveway Closures/Relocations</vt:lpstr>
      <vt:lpstr>Strategy A2 - Implement Driveway Turn Restrictions</vt:lpstr>
      <vt:lpstr>Questions?</vt:lpstr>
      <vt:lpstr>Category B - Reduce the frequency and severity of intersection conflicts through geometric design improvements</vt:lpstr>
      <vt:lpstr>Description of Objective B:</vt:lpstr>
      <vt:lpstr>Strategy B1 - Provide Left-Turn Lanes at Intersections</vt:lpstr>
      <vt:lpstr>Strategy B3 - Provide Offset Left-Turn Lanes at Intersections</vt:lpstr>
      <vt:lpstr>Offset Left-Turn Lanes</vt:lpstr>
      <vt:lpstr>Strategy B6 - Provide Right-Turn Lanes at Intersections</vt:lpstr>
      <vt:lpstr>Questions?</vt:lpstr>
      <vt:lpstr>Category C - Improve sight distance at unsignalized intersections</vt:lpstr>
      <vt:lpstr>Description of Objective C:</vt:lpstr>
      <vt:lpstr>Strategy C1 - Clear Sight Triangles on Approaches to Intersections</vt:lpstr>
      <vt:lpstr>Strategy C4 - Eliminate Parking that Restricts Sight Distance</vt:lpstr>
      <vt:lpstr>Category D - Improve availability of gaps in traffic and assist drivers in judging gap sizes at unsignalized intersections</vt:lpstr>
      <vt:lpstr>Description of Objective D:</vt:lpstr>
      <vt:lpstr>Strategy D1 - Provide an Automated Real-Time System to Inform Drivers of the Suitability of Available Gaps for Making Turning and Crossing Maneuvers</vt:lpstr>
      <vt:lpstr>Strategy D3 - Retime Adjacent Signals to Create Gaps at Stop-Controlled Intersections</vt:lpstr>
      <vt:lpstr>Questions?</vt:lpstr>
      <vt:lpstr>Category E - Improve driver awareness of intersections as viewed from the intersection approach</vt:lpstr>
      <vt:lpstr>Description of Objective E:</vt:lpstr>
      <vt:lpstr>Strategy E1 - Improve Visibility of Intersections by Providing Enhanced Signing and Delineation</vt:lpstr>
      <vt:lpstr>PowerPoint Presentation</vt:lpstr>
      <vt:lpstr>Strategy E2 - Improve Visibility of the Intersection by Providing Lighting</vt:lpstr>
      <vt:lpstr>Strategy E5 - Install Larger Regulatory and Warning Signs at Intersections</vt:lpstr>
      <vt:lpstr>Strategy E6 - Call Attention to the Intersection by Installing Rumble Strips on Intersection Approaches</vt:lpstr>
      <vt:lpstr>Strategy E10 - Provide Improved Maintenance of Stop Signs</vt:lpstr>
      <vt:lpstr>Strategy E10 - Provide Improved Maintenance of Stop Signs</vt:lpstr>
      <vt:lpstr>Strategy E10 - Provide Improved Maintenance of Stop Signs</vt:lpstr>
      <vt:lpstr>Questions?</vt:lpstr>
      <vt:lpstr>Category F - Choose appropriate intersection traffic control to minimize crash frequency and severity</vt:lpstr>
      <vt:lpstr>Description of Objective F:</vt:lpstr>
      <vt:lpstr>Strategy F2 - Provide All-Way Stop Control at Appropriate Intersections</vt:lpstr>
      <vt:lpstr>Strategy F3 - Provide Roundabouts at Appropriate Locations</vt:lpstr>
      <vt:lpstr>Category G - Improve driver compliance with traffic control devices and traffic laws at intersections</vt:lpstr>
      <vt:lpstr>Description of Objective G:</vt:lpstr>
      <vt:lpstr>Strategy G1 - Provide Targeted Enforcement to Reduce Stop Sign Violations</vt:lpstr>
      <vt:lpstr>Strategy G2 - Provide Targeted Public Information and Education on Safety Problems at Specific Intersections</vt:lpstr>
      <vt:lpstr>Questions?</vt:lpstr>
      <vt:lpstr>Category H - Reduce operating speeds on specific intersection approaches</vt:lpstr>
      <vt:lpstr>Description of Objective H:</vt:lpstr>
      <vt:lpstr>Strategy H1 - Provide Targeted Speed Enforcement</vt:lpstr>
      <vt:lpstr>Strategy H2 - Provide Traffic Calming on Intersection Approaches through a Combination of Geometric and Traffic Control Devices</vt:lpstr>
      <vt:lpstr>Category I - Guide motorists more effectively through complex intersections</vt:lpstr>
      <vt:lpstr>Description of Objective I:</vt:lpstr>
      <vt:lpstr>Strategy I1 - Provide Turn Path Markings</vt:lpstr>
      <vt:lpstr>Strategy I3 - Provide Lane Assignment Signing or Markings at Complex Intersections</vt:lpstr>
      <vt:lpstr>Questions?</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Training Presentation</dc:title>
  <dc:creator>Larry Hagen</dc:creator>
  <cp:lastModifiedBy>Larry Hagen</cp:lastModifiedBy>
  <cp:revision>119</cp:revision>
  <cp:lastPrinted>2020-07-17T13:21:21Z</cp:lastPrinted>
  <dcterms:created xsi:type="dcterms:W3CDTF">2018-06-06T14:28:18Z</dcterms:created>
  <dcterms:modified xsi:type="dcterms:W3CDTF">2021-08-16T18:58:12Z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