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67"/>
  </p:notesMasterIdLst>
  <p:handoutMasterIdLst>
    <p:handoutMasterId r:id="rId68"/>
  </p:handoutMasterIdLst>
  <p:sldIdLst>
    <p:sldId id="257" r:id="rId2"/>
    <p:sldId id="1107" r:id="rId3"/>
    <p:sldId id="1108" r:id="rId4"/>
    <p:sldId id="1050" r:id="rId5"/>
    <p:sldId id="1051" r:id="rId6"/>
    <p:sldId id="1042" r:id="rId7"/>
    <p:sldId id="1043" r:id="rId8"/>
    <p:sldId id="1044" r:id="rId9"/>
    <p:sldId id="1046" r:id="rId10"/>
    <p:sldId id="1047" r:id="rId11"/>
    <p:sldId id="1104" r:id="rId12"/>
    <p:sldId id="1105" r:id="rId13"/>
    <p:sldId id="1048" r:id="rId14"/>
    <p:sldId id="1052" r:id="rId15"/>
    <p:sldId id="1053" r:id="rId16"/>
    <p:sldId id="1054" r:id="rId17"/>
    <p:sldId id="1055" r:id="rId18"/>
    <p:sldId id="1057" r:id="rId19"/>
    <p:sldId id="1058" r:id="rId20"/>
    <p:sldId id="1059" r:id="rId21"/>
    <p:sldId id="1060" r:id="rId22"/>
    <p:sldId id="1061" r:id="rId23"/>
    <p:sldId id="1063" r:id="rId24"/>
    <p:sldId id="1064" r:id="rId25"/>
    <p:sldId id="1066" r:id="rId26"/>
    <p:sldId id="1065" r:id="rId27"/>
    <p:sldId id="1067" r:id="rId28"/>
    <p:sldId id="1068" r:id="rId29"/>
    <p:sldId id="1069" r:id="rId30"/>
    <p:sldId id="1070" r:id="rId31"/>
    <p:sldId id="1073" r:id="rId32"/>
    <p:sldId id="1074" r:id="rId33"/>
    <p:sldId id="1075" r:id="rId34"/>
    <p:sldId id="1076" r:id="rId35"/>
    <p:sldId id="1077" r:id="rId36"/>
    <p:sldId id="1078" r:id="rId37"/>
    <p:sldId id="1079" r:id="rId38"/>
    <p:sldId id="1081" r:id="rId39"/>
    <p:sldId id="1082" r:id="rId40"/>
    <p:sldId id="1083" r:id="rId41"/>
    <p:sldId id="1084" r:id="rId42"/>
    <p:sldId id="1085" r:id="rId43"/>
    <p:sldId id="1087" r:id="rId44"/>
    <p:sldId id="1091" r:id="rId45"/>
    <p:sldId id="1088" r:id="rId46"/>
    <p:sldId id="1092" r:id="rId47"/>
    <p:sldId id="1089" r:id="rId48"/>
    <p:sldId id="1093" r:id="rId49"/>
    <p:sldId id="1090" r:id="rId50"/>
    <p:sldId id="1094" r:id="rId51"/>
    <p:sldId id="1095" r:id="rId52"/>
    <p:sldId id="1096" r:id="rId53"/>
    <p:sldId id="1097" r:id="rId54"/>
    <p:sldId id="1098" r:id="rId55"/>
    <p:sldId id="1099" r:id="rId56"/>
    <p:sldId id="1100" r:id="rId57"/>
    <p:sldId id="1086" r:id="rId58"/>
    <p:sldId id="1102" r:id="rId59"/>
    <p:sldId id="1103" r:id="rId60"/>
    <p:sldId id="1062" r:id="rId61"/>
    <p:sldId id="1101" r:id="rId62"/>
    <p:sldId id="1072" r:id="rId63"/>
    <p:sldId id="1071" r:id="rId64"/>
    <p:sldId id="1080" r:id="rId65"/>
    <p:sldId id="1106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ry Hagen" initials="LH" lastIdx="1" clrIdx="0">
    <p:extLst>
      <p:ext uri="{19B8F6BF-5375-455C-9EA6-DF929625EA0E}">
        <p15:presenceInfo xmlns:p15="http://schemas.microsoft.com/office/powerpoint/2012/main" userId="edb8e840a6f4daa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E6E6E6"/>
    <a:srgbClr val="455F51"/>
    <a:srgbClr val="B9B9B9"/>
    <a:srgbClr val="F5B06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75" autoAdjust="0"/>
    <p:restoredTop sz="89911" autoAdjust="0"/>
  </p:normalViewPr>
  <p:slideViewPr>
    <p:cSldViewPr snapToGrid="0">
      <p:cViewPr varScale="1">
        <p:scale>
          <a:sx n="96" d="100"/>
          <a:sy n="96" d="100"/>
        </p:scale>
        <p:origin x="84" y="210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dirty="0" err="1"/>
              <a:t>pg</a:t>
            </a:r>
            <a:r>
              <a:rPr lang="en-US" dirty="0"/>
              <a:t> 7 of SHSP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2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page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335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Pg</a:t>
            </a:r>
            <a:r>
              <a:rPr lang="en-US" dirty="0"/>
              <a:t>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022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Florida’s Emphasis Areas - </a:t>
            </a:r>
            <a:r>
              <a:rPr lang="en-US" dirty="0" err="1"/>
              <a:t>Pg</a:t>
            </a:r>
            <a:r>
              <a:rPr lang="en-US" dirty="0"/>
              <a:t>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74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Pg</a:t>
            </a:r>
            <a:r>
              <a:rPr lang="en-US" dirty="0"/>
              <a:t> 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7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Pg</a:t>
            </a:r>
            <a:r>
              <a:rPr lang="en-US" dirty="0"/>
              <a:t> 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703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Pg</a:t>
            </a:r>
            <a:r>
              <a:rPr lang="en-US" dirty="0"/>
              <a:t> 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94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Pg</a:t>
            </a:r>
            <a:r>
              <a:rPr lang="en-US" dirty="0"/>
              <a:t> 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38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Pg</a:t>
            </a:r>
            <a:r>
              <a:rPr lang="en-US" dirty="0"/>
              <a:t> 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181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Pg</a:t>
            </a:r>
            <a:r>
              <a:rPr lang="en-US" dirty="0"/>
              <a:t> 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203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8852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Pg</a:t>
            </a:r>
            <a:r>
              <a:rPr lang="en-US" dirty="0"/>
              <a:t> 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6613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Pg</a:t>
            </a:r>
            <a:r>
              <a:rPr lang="en-US" dirty="0"/>
              <a:t> 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1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Pg</a:t>
            </a:r>
            <a:r>
              <a:rPr lang="en-US" dirty="0"/>
              <a:t> 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79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Pg</a:t>
            </a:r>
            <a:r>
              <a:rPr lang="en-US" dirty="0"/>
              <a:t> 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173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Pg</a:t>
            </a:r>
            <a:r>
              <a:rPr lang="en-US" dirty="0"/>
              <a:t> 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003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Pg</a:t>
            </a:r>
            <a:r>
              <a:rPr lang="en-US" dirty="0"/>
              <a:t> 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492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Pg</a:t>
            </a:r>
            <a:r>
              <a:rPr lang="en-US" dirty="0"/>
              <a:t> 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6602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Pg</a:t>
            </a:r>
            <a:r>
              <a:rPr lang="en-US" dirty="0"/>
              <a:t> 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6668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Pg</a:t>
            </a:r>
            <a:r>
              <a:rPr lang="en-US" dirty="0"/>
              <a:t> 32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6401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Pg</a:t>
            </a:r>
            <a:r>
              <a:rPr lang="en-US" dirty="0"/>
              <a:t> 33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395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5473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Pg</a:t>
            </a:r>
            <a:r>
              <a:rPr lang="en-US" dirty="0"/>
              <a:t> 34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8562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Pg</a:t>
            </a:r>
            <a:r>
              <a:rPr lang="en-US" dirty="0"/>
              <a:t> 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6783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Pg</a:t>
            </a:r>
            <a:r>
              <a:rPr lang="en-US" dirty="0"/>
              <a:t> 36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9336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Pg</a:t>
            </a:r>
            <a:r>
              <a:rPr lang="en-US" dirty="0"/>
              <a:t> 37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7845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Pg</a:t>
            </a:r>
            <a:r>
              <a:rPr lang="en-US" dirty="0"/>
              <a:t> 38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9666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Pg</a:t>
            </a:r>
            <a:r>
              <a:rPr lang="en-US" dirty="0"/>
              <a:t> 39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829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Pg</a:t>
            </a:r>
            <a:r>
              <a:rPr lang="en-US" dirty="0"/>
              <a:t> 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0200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Pg</a:t>
            </a:r>
            <a:r>
              <a:rPr lang="en-US" dirty="0"/>
              <a:t> 41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927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Pg</a:t>
            </a:r>
            <a:r>
              <a:rPr lang="en-US" dirty="0"/>
              <a:t> 42-43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3120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Pg</a:t>
            </a:r>
            <a:r>
              <a:rPr lang="en-US" dirty="0"/>
              <a:t>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568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update to the SHSP was finalized in March of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7995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Pg</a:t>
            </a:r>
            <a:r>
              <a:rPr lang="en-US" dirty="0"/>
              <a:t> 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076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opens with a letter from Secretary Thibault. A few quick highlights from his letter: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874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Pg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845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dirty="0" err="1"/>
              <a:t>pg</a:t>
            </a:r>
            <a:r>
              <a:rPr lang="en-US" dirty="0"/>
              <a:t> 4 of SHSP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Yes, the number of people working from home completely changed in 2020, but that was an outlier.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130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dirty="0" err="1"/>
              <a:t>pg</a:t>
            </a:r>
            <a:r>
              <a:rPr lang="en-US" dirty="0"/>
              <a:t> 6 of SHSP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0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rgbClr val="00B0F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rgbClr val="00B0F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rgbClr val="00B0F0">
              <a:alpha val="65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rgbClr val="00B0F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rgbClr val="00B0F0">
              <a:alpha val="65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1" y="3649661"/>
            <a:ext cx="12192000" cy="248431"/>
          </a:xfrm>
          <a:prstGeom prst="rect">
            <a:avLst/>
          </a:prstGeom>
          <a:solidFill>
            <a:srgbClr val="0070C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-1" y="3660444"/>
            <a:ext cx="12192003" cy="15576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59716"/>
            <a:ext cx="3639933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741685F0-D9D8-44DA-A9FF-A4B8DC7E0CB2}" type="datetime1">
              <a:rPr lang="en-US" smtClean="0"/>
              <a:t>8/13/2021</a:t>
            </a:fld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6840-0B14-4900-982E-11794FA1A34C}" type="datetime1">
              <a:rPr lang="en-US" smtClean="0"/>
              <a:t>8/13/2021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/>
          <a:lstStyle>
            <a:lvl1pPr>
              <a:defRPr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/>
          <a:lstStyle>
            <a:lvl5pPr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9705-9C38-4513-A6FE-A6D7C445301B}" type="datetime1">
              <a:rPr lang="en-US" smtClean="0"/>
              <a:t>8/13/2021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0935-E04A-4A80-9FC5-1581E87468EF}" type="datetime1">
              <a:rPr lang="en-US" smtClean="0"/>
              <a:t>8/13/2021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6DD4-D4B3-4910-85A6-8506E2EC8A1B}" type="datetime1">
              <a:rPr lang="en-US" smtClean="0"/>
              <a:t>8/13/2021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C80F-2409-4126-AFAE-0F5FA3E938ED}" type="datetime1">
              <a:rPr lang="en-US" smtClean="0"/>
              <a:t>8/13/2021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dirty="0"/>
              <a:t>Add a footer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1F3547-537F-4C80-B9FF-96AD55FD85BA}" type="datetime1">
              <a:rPr lang="en-US" smtClean="0"/>
              <a:t>8/13/2021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ED9792FC-7917-4F86-9817-B8EF9EA9A78A}" type="datetime1">
              <a:rPr lang="en-US" smtClean="0"/>
              <a:t>8/13/2021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B517-79A1-455B-B5D9-DFFFFF86D14A}" type="datetime1">
              <a:rPr lang="en-US" smtClean="0"/>
              <a:t>8/13/2021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14C6-5048-4C99-861D-357A7A26665C}" type="datetime1">
              <a:rPr lang="en-US" smtClean="0"/>
              <a:t>8/13/2021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4EE8-2099-4354-8EF5-442F8DE31441}" type="datetime1">
              <a:rPr lang="en-US" smtClean="0"/>
              <a:t>8/13/2021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rgbClr val="0070C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FDAFAB68-026A-4D19-A027-FA0666DF3696}" type="datetime1">
              <a:rPr lang="en-US" smtClean="0"/>
              <a:t>8/13/2021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CAEB98-B1DB-456F-8A84-A52B2BBC3A7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728833" y="6226607"/>
            <a:ext cx="146316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emf"/><Relationship Id="rId4" Type="http://schemas.openxmlformats.org/officeDocument/2006/relationships/image" Target="../media/image80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e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image" Target="../media/image85.emf"/><Relationship Id="rId7" Type="http://schemas.openxmlformats.org/officeDocument/2006/relationships/image" Target="../media/image89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emf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e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818" y="2341874"/>
            <a:ext cx="11679382" cy="1470025"/>
          </a:xfrm>
        </p:spPr>
        <p:txBody>
          <a:bodyPr>
            <a:normAutofit/>
          </a:bodyPr>
          <a:lstStyle/>
          <a:p>
            <a:r>
              <a:rPr lang="en-US" sz="4800" dirty="0"/>
              <a:t>District One Advanced Traffic Safety Academy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602614"/>
          </a:xfrm>
        </p:spPr>
        <p:txBody>
          <a:bodyPr/>
          <a:lstStyle/>
          <a:p>
            <a:r>
              <a:rPr lang="en-US" dirty="0"/>
              <a:t>Presented by: Larry Hagen, P.E., PTOE, RSP</a:t>
            </a:r>
            <a:endParaRPr lang="en-US" baseline="-25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95732C-A844-4AAA-B97F-B77C2BBE67CB}"/>
              </a:ext>
            </a:extLst>
          </p:cNvPr>
          <p:cNvSpPr txBox="1"/>
          <p:nvPr/>
        </p:nvSpPr>
        <p:spPr>
          <a:xfrm>
            <a:off x="5127063" y="5052977"/>
            <a:ext cx="6584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1 – Florida’s SHSP Update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CD5891C-4A4B-47B0-893C-E2172E213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38" y="6211668"/>
            <a:ext cx="1460462" cy="6463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CBB366-F4FA-4AAF-BA13-C38B2B1F7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56" y="4693295"/>
            <a:ext cx="2944623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9A121-5164-4DCF-B361-8BC2902FB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848" y="1143000"/>
            <a:ext cx="9196552" cy="10668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FDOT Secretary Kevin Thibault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D4033-0B92-45C6-BF9B-580B5DD5F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8102" y="2705493"/>
            <a:ext cx="9417546" cy="394445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4000" dirty="0"/>
              <a:t>…as well as the </a:t>
            </a:r>
            <a:r>
              <a:rPr lang="en-US" sz="4000"/>
              <a:t>4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/>
              <a:t>s addressing: </a:t>
            </a:r>
            <a:endParaRPr lang="en-US" sz="4000" dirty="0"/>
          </a:p>
          <a:p>
            <a:r>
              <a:rPr lang="en-US" sz="4000" dirty="0"/>
              <a:t>Information Intelligence</a:t>
            </a:r>
          </a:p>
          <a:p>
            <a:r>
              <a:rPr lang="en-US" sz="4000" dirty="0"/>
              <a:t>Innovation </a:t>
            </a:r>
          </a:p>
          <a:p>
            <a:r>
              <a:rPr lang="en-US" sz="4000" dirty="0"/>
              <a:t>Insight into Communities</a:t>
            </a:r>
          </a:p>
          <a:p>
            <a:r>
              <a:rPr lang="en-US" sz="4000" dirty="0"/>
              <a:t>Investment and Policies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ADA7C-3065-4D4E-8E9D-6F587A6C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5BED17-F205-4A6A-B60E-580BB4093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66" y="520337"/>
            <a:ext cx="2037806" cy="23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7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A08E7-AD0C-4CA0-8FF7-7A0B6F4E0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A8C62-7514-419B-8305-DC69A0673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684F2-F4D0-4925-919C-E4B410024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4956"/>
            <a:ext cx="12192000" cy="35807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AF469A-3FE6-4E8A-BBAE-3D26BF59A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5393"/>
            <a:ext cx="12192000" cy="6705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40C0DD-E071-4152-8BA2-A170659B10B1}"/>
              </a:ext>
            </a:extLst>
          </p:cNvPr>
          <p:cNvSpPr/>
          <p:nvPr/>
        </p:nvSpPr>
        <p:spPr>
          <a:xfrm>
            <a:off x="86061" y="4744122"/>
            <a:ext cx="2581835" cy="361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B34B22-5D58-4DB3-A7C0-DFE2AC5F1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97450"/>
            <a:ext cx="12192000" cy="100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6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FE269-0D44-4025-BBC2-3DE52F903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are we currently doing?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43CEA-B763-4938-AE8C-15D35666F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4E1F8-9F47-47A8-A6E2-72154763D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F0E5B7-56EB-47CB-8FE2-AD302890B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8892"/>
            <a:ext cx="12192000" cy="358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7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A8E14-2744-424C-8F61-83BBFE013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860D4-F9CC-4676-A10A-FBE525E99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412DC-B3A1-4DC6-9BFE-00445F878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153314-536E-4E18-9A03-3895823F2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614" y="0"/>
            <a:ext cx="9299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2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BD3F2-15C8-42A3-A0D7-32CF1474C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Several Challenging Trends For Vision Zero: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74135-B0DD-4D85-906E-FD49B255A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4000" b="1" dirty="0"/>
              <a:t>Strong Growth in Florida Population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B7CF9-2091-4345-80C0-B61A95F0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4D9471-C588-48EE-BC39-C069D0B34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814" y="3176833"/>
            <a:ext cx="7774924" cy="339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1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BD3F2-15C8-42A3-A0D7-32CF1474C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Several Challenging Trends For Vision Zero: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74135-B0DD-4D85-906E-FD49B255A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4000" b="1" dirty="0"/>
              <a:t>Strong Growth in Freight Traffic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B7CF9-2091-4345-80C0-B61A95F0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B8B06C-6E72-4F4C-B1DE-486232396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503" y="2984768"/>
            <a:ext cx="8643018" cy="362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BD3F2-15C8-42A3-A0D7-32CF1474C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Several Challenging Trends For Vision Zero: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74135-B0DD-4D85-906E-FD49B255A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4000" b="1" dirty="0"/>
              <a:t>Strong Growth in Florida Visitors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B7CF9-2091-4345-80C0-B61A95F0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6119EA-60A7-410E-BDC4-2E8ABEB65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498" y="2891246"/>
            <a:ext cx="8375736" cy="369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8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BD3F2-15C8-42A3-A0D7-32CF1474C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Several Challenging Trends For Vision Zero: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74135-B0DD-4D85-906E-FD49B255A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4000" b="1" dirty="0"/>
              <a:t>Strong Growth in Vehicle Miles Traveled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B7CF9-2091-4345-80C0-B61A95F0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3A3B41-BA28-4CB8-8E5F-1AA50A116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5" y="2953880"/>
            <a:ext cx="9250680" cy="362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5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EB4F-845D-4E76-8F26-0972F7874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7D41F-F5C3-4B35-9C52-0FBE7CE1B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47C14-EA8A-4F94-9863-876375FB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EC834D-9A90-4B49-AB88-D8501E9E6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486" y="644436"/>
            <a:ext cx="7504245" cy="622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7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BCEB-4C21-47EB-8577-A47F2AC8A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Planning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8BB86-4884-40C8-8F99-A5D4747E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60426-1AF7-456E-9963-DD8A17993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251" y="1143000"/>
            <a:ext cx="5434149" cy="49377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7D847-8E71-4D75-907A-8CF44348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623456"/>
            <a:ext cx="10972800" cy="3951079"/>
          </a:xfrm>
        </p:spPr>
        <p:txBody>
          <a:bodyPr>
            <a:normAutofit/>
          </a:bodyPr>
          <a:lstStyle/>
          <a:p>
            <a:pPr marL="109728" indent="0">
              <a:lnSpc>
                <a:spcPct val="200000"/>
              </a:lnSpc>
              <a:buNone/>
            </a:pPr>
            <a:r>
              <a:rPr lang="en-US" sz="3600" dirty="0"/>
              <a:t>Aligns with other state plans</a:t>
            </a:r>
          </a:p>
          <a:p>
            <a:pPr marL="109728" indent="0">
              <a:lnSpc>
                <a:spcPct val="200000"/>
              </a:lnSpc>
              <a:buNone/>
            </a:pPr>
            <a:r>
              <a:rPr lang="en-US" sz="3600" dirty="0"/>
              <a:t>Aligns with other state agencies</a:t>
            </a:r>
          </a:p>
        </p:txBody>
      </p:sp>
    </p:spTree>
    <p:extLst>
      <p:ext uri="{BB962C8B-B14F-4D97-AF65-F5344CB8AC3E}">
        <p14:creationId xmlns:p14="http://schemas.microsoft.com/office/powerpoint/2010/main" val="142359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4D6AE-EC7B-47EE-96F0-A266674CC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" y="283464"/>
            <a:ext cx="10383297" cy="937009"/>
          </a:xfrm>
        </p:spPr>
        <p:txBody>
          <a:bodyPr/>
          <a:lstStyle/>
          <a:p>
            <a:r>
              <a:rPr lang="en-US" dirty="0">
                <a:solidFill>
                  <a:srgbClr val="004087"/>
                </a:solidFill>
              </a:rPr>
              <a:t>Advanced Traffic Safety Academy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3001B-77C5-4591-9AAB-941404E09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D786CE-55F3-470C-820B-E1251A773556}"/>
              </a:ext>
            </a:extLst>
          </p:cNvPr>
          <p:cNvSpPr/>
          <p:nvPr/>
        </p:nvSpPr>
        <p:spPr>
          <a:xfrm>
            <a:off x="899162" y="1343011"/>
            <a:ext cx="1848896" cy="1065125"/>
          </a:xfrm>
          <a:prstGeom prst="roundRect">
            <a:avLst/>
          </a:prstGeom>
          <a:solidFill>
            <a:srgbClr val="004087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Florida’s SHSP Update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854E140-7837-4F0F-9579-C646483B405D}"/>
              </a:ext>
            </a:extLst>
          </p:cNvPr>
          <p:cNvSpPr/>
          <p:nvPr/>
        </p:nvSpPr>
        <p:spPr>
          <a:xfrm>
            <a:off x="3065710" y="1679832"/>
            <a:ext cx="371789" cy="39188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1720FFC-F3D6-4492-9EB2-67762B829062}"/>
              </a:ext>
            </a:extLst>
          </p:cNvPr>
          <p:cNvSpPr/>
          <p:nvPr/>
        </p:nvSpPr>
        <p:spPr>
          <a:xfrm>
            <a:off x="3690381" y="1461149"/>
            <a:ext cx="1937657" cy="832674"/>
          </a:xfrm>
          <a:prstGeom prst="roundRect">
            <a:avLst/>
          </a:prstGeom>
          <a:solidFill>
            <a:srgbClr val="004087"/>
          </a:solidFill>
          <a:ln w="12700">
            <a:solidFill>
              <a:srgbClr val="17A0E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NCHRP 500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422795F-20A7-49E3-A791-FD0B8AE11A53}"/>
              </a:ext>
            </a:extLst>
          </p:cNvPr>
          <p:cNvSpPr/>
          <p:nvPr/>
        </p:nvSpPr>
        <p:spPr>
          <a:xfrm>
            <a:off x="5792999" y="1679832"/>
            <a:ext cx="371789" cy="39188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BEECD03-7504-4D7D-837C-FF625C190607}"/>
              </a:ext>
            </a:extLst>
          </p:cNvPr>
          <p:cNvSpPr/>
          <p:nvPr/>
        </p:nvSpPr>
        <p:spPr>
          <a:xfrm>
            <a:off x="8753968" y="1679832"/>
            <a:ext cx="371789" cy="39188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E299ADC-10FB-4353-9277-32DD3C600E7D}"/>
              </a:ext>
            </a:extLst>
          </p:cNvPr>
          <p:cNvSpPr/>
          <p:nvPr/>
        </p:nvSpPr>
        <p:spPr>
          <a:xfrm>
            <a:off x="9176058" y="3281773"/>
            <a:ext cx="1937657" cy="1065125"/>
          </a:xfrm>
          <a:prstGeom prst="roundRect">
            <a:avLst/>
          </a:prstGeom>
          <a:solidFill>
            <a:srgbClr val="004087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Combining Safety Countermeasures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4E65731-6A3D-4934-B9C3-30A942E67273}"/>
              </a:ext>
            </a:extLst>
          </p:cNvPr>
          <p:cNvSpPr/>
          <p:nvPr/>
        </p:nvSpPr>
        <p:spPr>
          <a:xfrm>
            <a:off x="9145797" y="1343212"/>
            <a:ext cx="2298343" cy="1242641"/>
          </a:xfrm>
          <a:prstGeom prst="roundRect">
            <a:avLst/>
          </a:prstGeom>
          <a:solidFill>
            <a:srgbClr val="004087"/>
          </a:solidFill>
          <a:ln w="12700">
            <a:solidFill>
              <a:srgbClr val="1AA3E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Advanced Signalized Intersection Safety Treatments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7916F0B-0471-48AC-AB9D-0630D05FA0EF}"/>
              </a:ext>
            </a:extLst>
          </p:cNvPr>
          <p:cNvSpPr/>
          <p:nvPr/>
        </p:nvSpPr>
        <p:spPr>
          <a:xfrm flipH="1">
            <a:off x="3065710" y="3595801"/>
            <a:ext cx="371789" cy="39188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BE4A1B8-DDA1-4F2C-AF60-CF81CBCF3FA2}"/>
              </a:ext>
            </a:extLst>
          </p:cNvPr>
          <p:cNvSpPr/>
          <p:nvPr/>
        </p:nvSpPr>
        <p:spPr>
          <a:xfrm>
            <a:off x="3690382" y="3259181"/>
            <a:ext cx="1848896" cy="1065125"/>
          </a:xfrm>
          <a:prstGeom prst="roundRect">
            <a:avLst/>
          </a:prstGeom>
          <a:solidFill>
            <a:srgbClr val="004087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Hot-Button Safety Review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41FE862-2C9F-464D-8285-0BCE32C39394}"/>
              </a:ext>
            </a:extLst>
          </p:cNvPr>
          <p:cNvSpPr/>
          <p:nvPr/>
        </p:nvSpPr>
        <p:spPr>
          <a:xfrm flipH="1">
            <a:off x="5792999" y="3595801"/>
            <a:ext cx="371789" cy="39188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DCC67E2-07E5-4360-AE25-EC612463902F}"/>
              </a:ext>
            </a:extLst>
          </p:cNvPr>
          <p:cNvSpPr/>
          <p:nvPr/>
        </p:nvSpPr>
        <p:spPr>
          <a:xfrm flipH="1">
            <a:off x="8520288" y="3595801"/>
            <a:ext cx="371789" cy="39188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162AB80-BEA9-4B1F-9435-A4B354220FD2}"/>
              </a:ext>
            </a:extLst>
          </p:cNvPr>
          <p:cNvSpPr/>
          <p:nvPr/>
        </p:nvSpPr>
        <p:spPr>
          <a:xfrm>
            <a:off x="6418090" y="3259181"/>
            <a:ext cx="1848896" cy="1065125"/>
          </a:xfrm>
          <a:prstGeom prst="roundRect">
            <a:avLst/>
          </a:prstGeom>
          <a:solidFill>
            <a:srgbClr val="004087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Innovative Intersection Designs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E68124F-B8A7-49C0-B69C-77FFF0D6BD5F}"/>
              </a:ext>
            </a:extLst>
          </p:cNvPr>
          <p:cNvSpPr/>
          <p:nvPr/>
        </p:nvSpPr>
        <p:spPr>
          <a:xfrm>
            <a:off x="943796" y="5175150"/>
            <a:ext cx="1848896" cy="1065125"/>
          </a:xfrm>
          <a:prstGeom prst="roundRect">
            <a:avLst/>
          </a:prstGeom>
          <a:solidFill>
            <a:srgbClr val="004087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Human Factors in Highway Safety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F17EFDC7-CB34-4559-AF76-5267248A47C0}"/>
              </a:ext>
            </a:extLst>
          </p:cNvPr>
          <p:cNvSpPr/>
          <p:nvPr/>
        </p:nvSpPr>
        <p:spPr>
          <a:xfrm>
            <a:off x="5792999" y="5503326"/>
            <a:ext cx="371789" cy="39188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A71E4D5-6D08-47D0-9158-0F23F74553F3}"/>
              </a:ext>
            </a:extLst>
          </p:cNvPr>
          <p:cNvSpPr/>
          <p:nvPr/>
        </p:nvSpPr>
        <p:spPr>
          <a:xfrm>
            <a:off x="6462469" y="5192346"/>
            <a:ext cx="1848896" cy="1065125"/>
          </a:xfrm>
          <a:prstGeom prst="roundRect">
            <a:avLst/>
          </a:prstGeom>
          <a:solidFill>
            <a:srgbClr val="004087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Safety Evaluation Workshop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451E35BD-D1EE-41F9-BEB4-5B745CD14AA9}"/>
              </a:ext>
            </a:extLst>
          </p:cNvPr>
          <p:cNvSpPr/>
          <p:nvPr/>
        </p:nvSpPr>
        <p:spPr>
          <a:xfrm rot="5400000">
            <a:off x="10152033" y="2746873"/>
            <a:ext cx="371789" cy="39188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B6F7F02-E0D3-4256-BBD8-1D8935ED579B}"/>
              </a:ext>
            </a:extLst>
          </p:cNvPr>
          <p:cNvSpPr/>
          <p:nvPr/>
        </p:nvSpPr>
        <p:spPr>
          <a:xfrm>
            <a:off x="6219785" y="1306679"/>
            <a:ext cx="2476237" cy="1242641"/>
          </a:xfrm>
          <a:prstGeom prst="roundRect">
            <a:avLst/>
          </a:prstGeom>
          <a:solidFill>
            <a:srgbClr val="004087"/>
          </a:solidFill>
          <a:ln w="12700">
            <a:solidFill>
              <a:srgbClr val="1AA3E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Advanced Unsignalized Intersection Safety Treatments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924A903-338F-4708-901E-B2EC007A89C2}"/>
              </a:ext>
            </a:extLst>
          </p:cNvPr>
          <p:cNvSpPr/>
          <p:nvPr/>
        </p:nvSpPr>
        <p:spPr>
          <a:xfrm>
            <a:off x="922315" y="3239086"/>
            <a:ext cx="1848896" cy="1065125"/>
          </a:xfrm>
          <a:prstGeom prst="roundRect">
            <a:avLst/>
          </a:prstGeom>
          <a:solidFill>
            <a:srgbClr val="004087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Safe Systems Approach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004F13E0-544A-4F26-984C-D99861EE3E10}"/>
              </a:ext>
            </a:extLst>
          </p:cNvPr>
          <p:cNvSpPr/>
          <p:nvPr/>
        </p:nvSpPr>
        <p:spPr>
          <a:xfrm rot="5400000">
            <a:off x="1682350" y="4589386"/>
            <a:ext cx="371789" cy="39188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60FDFE65-4DAC-45A5-B373-1938AB64EAF8}"/>
              </a:ext>
            </a:extLst>
          </p:cNvPr>
          <p:cNvSpPr/>
          <p:nvPr/>
        </p:nvSpPr>
        <p:spPr>
          <a:xfrm>
            <a:off x="3065710" y="5528967"/>
            <a:ext cx="371789" cy="39188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0EBD079-7FAA-433C-B3CA-7942B8A71B14}"/>
              </a:ext>
            </a:extLst>
          </p:cNvPr>
          <p:cNvSpPr/>
          <p:nvPr/>
        </p:nvSpPr>
        <p:spPr>
          <a:xfrm>
            <a:off x="3690381" y="5192347"/>
            <a:ext cx="1848896" cy="1065125"/>
          </a:xfrm>
          <a:prstGeom prst="roundRect">
            <a:avLst/>
          </a:prstGeom>
          <a:solidFill>
            <a:srgbClr val="004087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Safety Evaluation Workshop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DBF76C11-81F7-4023-B4AC-9F718BE40338}"/>
              </a:ext>
            </a:extLst>
          </p:cNvPr>
          <p:cNvSpPr/>
          <p:nvPr/>
        </p:nvSpPr>
        <p:spPr>
          <a:xfrm>
            <a:off x="8623715" y="5511770"/>
            <a:ext cx="371789" cy="39188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0DE0D84-3524-4BF4-8D52-B545E7F75A8C}"/>
              </a:ext>
            </a:extLst>
          </p:cNvPr>
          <p:cNvSpPr/>
          <p:nvPr/>
        </p:nvSpPr>
        <p:spPr>
          <a:xfrm>
            <a:off x="9422975" y="5217546"/>
            <a:ext cx="1848896" cy="924449"/>
          </a:xfrm>
          <a:prstGeom prst="roundRect">
            <a:avLst/>
          </a:prstGeom>
          <a:solidFill>
            <a:srgbClr val="004087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Building a Safety Culture</a:t>
            </a:r>
          </a:p>
        </p:txBody>
      </p:sp>
    </p:spTree>
    <p:extLst>
      <p:ext uri="{BB962C8B-B14F-4D97-AF65-F5344CB8AC3E}">
        <p14:creationId xmlns:p14="http://schemas.microsoft.com/office/powerpoint/2010/main" val="393634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AE01E-0769-432F-BBA0-6F361BA8C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4352A8-CDC0-4494-B908-5A7E6A9EF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423" y="0"/>
            <a:ext cx="5796643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4F205EA-7F29-4E46-9D48-45DC6651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2999"/>
            <a:ext cx="4321629" cy="3233057"/>
          </a:xfrm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Planning Process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95759C-F2DE-4D94-A145-412C12B1D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304" y="3874227"/>
            <a:ext cx="4905499" cy="282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6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80CBA-D077-4F60-B155-B8740D52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Measuring Our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36A82-07C0-4C3B-8E2F-EFD11E2AF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31176-D0E5-486A-892E-81941643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5E2A85-824B-4CB6-A360-6B2E587C7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4431"/>
            <a:ext cx="12192000" cy="331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1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F1F3E-DC34-4164-8160-87B9922B7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0D1D2-959E-41D1-B76D-94D34DEB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2A5BC5-97F5-44AF-8D45-21CABC19A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1401"/>
            <a:ext cx="10972800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Measuring Our Progress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C1970D-2410-4CF2-966B-A37F2DBB7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505" y="1530957"/>
            <a:ext cx="6912990" cy="530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2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7987E-EBFC-4390-9AFE-2F245AB71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8730"/>
            <a:ext cx="10972800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Strategies – the 4 E’s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AFA39-CA89-4D79-86A7-D9480BE0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9924F8-F171-4B0F-A894-FDD5B0EE8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6220"/>
            <a:ext cx="12192000" cy="262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7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7987E-EBFC-4390-9AFE-2F245AB71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8730"/>
            <a:ext cx="10972800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Strategies – the 4 E’s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AFA39-CA89-4D79-86A7-D9480BE0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7D601-7200-4BBA-88BD-52B03C2C8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5488"/>
            <a:ext cx="1219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7987E-EBFC-4390-9AFE-2F245AB71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8730"/>
            <a:ext cx="10972800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Strategies – the 4 E’s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AFA39-CA89-4D79-86A7-D9480BE0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5E2406-2716-4403-8C35-1C8C30BB6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5616"/>
            <a:ext cx="12192000" cy="30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8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CEF906-3F60-455D-9B2D-E480DAF47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3017"/>
            <a:ext cx="12192000" cy="41659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37987E-EBFC-4390-9AFE-2F245AB71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8730"/>
            <a:ext cx="10972800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Strategies – the 4 E’s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AFA39-CA89-4D79-86A7-D9480BE0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7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7987E-EBFC-4390-9AFE-2F245AB71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69614"/>
            <a:ext cx="10972800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Strategies – the 4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AFA39-CA89-4D79-86A7-D9480BE0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11C8D4-9279-44A5-BFD5-91108CC63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7072"/>
            <a:ext cx="12192000" cy="43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1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7987E-EBFC-4390-9AFE-2F245AB71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69614"/>
            <a:ext cx="10972800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Strategies – the 4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AFA39-CA89-4D79-86A7-D9480BE0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770F31-5230-4F49-83A5-AE894A130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9707"/>
            <a:ext cx="12192000" cy="388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9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7987E-EBFC-4390-9AFE-2F245AB71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69614"/>
            <a:ext cx="10972800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Strategies – the 4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AFA39-CA89-4D79-86A7-D9480BE0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B8F35-4FFE-434F-B26A-2B90EC83B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5096"/>
            <a:ext cx="12192000" cy="336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7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4D6AE-EC7B-47EE-96F0-A266674CC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" y="283464"/>
            <a:ext cx="10383297" cy="937009"/>
          </a:xfrm>
        </p:spPr>
        <p:txBody>
          <a:bodyPr/>
          <a:lstStyle/>
          <a:p>
            <a:r>
              <a:rPr lang="en-US" dirty="0">
                <a:solidFill>
                  <a:srgbClr val="004087"/>
                </a:solidFill>
              </a:rPr>
              <a:t>Advanced Traffic Safety Academy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3001B-77C5-4591-9AAB-941404E09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D786CE-55F3-470C-820B-E1251A773556}"/>
              </a:ext>
            </a:extLst>
          </p:cNvPr>
          <p:cNvSpPr/>
          <p:nvPr/>
        </p:nvSpPr>
        <p:spPr>
          <a:xfrm>
            <a:off x="899162" y="1343011"/>
            <a:ext cx="1848896" cy="1065125"/>
          </a:xfrm>
          <a:prstGeom prst="roundRect">
            <a:avLst/>
          </a:prstGeom>
          <a:solidFill>
            <a:srgbClr val="004087"/>
          </a:solidFill>
          <a:ln w="635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Florida’s SHSP Update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854E140-7837-4F0F-9579-C646483B405D}"/>
              </a:ext>
            </a:extLst>
          </p:cNvPr>
          <p:cNvSpPr/>
          <p:nvPr/>
        </p:nvSpPr>
        <p:spPr>
          <a:xfrm>
            <a:off x="3065710" y="1679832"/>
            <a:ext cx="371789" cy="39188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1720FFC-F3D6-4492-9EB2-67762B829062}"/>
              </a:ext>
            </a:extLst>
          </p:cNvPr>
          <p:cNvSpPr/>
          <p:nvPr/>
        </p:nvSpPr>
        <p:spPr>
          <a:xfrm>
            <a:off x="3690381" y="1461149"/>
            <a:ext cx="1937657" cy="832674"/>
          </a:xfrm>
          <a:prstGeom prst="roundRect">
            <a:avLst/>
          </a:prstGeom>
          <a:solidFill>
            <a:srgbClr val="004087"/>
          </a:solidFill>
          <a:ln w="12700">
            <a:solidFill>
              <a:srgbClr val="17A0E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NCHRP 500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422795F-20A7-49E3-A791-FD0B8AE11A53}"/>
              </a:ext>
            </a:extLst>
          </p:cNvPr>
          <p:cNvSpPr/>
          <p:nvPr/>
        </p:nvSpPr>
        <p:spPr>
          <a:xfrm>
            <a:off x="5792999" y="1679832"/>
            <a:ext cx="371789" cy="39188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BEECD03-7504-4D7D-837C-FF625C190607}"/>
              </a:ext>
            </a:extLst>
          </p:cNvPr>
          <p:cNvSpPr/>
          <p:nvPr/>
        </p:nvSpPr>
        <p:spPr>
          <a:xfrm>
            <a:off x="8753968" y="1679832"/>
            <a:ext cx="371789" cy="39188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E299ADC-10FB-4353-9277-32DD3C600E7D}"/>
              </a:ext>
            </a:extLst>
          </p:cNvPr>
          <p:cNvSpPr/>
          <p:nvPr/>
        </p:nvSpPr>
        <p:spPr>
          <a:xfrm>
            <a:off x="9176058" y="3281773"/>
            <a:ext cx="1937657" cy="1065125"/>
          </a:xfrm>
          <a:prstGeom prst="roundRect">
            <a:avLst/>
          </a:prstGeom>
          <a:solidFill>
            <a:srgbClr val="004087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Combining Safety Countermeasures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4E65731-6A3D-4934-B9C3-30A942E67273}"/>
              </a:ext>
            </a:extLst>
          </p:cNvPr>
          <p:cNvSpPr/>
          <p:nvPr/>
        </p:nvSpPr>
        <p:spPr>
          <a:xfrm>
            <a:off x="9145797" y="1343212"/>
            <a:ext cx="2298343" cy="1242641"/>
          </a:xfrm>
          <a:prstGeom prst="roundRect">
            <a:avLst/>
          </a:prstGeom>
          <a:solidFill>
            <a:srgbClr val="004087"/>
          </a:solidFill>
          <a:ln w="12700">
            <a:solidFill>
              <a:srgbClr val="1AA3E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Advanced Signalized Intersection Safety Treatments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7916F0B-0471-48AC-AB9D-0630D05FA0EF}"/>
              </a:ext>
            </a:extLst>
          </p:cNvPr>
          <p:cNvSpPr/>
          <p:nvPr/>
        </p:nvSpPr>
        <p:spPr>
          <a:xfrm flipH="1">
            <a:off x="3065710" y="3595801"/>
            <a:ext cx="371789" cy="39188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BE4A1B8-DDA1-4F2C-AF60-CF81CBCF3FA2}"/>
              </a:ext>
            </a:extLst>
          </p:cNvPr>
          <p:cNvSpPr/>
          <p:nvPr/>
        </p:nvSpPr>
        <p:spPr>
          <a:xfrm>
            <a:off x="3690382" y="3259181"/>
            <a:ext cx="1848896" cy="1065125"/>
          </a:xfrm>
          <a:prstGeom prst="roundRect">
            <a:avLst/>
          </a:prstGeom>
          <a:solidFill>
            <a:srgbClr val="004087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Hot-Button Safety Review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41FE862-2C9F-464D-8285-0BCE32C39394}"/>
              </a:ext>
            </a:extLst>
          </p:cNvPr>
          <p:cNvSpPr/>
          <p:nvPr/>
        </p:nvSpPr>
        <p:spPr>
          <a:xfrm flipH="1">
            <a:off x="5792999" y="3595801"/>
            <a:ext cx="371789" cy="39188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DCC67E2-07E5-4360-AE25-EC612463902F}"/>
              </a:ext>
            </a:extLst>
          </p:cNvPr>
          <p:cNvSpPr/>
          <p:nvPr/>
        </p:nvSpPr>
        <p:spPr>
          <a:xfrm flipH="1">
            <a:off x="8520288" y="3595801"/>
            <a:ext cx="371789" cy="39188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162AB80-BEA9-4B1F-9435-A4B354220FD2}"/>
              </a:ext>
            </a:extLst>
          </p:cNvPr>
          <p:cNvSpPr/>
          <p:nvPr/>
        </p:nvSpPr>
        <p:spPr>
          <a:xfrm>
            <a:off x="6418090" y="3259181"/>
            <a:ext cx="1848896" cy="1065125"/>
          </a:xfrm>
          <a:prstGeom prst="roundRect">
            <a:avLst/>
          </a:prstGeom>
          <a:solidFill>
            <a:srgbClr val="004087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Innovative Intersection Designs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E68124F-B8A7-49C0-B69C-77FFF0D6BD5F}"/>
              </a:ext>
            </a:extLst>
          </p:cNvPr>
          <p:cNvSpPr/>
          <p:nvPr/>
        </p:nvSpPr>
        <p:spPr>
          <a:xfrm>
            <a:off x="943796" y="5175150"/>
            <a:ext cx="1848896" cy="1065125"/>
          </a:xfrm>
          <a:prstGeom prst="roundRect">
            <a:avLst/>
          </a:prstGeom>
          <a:solidFill>
            <a:srgbClr val="004087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Human Factors in Highway Safety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F17EFDC7-CB34-4559-AF76-5267248A47C0}"/>
              </a:ext>
            </a:extLst>
          </p:cNvPr>
          <p:cNvSpPr/>
          <p:nvPr/>
        </p:nvSpPr>
        <p:spPr>
          <a:xfrm>
            <a:off x="5792999" y="5503326"/>
            <a:ext cx="371789" cy="39188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A71E4D5-6D08-47D0-9158-0F23F74553F3}"/>
              </a:ext>
            </a:extLst>
          </p:cNvPr>
          <p:cNvSpPr/>
          <p:nvPr/>
        </p:nvSpPr>
        <p:spPr>
          <a:xfrm>
            <a:off x="6462469" y="5192346"/>
            <a:ext cx="1848896" cy="1065125"/>
          </a:xfrm>
          <a:prstGeom prst="roundRect">
            <a:avLst/>
          </a:prstGeom>
          <a:solidFill>
            <a:srgbClr val="004087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Safety Evaluation Workshop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451E35BD-D1EE-41F9-BEB4-5B745CD14AA9}"/>
              </a:ext>
            </a:extLst>
          </p:cNvPr>
          <p:cNvSpPr/>
          <p:nvPr/>
        </p:nvSpPr>
        <p:spPr>
          <a:xfrm rot="5400000">
            <a:off x="10152033" y="2746873"/>
            <a:ext cx="371789" cy="39188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B6F7F02-E0D3-4256-BBD8-1D8935ED579B}"/>
              </a:ext>
            </a:extLst>
          </p:cNvPr>
          <p:cNvSpPr/>
          <p:nvPr/>
        </p:nvSpPr>
        <p:spPr>
          <a:xfrm>
            <a:off x="6219785" y="1306679"/>
            <a:ext cx="2476237" cy="1242641"/>
          </a:xfrm>
          <a:prstGeom prst="roundRect">
            <a:avLst/>
          </a:prstGeom>
          <a:solidFill>
            <a:srgbClr val="004087"/>
          </a:solidFill>
          <a:ln w="12700">
            <a:solidFill>
              <a:srgbClr val="1AA3E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Advanced Unsignalized Intersection Safety Treatments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924A903-338F-4708-901E-B2EC007A89C2}"/>
              </a:ext>
            </a:extLst>
          </p:cNvPr>
          <p:cNvSpPr/>
          <p:nvPr/>
        </p:nvSpPr>
        <p:spPr>
          <a:xfrm>
            <a:off x="922315" y="3239086"/>
            <a:ext cx="1848896" cy="1065125"/>
          </a:xfrm>
          <a:prstGeom prst="roundRect">
            <a:avLst/>
          </a:prstGeom>
          <a:solidFill>
            <a:srgbClr val="004087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Safe Systems Approach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004F13E0-544A-4F26-984C-D99861EE3E10}"/>
              </a:ext>
            </a:extLst>
          </p:cNvPr>
          <p:cNvSpPr/>
          <p:nvPr/>
        </p:nvSpPr>
        <p:spPr>
          <a:xfrm rot="5400000">
            <a:off x="1682350" y="4589386"/>
            <a:ext cx="371789" cy="39188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60FDFE65-4DAC-45A5-B373-1938AB64EAF8}"/>
              </a:ext>
            </a:extLst>
          </p:cNvPr>
          <p:cNvSpPr/>
          <p:nvPr/>
        </p:nvSpPr>
        <p:spPr>
          <a:xfrm>
            <a:off x="3065710" y="5528967"/>
            <a:ext cx="371789" cy="39188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0EBD079-7FAA-433C-B3CA-7942B8A71B14}"/>
              </a:ext>
            </a:extLst>
          </p:cNvPr>
          <p:cNvSpPr/>
          <p:nvPr/>
        </p:nvSpPr>
        <p:spPr>
          <a:xfrm>
            <a:off x="3690381" y="5192347"/>
            <a:ext cx="1848896" cy="1065125"/>
          </a:xfrm>
          <a:prstGeom prst="roundRect">
            <a:avLst/>
          </a:prstGeom>
          <a:solidFill>
            <a:srgbClr val="004087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Safety Evaluation Workshop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DBF76C11-81F7-4023-B4AC-9F718BE40338}"/>
              </a:ext>
            </a:extLst>
          </p:cNvPr>
          <p:cNvSpPr/>
          <p:nvPr/>
        </p:nvSpPr>
        <p:spPr>
          <a:xfrm>
            <a:off x="8623715" y="5511770"/>
            <a:ext cx="371789" cy="39188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0DE0D84-3524-4BF4-8D52-B545E7F75A8C}"/>
              </a:ext>
            </a:extLst>
          </p:cNvPr>
          <p:cNvSpPr/>
          <p:nvPr/>
        </p:nvSpPr>
        <p:spPr>
          <a:xfrm>
            <a:off x="9422975" y="5217546"/>
            <a:ext cx="1848896" cy="924449"/>
          </a:xfrm>
          <a:prstGeom prst="roundRect">
            <a:avLst/>
          </a:prstGeom>
          <a:solidFill>
            <a:srgbClr val="004087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Building a Safety Culture</a:t>
            </a:r>
          </a:p>
        </p:txBody>
      </p:sp>
    </p:spTree>
    <p:extLst>
      <p:ext uri="{BB962C8B-B14F-4D97-AF65-F5344CB8AC3E}">
        <p14:creationId xmlns:p14="http://schemas.microsoft.com/office/powerpoint/2010/main" val="5784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7987E-EBFC-4390-9AFE-2F245AB71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69614"/>
            <a:ext cx="10972800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Strategies – the 4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AFA39-CA89-4D79-86A7-D9480BE0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FABE8-FC19-42CD-A07F-E1C18ACEA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5373"/>
            <a:ext cx="12192000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8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586CC-5BE5-4E51-8CCF-53FC46BA4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F861-E74B-460A-843F-DCB7A4A46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16093-CE2E-4884-8FF1-9C718ECEF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C625B7-0E37-4ED6-9A03-236DB103F5BD}"/>
              </a:ext>
            </a:extLst>
          </p:cNvPr>
          <p:cNvSpPr/>
          <p:nvPr/>
        </p:nvSpPr>
        <p:spPr>
          <a:xfrm>
            <a:off x="-103695" y="-103695"/>
            <a:ext cx="12490516" cy="7051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9E9DC8-2224-4739-A578-08B1FFA8E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525"/>
            <a:ext cx="12192000" cy="680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9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53A5-D1A0-4106-A649-DA029182B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6468"/>
            <a:ext cx="10972800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Florida’s Emphasis Areas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0166F-6600-42F0-AA7F-AD4AF6E19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BA0951-7142-41EB-B1FF-4F424B160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6656"/>
            <a:ext cx="12192000" cy="1693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A0147A-1303-4E45-97DF-D0FB5A0C1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58583"/>
            <a:ext cx="12192000" cy="174999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97EDE70-2C49-45F0-8C5B-27CA228746FD}"/>
              </a:ext>
            </a:extLst>
          </p:cNvPr>
          <p:cNvSpPr/>
          <p:nvPr/>
        </p:nvSpPr>
        <p:spPr>
          <a:xfrm>
            <a:off x="2006219" y="3998794"/>
            <a:ext cx="1542197" cy="16240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1F9A502-E9E2-4F30-A596-199564289A58}"/>
              </a:ext>
            </a:extLst>
          </p:cNvPr>
          <p:cNvSpPr/>
          <p:nvPr/>
        </p:nvSpPr>
        <p:spPr>
          <a:xfrm>
            <a:off x="7413007" y="3955291"/>
            <a:ext cx="1542197" cy="16240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3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9F095-5338-4E53-A32E-BBDBF9D1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4384"/>
            <a:ext cx="10972800" cy="1066800"/>
          </a:xfrm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Aging Road Users and Teen Drivers?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45C0D-9EF3-4E27-A0EF-58F8180CF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33</a:t>
            </a:fld>
            <a:endParaRPr lang="en-US" dirty="0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85B9FE76-88FF-49EC-B7D8-C3FD8895B17F}"/>
              </a:ext>
            </a:extLst>
          </p:cNvPr>
          <p:cNvSpPr/>
          <p:nvPr/>
        </p:nvSpPr>
        <p:spPr>
          <a:xfrm flipH="1" flipV="1">
            <a:off x="2147831" y="-3862319"/>
            <a:ext cx="6400795" cy="9408624"/>
          </a:xfrm>
          <a:prstGeom prst="arc">
            <a:avLst>
              <a:gd name="adj1" fmla="val 16200000"/>
              <a:gd name="adj2" fmla="val 209639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0BCD4DA-CE32-48FC-8C49-6C2C635BAFE3}"/>
              </a:ext>
            </a:extLst>
          </p:cNvPr>
          <p:cNvGrpSpPr/>
          <p:nvPr/>
        </p:nvGrpSpPr>
        <p:grpSpPr>
          <a:xfrm>
            <a:off x="1393471" y="-3867642"/>
            <a:ext cx="7764177" cy="10222401"/>
            <a:chOff x="1393471" y="-3867642"/>
            <a:chExt cx="7764177" cy="1022240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B503762-BCE0-4C1F-84EE-C6182812221B}"/>
                </a:ext>
              </a:extLst>
            </p:cNvPr>
            <p:cNvCxnSpPr/>
            <p:nvPr/>
          </p:nvCxnSpPr>
          <p:spPr>
            <a:xfrm>
              <a:off x="2019868" y="1542197"/>
              <a:ext cx="0" cy="440822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9A19234-BA6A-4473-AA23-F77B4F006C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19868" y="5950424"/>
              <a:ext cx="713778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BD02F753-4F7C-4659-A00F-4692C3F8CAF1}"/>
                </a:ext>
              </a:extLst>
            </p:cNvPr>
            <p:cNvSpPr/>
            <p:nvPr/>
          </p:nvSpPr>
          <p:spPr>
            <a:xfrm flipV="1">
              <a:off x="2147832" y="-3867642"/>
              <a:ext cx="6400795" cy="9408624"/>
            </a:xfrm>
            <a:prstGeom prst="arc">
              <a:avLst>
                <a:gd name="adj1" fmla="val 16200000"/>
                <a:gd name="adj2" fmla="val 2096393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11E02D-19C8-4C1B-9FBC-EBD8C7A4F977}"/>
                </a:ext>
              </a:extLst>
            </p:cNvPr>
            <p:cNvSpPr txBox="1"/>
            <p:nvPr/>
          </p:nvSpPr>
          <p:spPr>
            <a:xfrm rot="16200000">
              <a:off x="473123" y="3357336"/>
              <a:ext cx="2302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Crashes per VMT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B4B60CD-8089-402C-A636-1AF8F3AE1813}"/>
                </a:ext>
              </a:extLst>
            </p:cNvPr>
            <p:cNvSpPr txBox="1"/>
            <p:nvPr/>
          </p:nvSpPr>
          <p:spPr>
            <a:xfrm>
              <a:off x="5259661" y="5893094"/>
              <a:ext cx="658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608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53A5-D1A0-4106-A649-DA029182B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6468"/>
            <a:ext cx="10972800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Florida’s Emphasis Areas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0166F-6600-42F0-AA7F-AD4AF6E19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E02687-A6AC-4309-8575-E9EC96D238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1307533"/>
            <a:ext cx="12192000" cy="1692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C4E50E-4EA1-46AD-B4DD-8FFE267C7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54266"/>
            <a:ext cx="12192000" cy="5772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306B53-6955-4BE4-968B-D2092C5C5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18717"/>
            <a:ext cx="12192000" cy="116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3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7310-80DB-487B-B0EE-0E56A7BD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00" y="456785"/>
            <a:ext cx="10033299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Lane Departures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4DDE1-D067-411E-A0D8-57576C032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385CC-F7AD-4A89-9233-F67E3076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EB4354-C5E9-4EF1-BF7B-06F77368C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55" y="505225"/>
            <a:ext cx="1097280" cy="10711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BE3FEE-AA98-47C2-B675-F7EBC8C9D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23" y="2019365"/>
            <a:ext cx="7942217" cy="4088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4DD65D-2A97-4C8F-A9F0-BB7BC0F5B2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0237" y="1966571"/>
            <a:ext cx="4099267" cy="36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8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7310-80DB-487B-B0EE-0E56A7BD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00" y="456785"/>
            <a:ext cx="10033299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Lane Departures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4DDE1-D067-411E-A0D8-57576C032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385CC-F7AD-4A89-9233-F67E3076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EB4354-C5E9-4EF1-BF7B-06F77368C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55" y="505225"/>
            <a:ext cx="1097280" cy="10711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371A89-F2D8-4937-A922-108386F9C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280" y="1406209"/>
            <a:ext cx="8298304" cy="54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7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7310-80DB-487B-B0EE-0E56A7BD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00" y="456785"/>
            <a:ext cx="10033299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4DDE1-D067-411E-A0D8-57576C032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385CC-F7AD-4A89-9233-F67E3076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D05EA8-3950-4138-AF45-C49D6A9DC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55" y="491874"/>
            <a:ext cx="1097280" cy="9535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8C52F1-3C93-48E8-951F-F89562276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71302"/>
            <a:ext cx="8045135" cy="35087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493A94-193E-4001-A4E9-303DD40F2D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4349" y="2866528"/>
            <a:ext cx="4397651" cy="244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0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7310-80DB-487B-B0EE-0E56A7BD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00" y="456785"/>
            <a:ext cx="10033299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4DDE1-D067-411E-A0D8-57576C032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385CC-F7AD-4A89-9233-F67E3076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D05EA8-3950-4138-AF45-C49D6A9DC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55" y="491874"/>
            <a:ext cx="1097280" cy="9535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90DEC8-5FE2-4C48-B904-AB01B16FE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373" y="1355464"/>
            <a:ext cx="8387914" cy="55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7310-80DB-487B-B0EE-0E56A7BD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00" y="402995"/>
            <a:ext cx="10033299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Pedestrians &amp; Bicycles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385CC-F7AD-4A89-9233-F67E3076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359C05-8AA3-4617-9961-58187B50D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37" y="474328"/>
            <a:ext cx="1254034" cy="9927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4BADCB-65B0-43DD-9890-C46767B5F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40" y="1851467"/>
            <a:ext cx="7258372" cy="4054481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757BAD0-E065-4FC0-91E6-AD672E9CB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460785" y="2944520"/>
            <a:ext cx="6688183" cy="30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E353F-BCF9-4944-AACE-6B2BDDB60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143000"/>
            <a:ext cx="9147142" cy="1066800"/>
          </a:xfrm>
        </p:spPr>
        <p:txBody>
          <a:bodyPr/>
          <a:lstStyle/>
          <a:p>
            <a:pPr algn="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Larry Hagen, P.E., PTOE, RSP</a:t>
            </a:r>
            <a:endParaRPr lang="en-US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BBD1E0F-1084-4E11-A20E-B2D2B4146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41023"/>
            <a:ext cx="2655740" cy="331823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57FF1-94E6-4352-A785-1345C2BCF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664116-32A1-475C-AB16-06C79E9820B3}"/>
              </a:ext>
            </a:extLst>
          </p:cNvPr>
          <p:cNvSpPr txBox="1"/>
          <p:nvPr/>
        </p:nvSpPr>
        <p:spPr>
          <a:xfrm>
            <a:off x="3855561" y="2073896"/>
            <a:ext cx="78715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Native Floridian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BSCE and ME Degrees from University of Florida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35+ years of Experience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Public Sector (FDOT + County)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Private Sector (Large – Medium – Small)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Academia (Research &amp; Teaching)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Worked in all FDOT Districts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FBPE-approved Provider of PDHs </a:t>
            </a:r>
          </a:p>
        </p:txBody>
      </p:sp>
    </p:spTree>
    <p:extLst>
      <p:ext uri="{BB962C8B-B14F-4D97-AF65-F5344CB8AC3E}">
        <p14:creationId xmlns:p14="http://schemas.microsoft.com/office/powerpoint/2010/main" val="382579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7310-80DB-487B-B0EE-0E56A7BD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00" y="402995"/>
            <a:ext cx="10033299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Pedestrians &amp; Bicycles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385CC-F7AD-4A89-9233-F67E3076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359C05-8AA3-4617-9961-58187B50D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37" y="474328"/>
            <a:ext cx="1254034" cy="99277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B96E03-03FE-4318-9404-7EBA1687E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FBF975-6F53-4AE6-89DD-C22D6AEC1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186" y="1380903"/>
            <a:ext cx="8251627" cy="547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7310-80DB-487B-B0EE-0E56A7BD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00" y="402995"/>
            <a:ext cx="10033299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Aging Road Users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385CC-F7AD-4A89-9233-F67E3076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B96E03-03FE-4318-9404-7EBA1687E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6D4337-847A-4C30-883B-2AB857170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30" y="472663"/>
            <a:ext cx="1149531" cy="9274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76E266-526D-4621-8C61-EE275D0A2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18" y="1763485"/>
            <a:ext cx="10352267" cy="40241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311C93-ED52-4D5D-8CF6-E36A2E2ED4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4720" y="2249424"/>
            <a:ext cx="9217280" cy="299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8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7310-80DB-487B-B0EE-0E56A7BD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00" y="402995"/>
            <a:ext cx="10033299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Aging Road Users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385CC-F7AD-4A89-9233-F67E3076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B96E03-03FE-4318-9404-7EBA1687E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6D4337-847A-4C30-883B-2AB857170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30" y="472663"/>
            <a:ext cx="1149531" cy="9274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C3CF19-F99A-4252-B649-63F2A1843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092" y="1378325"/>
            <a:ext cx="8377815" cy="547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1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7310-80DB-487B-B0EE-0E56A7BD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00" y="402995"/>
            <a:ext cx="10033299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Motorcycles &amp; Motor Scooters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385CC-F7AD-4A89-9233-F67E3076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B96E03-03FE-4318-9404-7EBA1687E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345BFE-F09E-4410-B9D6-33BE913BE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38" y="475609"/>
            <a:ext cx="1045029" cy="9927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3BDDE5-D998-47EB-81E7-90F829AC0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673197"/>
            <a:ext cx="9944638" cy="45232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A552DA-10E8-4906-B947-8568FF967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8607" y="2369562"/>
            <a:ext cx="10753394" cy="334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4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7310-80DB-487B-B0EE-0E56A7BD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00" y="402995"/>
            <a:ext cx="10033299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Motorcycles &amp; Motor Scooters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385CC-F7AD-4A89-9233-F67E3076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B96E03-03FE-4318-9404-7EBA1687E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345BFE-F09E-4410-B9D6-33BE913BE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38" y="475609"/>
            <a:ext cx="1045029" cy="9927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DB7267-E20C-4DD8-944D-2A3528B50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932" y="1365033"/>
            <a:ext cx="8398136" cy="549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7310-80DB-487B-B0EE-0E56A7BD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00" y="402995"/>
            <a:ext cx="10033299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Commercial Motor Vehicles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385CC-F7AD-4A89-9233-F67E3076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B96E03-03FE-4318-9404-7EBA1687E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8B4B7D-0DF1-46EE-ABE3-729CACB4A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01" y="473559"/>
            <a:ext cx="1201783" cy="9666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1B1AF7-D3F0-4048-A2EA-885E167BC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692" y="1572890"/>
            <a:ext cx="8830491" cy="50016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21C1DD-5E38-436B-93F8-A1F6F72D0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5220" y="2249424"/>
            <a:ext cx="7630571" cy="451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5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7310-80DB-487B-B0EE-0E56A7BD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00" y="402995"/>
            <a:ext cx="10033299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Commercial Motor Vehicles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385CC-F7AD-4A89-9233-F67E3076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B96E03-03FE-4318-9404-7EBA1687E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8B4B7D-0DF1-46EE-ABE3-729CACB4A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01" y="473559"/>
            <a:ext cx="1201783" cy="9666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E0B5BF-4BBB-4877-BA76-58A5C90D0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075" y="1284116"/>
            <a:ext cx="8521849" cy="557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4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7310-80DB-487B-B0EE-0E56A7BD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00" y="402995"/>
            <a:ext cx="10033299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Teen Drivers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385CC-F7AD-4A89-9233-F67E3076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47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65F42E1-1D4E-4E59-ACAE-2E8517541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0311" y="1566540"/>
            <a:ext cx="8682002" cy="48253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8D139A-A058-4690-B47B-4B3A3612A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52" y="466132"/>
            <a:ext cx="1201783" cy="9405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55DB56-19D5-42AD-9763-46B490C2CE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3967" y="2268550"/>
            <a:ext cx="8018033" cy="363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7310-80DB-487B-B0EE-0E56A7BD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00" y="402995"/>
            <a:ext cx="10033299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Teen Drivers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385CC-F7AD-4A89-9233-F67E3076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B96E03-03FE-4318-9404-7EBA1687E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D139A-A058-4690-B47B-4B3A3612A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52" y="466132"/>
            <a:ext cx="1201783" cy="9405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A8CA2C-3FDD-4B2C-8CD8-F6EAAB625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847" y="1281884"/>
            <a:ext cx="8558305" cy="557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4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7310-80DB-487B-B0EE-0E56A7BD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00" y="402995"/>
            <a:ext cx="10033299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Impaired Driving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385CC-F7AD-4A89-9233-F67E3076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49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B96E03-03FE-4318-9404-7EBA1687E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57265D-EACC-4311-9004-3D3C07A9A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1" y="448587"/>
            <a:ext cx="1097280" cy="10319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11C551-DB92-44CA-83D3-451828EEF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64" y="1632856"/>
            <a:ext cx="10306741" cy="46926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C1894F-34D4-421A-A49E-0E3DAEFC29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1071" y="1974797"/>
            <a:ext cx="6506296" cy="421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6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3B15E-9277-4826-8B9B-06365BA8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576" y="1595487"/>
            <a:ext cx="5723636" cy="1066800"/>
          </a:xfrm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Self-Introductions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18D36-9576-42C3-AC9A-E733C3A7A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A3820C-7499-487B-B08F-AE4908079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236" y="1010128"/>
            <a:ext cx="5858764" cy="33043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339C6-C757-4442-8D56-28735E6D2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371" y="2969442"/>
            <a:ext cx="10055258" cy="3148554"/>
          </a:xfrm>
        </p:spPr>
        <p:txBody>
          <a:bodyPr>
            <a:noAutofit/>
          </a:bodyPr>
          <a:lstStyle/>
          <a:p>
            <a:r>
              <a:rPr lang="en-US" sz="3600" dirty="0"/>
              <a:t>Your name</a:t>
            </a:r>
          </a:p>
          <a:p>
            <a:r>
              <a:rPr lang="en-US" sz="3600" dirty="0"/>
              <a:t>What office you work in</a:t>
            </a:r>
          </a:p>
          <a:p>
            <a:r>
              <a:rPr lang="en-US" sz="3600" dirty="0"/>
              <a:t>How long have you been with FDOT</a:t>
            </a:r>
          </a:p>
          <a:p>
            <a:r>
              <a:rPr lang="en-US" sz="3600" dirty="0"/>
              <a:t>Your role in making our roadways safer</a:t>
            </a:r>
          </a:p>
          <a:p>
            <a:r>
              <a:rPr lang="en-US" sz="3600" dirty="0"/>
              <a:t>What you hope to learn in the Safety Academy</a:t>
            </a:r>
          </a:p>
        </p:txBody>
      </p:sp>
    </p:spTree>
    <p:extLst>
      <p:ext uri="{BB962C8B-B14F-4D97-AF65-F5344CB8AC3E}">
        <p14:creationId xmlns:p14="http://schemas.microsoft.com/office/powerpoint/2010/main" val="53210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7310-80DB-487B-B0EE-0E56A7BD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00" y="402995"/>
            <a:ext cx="10033299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Impaired Driving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385CC-F7AD-4A89-9233-F67E3076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50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B96E03-03FE-4318-9404-7EBA1687E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57265D-EACC-4311-9004-3D3C07A9A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1" y="448587"/>
            <a:ext cx="1097280" cy="10319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F95987-4B77-4313-86C4-D9B717F39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551" y="1384985"/>
            <a:ext cx="8362897" cy="547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7310-80DB-487B-B0EE-0E56A7BD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00" y="402995"/>
            <a:ext cx="10033299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Occupant Protection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385CC-F7AD-4A89-9233-F67E3076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51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B96E03-03FE-4318-9404-7EBA1687E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D6B1D-9355-448A-BCA3-255B470F1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21" y="455502"/>
            <a:ext cx="992777" cy="9927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2FE5A9-F016-44F6-826B-4C077B7F7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072" y="1469795"/>
            <a:ext cx="8249855" cy="5261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8E7957-7640-4330-B8D7-881822D6DF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294" y="1457660"/>
            <a:ext cx="7921409" cy="51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9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7310-80DB-487B-B0EE-0E56A7BD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00" y="402995"/>
            <a:ext cx="10033299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Occupant Protection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385CC-F7AD-4A89-9233-F67E3076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B96E03-03FE-4318-9404-7EBA1687E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D6B1D-9355-448A-BCA3-255B470F1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21" y="455502"/>
            <a:ext cx="992777" cy="9927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8DC566-9135-4642-AFF8-6818C828A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76" y="1448279"/>
            <a:ext cx="11915648" cy="473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1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7310-80DB-487B-B0EE-0E56A7BD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00" y="402995"/>
            <a:ext cx="10033299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Speeding &amp; Aggressive Driving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385CC-F7AD-4A89-9233-F67E3076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B96E03-03FE-4318-9404-7EBA1687E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946993-25E5-4E77-8E7C-C939B097B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66" y="466644"/>
            <a:ext cx="1254034" cy="100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C35501-3AF2-4C28-B5F7-633A71EB1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566" y="1554960"/>
            <a:ext cx="9630868" cy="46344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FE1EE4-F8B9-4B35-8EC9-7BDC0DC4A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9" y="1552271"/>
            <a:ext cx="11532181" cy="453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3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7310-80DB-487B-B0EE-0E56A7BD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00" y="402995"/>
            <a:ext cx="10033299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Speeding &amp; Aggressive Driving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385CC-F7AD-4A89-9233-F67E3076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B96E03-03FE-4318-9404-7EBA1687E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946993-25E5-4E77-8E7C-C939B097B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66" y="466644"/>
            <a:ext cx="1254034" cy="1005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EA45EA-7547-465D-A2AE-C16FF78D5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840" y="1407591"/>
            <a:ext cx="8304320" cy="543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0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7310-80DB-487B-B0EE-0E56A7BD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00" y="402995"/>
            <a:ext cx="10033299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Distracted Driving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385CC-F7AD-4A89-9233-F67E3076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B96E03-03FE-4318-9404-7EBA1687E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3EFC70-0AC7-4E7C-8C33-EE05A7BBA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04" y="463953"/>
            <a:ext cx="1097280" cy="100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C03EF6-52E7-4203-B78E-69B9B26ED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81" y="1469793"/>
            <a:ext cx="9936619" cy="49323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53434E-AAD3-45CD-9C18-375DA021E9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730" y="2249424"/>
            <a:ext cx="7209673" cy="414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7310-80DB-487B-B0EE-0E56A7BD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00" y="402995"/>
            <a:ext cx="10033299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Distracted Driving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385CC-F7AD-4A89-9233-F67E3076F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B96E03-03FE-4318-9404-7EBA1687E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3EFC70-0AC7-4E7C-8C33-EE05A7BBA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04" y="463953"/>
            <a:ext cx="1097280" cy="1005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40E9A2-365A-4886-8A99-8491225AF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17" y="1393926"/>
            <a:ext cx="8361566" cy="546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4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DBE51-19FF-4552-911C-55B6F4775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68C8B-7B30-400C-889D-0796F769F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3C3E2-3137-4B00-835A-63AA32563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6043AD-3F7B-482E-BCC1-F07521EFE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2631"/>
            <a:ext cx="18178787" cy="860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1785D8-6360-431A-99F1-CE6F96223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462" y="2003738"/>
            <a:ext cx="9631076" cy="337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9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DBE51-19FF-4552-911C-55B6F4775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68C8B-7B30-400C-889D-0796F769F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3C3E2-3137-4B00-835A-63AA32563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6043AD-3F7B-482E-BCC1-F07521EFE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2631"/>
            <a:ext cx="18178787" cy="8607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A897BE-300B-4345-994D-10BB9DB56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731" y="1318705"/>
            <a:ext cx="8538538" cy="555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7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C5D4E-5EE8-4D6F-9E6A-70B2EF25E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0718"/>
            <a:ext cx="10972800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Evolving Emphasis Areas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E33E2-5810-4AC2-B459-4BCB76D4A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A44AFE-1174-4066-A5FB-D11831200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12" y="1500204"/>
            <a:ext cx="4127863" cy="25995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89C9D3-0491-4339-A10D-70F12DD38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955" y="1478688"/>
            <a:ext cx="4389120" cy="26386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BCACE2-9283-4950-8B1F-004B3A643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9180" y="1478688"/>
            <a:ext cx="4180114" cy="26778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14AFCB-AA96-4C0F-BBDF-C9FD0DDAA9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108" y="4278755"/>
            <a:ext cx="4075611" cy="2560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78915A-DB63-43C1-926C-6667085D36F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52"/>
          <a:stretch/>
        </p:blipFill>
        <p:spPr>
          <a:xfrm>
            <a:off x="4050503" y="4257651"/>
            <a:ext cx="4061267" cy="2560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DDE12F-09D2-4CA8-846D-1FB3EC88BD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1770" y="4253808"/>
            <a:ext cx="4127863" cy="26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7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3E7C0-0A6A-43B1-AD98-233BADA78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22E2C8-CD4E-4BC7-840A-2D3DA53E1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532" y="0"/>
            <a:ext cx="8922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9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0D1D2-959E-41D1-B76D-94D34DEB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60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2A5BC5-97F5-44AF-8D45-21CABC19A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52118"/>
            <a:ext cx="10972800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 Systems Approach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8327F4-222F-4C7B-823F-86E56CE5F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1685"/>
            <a:ext cx="12192000" cy="268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1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0D1D2-959E-41D1-B76D-94D34DEB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2A5BC5-97F5-44AF-8D45-21CABC19A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52118"/>
            <a:ext cx="10972800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 Systems Approach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770CE2-D0D6-4DA2-BA59-19356A334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01507"/>
            <a:ext cx="12192000" cy="298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2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CAA50-E820-49BA-BF21-74325523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F77DA87-BDB9-49F0-9DC9-086184E1168F}"/>
              </a:ext>
            </a:extLst>
          </p:cNvPr>
          <p:cNvSpPr txBox="1">
            <a:spLocks/>
          </p:cNvSpPr>
          <p:nvPr/>
        </p:nvSpPr>
        <p:spPr>
          <a:xfrm>
            <a:off x="609600" y="1452118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 Systems Approach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AA1BF8-9F6A-417C-BB6E-45CB83B80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6293"/>
            <a:ext cx="12192000" cy="314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2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929EA-BD90-41F5-97AF-ADF66B2EB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1FA90-3521-4E5B-9022-FA271554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CE9238-ACFE-41E5-8E3E-1CA155536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6512"/>
            <a:ext cx="12192000" cy="46253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89EA619-9A72-4C93-A6E3-C151AC3996FB}"/>
              </a:ext>
            </a:extLst>
          </p:cNvPr>
          <p:cNvSpPr txBox="1">
            <a:spLocks/>
          </p:cNvSpPr>
          <p:nvPr/>
        </p:nvSpPr>
        <p:spPr>
          <a:xfrm>
            <a:off x="609600" y="556568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 Systems Approach</a:t>
            </a:r>
          </a:p>
        </p:txBody>
      </p:sp>
    </p:spTree>
    <p:extLst>
      <p:ext uri="{BB962C8B-B14F-4D97-AF65-F5344CB8AC3E}">
        <p14:creationId xmlns:p14="http://schemas.microsoft.com/office/powerpoint/2010/main" val="396983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929EA-BD90-41F5-97AF-ADF66B2EB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1FA90-3521-4E5B-9022-FA271554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64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EA619-9A72-4C93-A6E3-C151AC3996FB}"/>
              </a:ext>
            </a:extLst>
          </p:cNvPr>
          <p:cNvSpPr txBox="1">
            <a:spLocks/>
          </p:cNvSpPr>
          <p:nvPr/>
        </p:nvSpPr>
        <p:spPr>
          <a:xfrm>
            <a:off x="609600" y="556568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 Systems Approach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B67B9F-10B2-47ED-BDE7-15EAC8AA2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4814"/>
            <a:ext cx="12192000" cy="14280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C34BFC-3393-4741-B90A-E47CD64F0A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0758" y="3128433"/>
            <a:ext cx="12192000" cy="17629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9A6F38-7875-4359-9BBD-43F65C26C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38028"/>
            <a:ext cx="12192000" cy="181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9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5D73F-F1A2-4214-AA5D-C9B7E28E8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69584-43BE-4C41-9F84-D7E3C7033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0CF49-07A5-4DDC-9232-3BB7ED606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0DFFA5-C785-46B6-B6C0-D82D2EBAB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105" y="2249424"/>
            <a:ext cx="4413887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7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B9EB0-B12E-482B-8204-0B19466AF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F94C2-C92D-4F59-B085-D82E9BAB7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9BEA7-0888-4F76-B762-38B96763E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075A6D-DA57-4CB3-8F9A-C8E094958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713" y="0"/>
            <a:ext cx="8902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2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9A121-5164-4DCF-B361-8BC2902FB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848" y="1143000"/>
            <a:ext cx="9196552" cy="10668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FDOT Secretary Kevin Thibault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D4033-0B92-45C6-BF9B-580B5DD5F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907879"/>
            <a:ext cx="10972800" cy="374207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4000" dirty="0"/>
              <a:t>As we continue working toward “</a:t>
            </a:r>
            <a:r>
              <a:rPr lang="en-US" sz="4000" b="1" dirty="0"/>
              <a:t>Vision Zero</a:t>
            </a:r>
            <a:r>
              <a:rPr lang="en-US" sz="4000" dirty="0"/>
              <a:t>,” the Florida Strategic Highway Safety Plan serves as a framework of plans and activities that will improve safety and efficiency on our roadways with an ultimate goal of </a:t>
            </a:r>
            <a:r>
              <a:rPr lang="en-US" sz="4000" b="1" dirty="0"/>
              <a:t>zero</a:t>
            </a:r>
            <a:r>
              <a:rPr lang="en-US" sz="4000" dirty="0"/>
              <a:t> fatalities and serious injuries.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ADA7C-3065-4D4E-8E9D-6F587A6C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5BED17-F205-4A6A-B60E-580BB4093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66" y="520337"/>
            <a:ext cx="2037806" cy="23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9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9A121-5164-4DCF-B361-8BC2902FB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848" y="1143000"/>
            <a:ext cx="9196552" cy="10668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FDOT Secretary Kevin Thibault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D4033-0B92-45C6-BF9B-580B5DD5F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8102" y="2209800"/>
            <a:ext cx="9417546" cy="444015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4000" dirty="0"/>
              <a:t>To push safety forward, we must collectively employ the 4Es of traffic safety: </a:t>
            </a:r>
          </a:p>
          <a:p>
            <a:r>
              <a:rPr lang="en-US" sz="4000" dirty="0"/>
              <a:t>Engineering</a:t>
            </a:r>
          </a:p>
          <a:p>
            <a:r>
              <a:rPr lang="en-US" sz="4000" dirty="0"/>
              <a:t>Education </a:t>
            </a:r>
          </a:p>
          <a:p>
            <a:r>
              <a:rPr lang="en-US" sz="4000" dirty="0"/>
              <a:t>Enforcement</a:t>
            </a:r>
          </a:p>
          <a:p>
            <a:r>
              <a:rPr lang="en-US" sz="4000" dirty="0"/>
              <a:t>Emergency Response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ADA7C-3065-4D4E-8E9D-6F587A6C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5BED17-F205-4A6A-B60E-580BB4093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66" y="520337"/>
            <a:ext cx="2037806" cy="23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ing presentati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 presentation.potx" id="{7B9FCAFE-DDE5-4198-9987-54DFCAD80598}" vid="{6015A8B0-C387-4E39-945C-0F39E3EB10B6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</Template>
  <TotalTime>5475</TotalTime>
  <Words>749</Words>
  <Application>Microsoft Office PowerPoint</Application>
  <PresentationFormat>Widescreen</PresentationFormat>
  <Paragraphs>256</Paragraphs>
  <Slides>65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Arial</vt:lpstr>
      <vt:lpstr>Calibri</vt:lpstr>
      <vt:lpstr>Georgia</vt:lpstr>
      <vt:lpstr>Times New Roman</vt:lpstr>
      <vt:lpstr>Wingdings 2</vt:lpstr>
      <vt:lpstr>Training presentation</vt:lpstr>
      <vt:lpstr>District One Advanced Traffic Safety Academy</vt:lpstr>
      <vt:lpstr>Advanced Traffic Safety Academy</vt:lpstr>
      <vt:lpstr>Advanced Traffic Safety Academy</vt:lpstr>
      <vt:lpstr>Larry Hagen, P.E., PTOE, RSP</vt:lpstr>
      <vt:lpstr>Self-Introductions</vt:lpstr>
      <vt:lpstr>PowerPoint Presentation</vt:lpstr>
      <vt:lpstr>PowerPoint Presentation</vt:lpstr>
      <vt:lpstr>FDOT Secretary Kevin Thibault</vt:lpstr>
      <vt:lpstr>FDOT Secretary Kevin Thibault</vt:lpstr>
      <vt:lpstr>FDOT Secretary Kevin Thibault</vt:lpstr>
      <vt:lpstr>PowerPoint Presentation</vt:lpstr>
      <vt:lpstr>How are we currently doing?</vt:lpstr>
      <vt:lpstr>PowerPoint Presentation</vt:lpstr>
      <vt:lpstr>Several Challenging Trends For Vision Zero:</vt:lpstr>
      <vt:lpstr>Several Challenging Trends For Vision Zero:</vt:lpstr>
      <vt:lpstr>Several Challenging Trends For Vision Zero:</vt:lpstr>
      <vt:lpstr>Several Challenging Trends For Vision Zero:</vt:lpstr>
      <vt:lpstr>PowerPoint Presentation</vt:lpstr>
      <vt:lpstr>The Planning Process</vt:lpstr>
      <vt:lpstr>The Planning Process</vt:lpstr>
      <vt:lpstr>Measuring Our Progress</vt:lpstr>
      <vt:lpstr>Measuring Our Progress</vt:lpstr>
      <vt:lpstr>Key Strategies – the 4 E’s</vt:lpstr>
      <vt:lpstr>Key Strategies – the 4 E’s</vt:lpstr>
      <vt:lpstr>Key Strategies – the 4 E’s</vt:lpstr>
      <vt:lpstr>Key Strategies – the 4 E’s</vt:lpstr>
      <vt:lpstr>Key Strategies – the 4 I’s</vt:lpstr>
      <vt:lpstr>Key Strategies – the 4 I’s</vt:lpstr>
      <vt:lpstr>Key Strategies – the 4 I’s</vt:lpstr>
      <vt:lpstr>Key Strategies – the 4 I’s</vt:lpstr>
      <vt:lpstr>PowerPoint Presentation</vt:lpstr>
      <vt:lpstr>Florida’s Emphasis Areas</vt:lpstr>
      <vt:lpstr>Why Aging Road Users and Teen Drivers?</vt:lpstr>
      <vt:lpstr>Florida’s Emphasis Areas</vt:lpstr>
      <vt:lpstr>Lane Departures</vt:lpstr>
      <vt:lpstr>Lane Departures</vt:lpstr>
      <vt:lpstr>Intersections</vt:lpstr>
      <vt:lpstr>Intersections</vt:lpstr>
      <vt:lpstr>Pedestrians &amp; Bicycles</vt:lpstr>
      <vt:lpstr>Pedestrians &amp; Bicycles</vt:lpstr>
      <vt:lpstr>Aging Road Users</vt:lpstr>
      <vt:lpstr>Aging Road Users</vt:lpstr>
      <vt:lpstr>Motorcycles &amp; Motor Scooters</vt:lpstr>
      <vt:lpstr>Motorcycles &amp; Motor Scooters</vt:lpstr>
      <vt:lpstr>Commercial Motor Vehicles</vt:lpstr>
      <vt:lpstr>Commercial Motor Vehicles</vt:lpstr>
      <vt:lpstr>Teen Drivers</vt:lpstr>
      <vt:lpstr>Teen Drivers</vt:lpstr>
      <vt:lpstr>Impaired Driving</vt:lpstr>
      <vt:lpstr>Impaired Driving</vt:lpstr>
      <vt:lpstr>Occupant Protection</vt:lpstr>
      <vt:lpstr>Occupant Protection</vt:lpstr>
      <vt:lpstr>Speeding &amp; Aggressive Driving</vt:lpstr>
      <vt:lpstr>Speeding &amp; Aggressive Driving</vt:lpstr>
      <vt:lpstr>Distracted Driving</vt:lpstr>
      <vt:lpstr>Distracted Driving</vt:lpstr>
      <vt:lpstr>PowerPoint Presentation</vt:lpstr>
      <vt:lpstr>PowerPoint Presentation</vt:lpstr>
      <vt:lpstr>Evolving Emphasis Areas</vt:lpstr>
      <vt:lpstr>Safe Systems Approach</vt:lpstr>
      <vt:lpstr>Safe Systems Approach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Training Presentation</dc:title>
  <dc:creator>Larry Hagen</dc:creator>
  <cp:lastModifiedBy>Larry Hagen</cp:lastModifiedBy>
  <cp:revision>136</cp:revision>
  <cp:lastPrinted>2020-07-17T13:21:21Z</cp:lastPrinted>
  <dcterms:created xsi:type="dcterms:W3CDTF">2018-06-06T14:28:18Z</dcterms:created>
  <dcterms:modified xsi:type="dcterms:W3CDTF">2021-08-13T14:22:08Z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